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media/image93.jpg" ContentType="image/jpeg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  <p:sldMasterId id="2147483801" r:id="rId2"/>
    <p:sldMasterId id="2147483805" r:id="rId3"/>
    <p:sldMasterId id="2147483807" r:id="rId4"/>
    <p:sldMasterId id="2147483812" r:id="rId5"/>
  </p:sldMasterIdLst>
  <p:notesMasterIdLst>
    <p:notesMasterId r:id="rId75"/>
  </p:notesMasterIdLst>
  <p:sldIdLst>
    <p:sldId id="256" r:id="rId6"/>
    <p:sldId id="260" r:id="rId7"/>
    <p:sldId id="259" r:id="rId8"/>
    <p:sldId id="294" r:id="rId9"/>
    <p:sldId id="343" r:id="rId10"/>
    <p:sldId id="344" r:id="rId11"/>
    <p:sldId id="345" r:id="rId12"/>
    <p:sldId id="346" r:id="rId13"/>
    <p:sldId id="347" r:id="rId14"/>
    <p:sldId id="301" r:id="rId15"/>
    <p:sldId id="333" r:id="rId16"/>
    <p:sldId id="334" r:id="rId17"/>
    <p:sldId id="335" r:id="rId18"/>
    <p:sldId id="336" r:id="rId19"/>
    <p:sldId id="337" r:id="rId20"/>
    <p:sldId id="338" r:id="rId21"/>
    <p:sldId id="339" r:id="rId22"/>
    <p:sldId id="340" r:id="rId23"/>
    <p:sldId id="269" r:id="rId24"/>
    <p:sldId id="307" r:id="rId25"/>
    <p:sldId id="257" r:id="rId26"/>
    <p:sldId id="258" r:id="rId27"/>
    <p:sldId id="308" r:id="rId28"/>
    <p:sldId id="309" r:id="rId29"/>
    <p:sldId id="261" r:id="rId30"/>
    <p:sldId id="262" r:id="rId31"/>
    <p:sldId id="310" r:id="rId32"/>
    <p:sldId id="264" r:id="rId33"/>
    <p:sldId id="265" r:id="rId34"/>
    <p:sldId id="266" r:id="rId35"/>
    <p:sldId id="267" r:id="rId36"/>
    <p:sldId id="268" r:id="rId37"/>
    <p:sldId id="311" r:id="rId38"/>
    <p:sldId id="312" r:id="rId39"/>
    <p:sldId id="271" r:id="rId40"/>
    <p:sldId id="304" r:id="rId41"/>
    <p:sldId id="279" r:id="rId42"/>
    <p:sldId id="287" r:id="rId43"/>
    <p:sldId id="291" r:id="rId44"/>
    <p:sldId id="292" r:id="rId45"/>
    <p:sldId id="290" r:id="rId46"/>
    <p:sldId id="297" r:id="rId47"/>
    <p:sldId id="298" r:id="rId48"/>
    <p:sldId id="296" r:id="rId49"/>
    <p:sldId id="293" r:id="rId50"/>
    <p:sldId id="342" r:id="rId51"/>
    <p:sldId id="278" r:id="rId52"/>
    <p:sldId id="270" r:id="rId53"/>
    <p:sldId id="302" r:id="rId54"/>
    <p:sldId id="313" r:id="rId55"/>
    <p:sldId id="314" r:id="rId56"/>
    <p:sldId id="315" r:id="rId57"/>
    <p:sldId id="316" r:id="rId58"/>
    <p:sldId id="317" r:id="rId59"/>
    <p:sldId id="318" r:id="rId60"/>
    <p:sldId id="319" r:id="rId61"/>
    <p:sldId id="320" r:id="rId62"/>
    <p:sldId id="321" r:id="rId63"/>
    <p:sldId id="322" r:id="rId64"/>
    <p:sldId id="323" r:id="rId65"/>
    <p:sldId id="324" r:id="rId66"/>
    <p:sldId id="305" r:id="rId67"/>
    <p:sldId id="325" r:id="rId68"/>
    <p:sldId id="326" r:id="rId69"/>
    <p:sldId id="327" r:id="rId70"/>
    <p:sldId id="328" r:id="rId71"/>
    <p:sldId id="329" r:id="rId72"/>
    <p:sldId id="330" r:id="rId73"/>
    <p:sldId id="263" r:id="rId74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B0D9"/>
    <a:srgbClr val="D8AFEB"/>
    <a:srgbClr val="AD93DD"/>
    <a:srgbClr val="EBEAFA"/>
    <a:srgbClr val="E8D1F3"/>
    <a:srgbClr val="B008F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0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16" Type="http://schemas.openxmlformats.org/officeDocument/2006/relationships/slide" Target="slides/slide1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slide" Target="slides/slide69.xml"/><Relationship Id="rId79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6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presProps" Target="presProps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A67CD4-3414-4E1E-9391-2FC79E79458E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BEB80-7183-4248-A37A-172D3E0AF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67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54DD56-77F7-2F5B-FF9E-B507422BAF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4F649C-FE22-886E-1651-8CDB6B112FB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A840E4-C39B-07C4-4DEF-ABA59B5D021C}"/>
              </a:ext>
            </a:extLst>
          </p:cNvPr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2189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3535F5B-6C0A-4919-9E3B-E7B988CF26BD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12189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43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1442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E46063-492F-DBC3-CCD2-966A3C66A0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CB6D45-3D5F-75CC-3C04-E51AA48E562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F666B-5BB6-477C-6DD8-E735A87A7CD5}"/>
              </a:ext>
            </a:extLst>
          </p:cNvPr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2189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E85C474-E260-4B5E-879F-33DABE3A3BAD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12189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45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6820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4/24/2024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87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4/24/2024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514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4/24/2024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27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4/24/2024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2539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591999" y="6677659"/>
            <a:ext cx="3600450" cy="180340"/>
          </a:xfrm>
          <a:custGeom>
            <a:avLst/>
            <a:gdLst/>
            <a:ahLst/>
            <a:cxnLst/>
            <a:rect l="l" t="t" r="r" b="b"/>
            <a:pathLst>
              <a:path w="3600450" h="180340">
                <a:moveTo>
                  <a:pt x="0" y="180340"/>
                </a:moveTo>
                <a:lnTo>
                  <a:pt x="3600000" y="180340"/>
                </a:lnTo>
                <a:lnTo>
                  <a:pt x="3600000" y="0"/>
                </a:lnTo>
                <a:lnTo>
                  <a:pt x="0" y="0"/>
                </a:lnTo>
                <a:lnTo>
                  <a:pt x="0" y="180340"/>
                </a:lnTo>
                <a:close/>
              </a:path>
            </a:pathLst>
          </a:custGeom>
          <a:solidFill>
            <a:srgbClr val="64B2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2012000" y="180339"/>
            <a:ext cx="180340" cy="6497320"/>
          </a:xfrm>
          <a:custGeom>
            <a:avLst/>
            <a:gdLst/>
            <a:ahLst/>
            <a:cxnLst/>
            <a:rect l="l" t="t" r="r" b="b"/>
            <a:pathLst>
              <a:path w="180340" h="6497320">
                <a:moveTo>
                  <a:pt x="0" y="6497320"/>
                </a:moveTo>
                <a:lnTo>
                  <a:pt x="179999" y="6497320"/>
                </a:lnTo>
                <a:lnTo>
                  <a:pt x="179999" y="0"/>
                </a:lnTo>
                <a:lnTo>
                  <a:pt x="0" y="0"/>
                </a:lnTo>
                <a:lnTo>
                  <a:pt x="0" y="6497320"/>
                </a:lnTo>
                <a:close/>
              </a:path>
            </a:pathLst>
          </a:custGeom>
          <a:solidFill>
            <a:srgbClr val="64B2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8591999" y="0"/>
            <a:ext cx="3600450" cy="180340"/>
          </a:xfrm>
          <a:custGeom>
            <a:avLst/>
            <a:gdLst/>
            <a:ahLst/>
            <a:cxnLst/>
            <a:rect l="l" t="t" r="r" b="b"/>
            <a:pathLst>
              <a:path w="3600450" h="180340">
                <a:moveTo>
                  <a:pt x="0" y="180339"/>
                </a:moveTo>
                <a:lnTo>
                  <a:pt x="3600000" y="180339"/>
                </a:lnTo>
                <a:lnTo>
                  <a:pt x="3600000" y="0"/>
                </a:lnTo>
                <a:lnTo>
                  <a:pt x="0" y="0"/>
                </a:lnTo>
                <a:lnTo>
                  <a:pt x="0" y="180339"/>
                </a:lnTo>
                <a:close/>
              </a:path>
            </a:pathLst>
          </a:custGeom>
          <a:solidFill>
            <a:srgbClr val="64B2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268900" y="268009"/>
            <a:ext cx="177799" cy="2031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4/24/2024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5570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1998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672320" cy="6858000"/>
          </a:xfrm>
          <a:custGeom>
            <a:avLst/>
            <a:gdLst/>
            <a:ahLst/>
            <a:cxnLst/>
            <a:rect l="l" t="t" r="r" b="b"/>
            <a:pathLst>
              <a:path w="9672320" h="6858000">
                <a:moveTo>
                  <a:pt x="0" y="0"/>
                </a:moveTo>
                <a:lnTo>
                  <a:pt x="9671999" y="0"/>
                </a:lnTo>
                <a:lnTo>
                  <a:pt x="9671999" y="6857998"/>
                </a:lnTo>
                <a:lnTo>
                  <a:pt x="0" y="6857998"/>
                </a:lnTo>
                <a:lnTo>
                  <a:pt x="0" y="0"/>
                </a:lnTo>
                <a:close/>
              </a:path>
            </a:pathLst>
          </a:custGeom>
          <a:solidFill>
            <a:srgbClr val="00292E">
              <a:alpha val="70199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03299" y="1673859"/>
            <a:ext cx="4290695" cy="1366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800" b="1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4/24/2024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1464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 u="heavy">
                <a:solidFill>
                  <a:schemeClr val="bg1"/>
                </a:solidFill>
                <a:latin typeface="Century"/>
                <a:cs typeface="Centur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4/24/2024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2914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5">
            <a:extLst>
              <a:ext uri="{FF2B5EF4-FFF2-40B4-BE49-F238E27FC236}">
                <a16:creationId xmlns:a16="http://schemas.microsoft.com/office/drawing/2014/main" id="{13099F41-3FC0-C2FF-6C9E-E7CCCCC98D2E}"/>
              </a:ext>
            </a:extLst>
          </p:cNvPr>
          <p:cNvSpPr/>
          <p:nvPr/>
        </p:nvSpPr>
        <p:spPr>
          <a:xfrm>
            <a:off x="-1609" y="-1115"/>
            <a:ext cx="12193580" cy="6863687"/>
          </a:xfrm>
          <a:custGeom>
            <a:avLst/>
            <a:gdLst>
              <a:gd name="f0" fmla="val w"/>
              <a:gd name="f1" fmla="val h"/>
              <a:gd name="f2" fmla="val 0"/>
              <a:gd name="f3" fmla="val 9145184"/>
              <a:gd name="f4" fmla="val 5147769"/>
              <a:gd name="f5" fmla="val 4573206"/>
              <a:gd name="f6" fmla="val 2611793"/>
              <a:gd name="f7" fmla="val 4673081"/>
              <a:gd name="f8" fmla="val 5144337"/>
              <a:gd name="f9" fmla="val 4473331"/>
              <a:gd name="f10" fmla="val 4571642"/>
              <a:gd name="f11" fmla="val 2577669"/>
              <a:gd name="f12" fmla="val 4568842"/>
              <a:gd name="f13" fmla="val 2582993"/>
              <a:gd name="f14" fmla="val 4572592"/>
              <a:gd name="f15" fmla="val 2595063"/>
              <a:gd name="f16" fmla="val 4576342"/>
              <a:gd name="f17" fmla="val 4573542"/>
              <a:gd name="f18" fmla="val 4576527"/>
              <a:gd name="f19" fmla="val 2582398"/>
              <a:gd name="f20" fmla="val 4577948"/>
              <a:gd name="f21" fmla="val 2577822"/>
              <a:gd name="f22" fmla="val 4576812"/>
              <a:gd name="f23" fmla="val 2582849"/>
              <a:gd name="f24" fmla="val 6195680"/>
              <a:gd name="f25" fmla="val 5925258"/>
              <a:gd name="f26" fmla="val 4576648"/>
              <a:gd name="f27" fmla="val 2583574"/>
              <a:gd name="f28" fmla="val 4573436"/>
              <a:gd name="f29" fmla="val 2597778"/>
              <a:gd name="f30" fmla="val 5365626"/>
              <a:gd name="f31" fmla="val 5147732"/>
              <a:gd name="f32" fmla="val 5148352"/>
              <a:gd name="f33" fmla="val 5147731"/>
              <a:gd name="f34" fmla="val 2601509"/>
              <a:gd name="f35" fmla="val 3996832"/>
              <a:gd name="f36" fmla="val 3779558"/>
              <a:gd name="f37" fmla="val 4571749"/>
              <a:gd name="f38" fmla="val 4568537"/>
              <a:gd name="f39" fmla="val 3219926"/>
              <a:gd name="f40" fmla="val 2949504"/>
              <a:gd name="f41" fmla="val 4568373"/>
              <a:gd name="f42" fmla="val 4567236"/>
              <a:gd name="f43" fmla="val 4568658"/>
              <a:gd name="f44" fmla="val 4575557"/>
              <a:gd name="f45" fmla="val 2575085"/>
              <a:gd name="f46" fmla="val 7359080"/>
              <a:gd name="f47" fmla="val 5147393"/>
              <a:gd name="f48" fmla="val 6952676"/>
              <a:gd name="f49" fmla="val 4569627"/>
              <a:gd name="f50" fmla="val 2192508"/>
              <a:gd name="f51" fmla="val 1786104"/>
              <a:gd name="f52" fmla="val 4575024"/>
              <a:gd name="f53" fmla="val 2574459"/>
              <a:gd name="f54" fmla="val 4578940"/>
              <a:gd name="f55" fmla="val 2575344"/>
              <a:gd name="f56" fmla="val 4578048"/>
              <a:gd name="f57" fmla="val 2574781"/>
              <a:gd name="f58" fmla="val 4579253"/>
              <a:gd name="f59" fmla="val 2575415"/>
              <a:gd name="f60" fmla="val 3607878"/>
              <a:gd name="f61" fmla="val 3994264"/>
              <a:gd name="f62" fmla="val 4580914"/>
              <a:gd name="f63" fmla="val 2576289"/>
              <a:gd name="f64" fmla="val 9144554"/>
              <a:gd name="f65" fmla="val 4976484"/>
              <a:gd name="f66" fmla="val 5147483"/>
              <a:gd name="f67" fmla="val 8654212"/>
              <a:gd name="f68" fmla="val 4579973"/>
              <a:gd name="f69" fmla="val 2575996"/>
              <a:gd name="f70" fmla="val 4570160"/>
              <a:gd name="f71" fmla="val 4565211"/>
              <a:gd name="f72" fmla="val 490972"/>
              <a:gd name="f73" fmla="val 629"/>
              <a:gd name="f74" fmla="val 630"/>
              <a:gd name="f75" fmla="val 4564270"/>
              <a:gd name="f76" fmla="val 4565931"/>
              <a:gd name="f77" fmla="val 4567137"/>
              <a:gd name="f78" fmla="val 4566244"/>
              <a:gd name="f79" fmla="val 286"/>
              <a:gd name="f80" fmla="val 4565212"/>
              <a:gd name="f81" fmla="val 2571773"/>
              <a:gd name="f82" fmla="val 4567326"/>
              <a:gd name="f83" fmla="val 2572430"/>
              <a:gd name="f84" fmla="val 4569443"/>
              <a:gd name="f85" fmla="val 2572513"/>
              <a:gd name="f86" fmla="val 376"/>
              <a:gd name="f87" fmla="val 4569471"/>
              <a:gd name="f88" fmla="val 2572514"/>
              <a:gd name="f89" fmla="val 4571301"/>
              <a:gd name="f90" fmla="val 2572587"/>
              <a:gd name="f91" fmla="val 4569599"/>
              <a:gd name="f92" fmla="val 2572654"/>
              <a:gd name="f93" fmla="val 2572684"/>
              <a:gd name="f94" fmla="val 4569595"/>
              <a:gd name="f95" fmla="val 4568222"/>
              <a:gd name="f96" fmla="val 2572708"/>
              <a:gd name="f97" fmla="val 2573310"/>
              <a:gd name="f98" fmla="val 4567604"/>
              <a:gd name="f99" fmla="val 2572732"/>
              <a:gd name="f100" fmla="val 4566783"/>
              <a:gd name="f101" fmla="val 2572765"/>
              <a:gd name="f102" fmla="val 2572988"/>
              <a:gd name="f103" fmla="val 4566717"/>
              <a:gd name="f104" fmla="val 2572767"/>
              <a:gd name="f105" fmla="val 1205"/>
              <a:gd name="f106" fmla="val 2752816"/>
              <a:gd name="f107" fmla="val 2392358"/>
              <a:gd name="f108" fmla="val 4565974"/>
              <a:gd name="f109" fmla="val 2572377"/>
              <a:gd name="f110" fmla="val 2572354"/>
              <a:gd name="f111" fmla="val 1539891"/>
              <a:gd name="f112" fmla="val 1153505"/>
              <a:gd name="f113" fmla="val 4564271"/>
              <a:gd name="f114" fmla="val 2571481"/>
              <a:gd name="f115" fmla="val 171286"/>
              <a:gd name="f116" fmla="val 4580915"/>
              <a:gd name="f117" fmla="val 2571480"/>
              <a:gd name="f118" fmla="val 4579254"/>
              <a:gd name="f119" fmla="val 4579211"/>
              <a:gd name="f120" fmla="val 9143978"/>
              <a:gd name="f121" fmla="val 9143979"/>
              <a:gd name="f122" fmla="val 4578467"/>
              <a:gd name="f123" fmla="val 4578402"/>
              <a:gd name="f124" fmla="val 4577580"/>
              <a:gd name="f125" fmla="val 4576963"/>
              <a:gd name="f126" fmla="val 4575590"/>
              <a:gd name="f127" fmla="val 4575585"/>
              <a:gd name="f128" fmla="val 4573884"/>
              <a:gd name="f129" fmla="val 4575714"/>
              <a:gd name="f130" fmla="val 2572515"/>
              <a:gd name="f131" fmla="val 4575742"/>
              <a:gd name="f132" fmla="val 4577858"/>
              <a:gd name="f133" fmla="val 2564195"/>
              <a:gd name="f134" fmla="val 2549991"/>
              <a:gd name="f135" fmla="val 38"/>
              <a:gd name="f136" fmla="val 4572260"/>
              <a:gd name="f137" fmla="val 2544793"/>
              <a:gd name="f138" fmla="val 4471935"/>
              <a:gd name="f139" fmla="val 837"/>
              <a:gd name="f140" fmla="val 4674477"/>
              <a:gd name="f141" fmla="val 4574412"/>
              <a:gd name="f142" fmla="val 2538215"/>
              <a:gd name="f143" fmla="val 4574021"/>
              <a:gd name="f144" fmla="val 2548106"/>
              <a:gd name="f145" fmla="val 4573871"/>
              <a:gd name="f146" fmla="val 2551916"/>
              <a:gd name="f147" fmla="val 2564920"/>
              <a:gd name="f148" fmla="val 2569947"/>
              <a:gd name="f149" fmla="val 2565371"/>
              <a:gd name="f150" fmla="val 2570100"/>
              <a:gd name="f151" fmla="val 2564777"/>
              <a:gd name="f152" fmla="val 4573699"/>
              <a:gd name="f153" fmla="val 2556271"/>
              <a:gd name="f154" fmla="val 2568777"/>
              <a:gd name="f155" fmla="val 4572575"/>
              <a:gd name="f156" fmla="val 2552763"/>
              <a:gd name="f157" fmla="*/ f0 1 9145184"/>
              <a:gd name="f158" fmla="*/ f1 1 5147769"/>
              <a:gd name="f159" fmla="val f2"/>
              <a:gd name="f160" fmla="val f3"/>
              <a:gd name="f161" fmla="val f4"/>
              <a:gd name="f162" fmla="+- f161 0 f159"/>
              <a:gd name="f163" fmla="+- f160 0 f159"/>
              <a:gd name="f164" fmla="*/ f163 1 9145184"/>
              <a:gd name="f165" fmla="*/ f162 1 5147769"/>
              <a:gd name="f166" fmla="*/ f159 1 f164"/>
              <a:gd name="f167" fmla="*/ f160 1 f164"/>
              <a:gd name="f168" fmla="*/ f159 1 f165"/>
              <a:gd name="f169" fmla="*/ f161 1 f165"/>
              <a:gd name="f170" fmla="*/ f166 f157 1"/>
              <a:gd name="f171" fmla="*/ f167 f157 1"/>
              <a:gd name="f172" fmla="*/ f169 f158 1"/>
              <a:gd name="f173" fmla="*/ f168 f15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70" t="f173" r="f171" b="f172"/>
            <a:pathLst>
              <a:path w="9145184" h="5147769">
                <a:moveTo>
                  <a:pt x="f5" y="f6"/>
                </a:moveTo>
                <a:lnTo>
                  <a:pt x="f7" y="f8"/>
                </a:lnTo>
                <a:lnTo>
                  <a:pt x="f9" y="f8"/>
                </a:lnTo>
                <a:close/>
                <a:moveTo>
                  <a:pt x="f10" y="f11"/>
                </a:moveTo>
                <a:lnTo>
                  <a:pt x="f12" y="f13"/>
                </a:lnTo>
                <a:lnTo>
                  <a:pt x="f14" y="f15"/>
                </a:lnTo>
                <a:lnTo>
                  <a:pt x="f16" y="f13"/>
                </a:lnTo>
                <a:lnTo>
                  <a:pt x="f17" y="f11"/>
                </a:lnTo>
                <a:lnTo>
                  <a:pt x="f18" y="f19"/>
                </a:lnTo>
                <a:lnTo>
                  <a:pt x="f20" y="f21"/>
                </a:lnTo>
                <a:lnTo>
                  <a:pt x="f22" y="f23"/>
                </a:lnTo>
                <a:lnTo>
                  <a:pt x="f24" y="f4"/>
                </a:lnTo>
                <a:lnTo>
                  <a:pt x="f25" y="f4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lnTo>
                  <a:pt x="f32" y="f33"/>
                </a:lnTo>
                <a:lnTo>
                  <a:pt x="f14" y="f34"/>
                </a:lnTo>
                <a:lnTo>
                  <a:pt x="f35" y="f33"/>
                </a:lnTo>
                <a:lnTo>
                  <a:pt x="f36" y="f31"/>
                </a:lnTo>
                <a:lnTo>
                  <a:pt x="f37" y="f29"/>
                </a:lnTo>
                <a:lnTo>
                  <a:pt x="f38" y="f27"/>
                </a:lnTo>
                <a:lnTo>
                  <a:pt x="f39" y="f4"/>
                </a:lnTo>
                <a:lnTo>
                  <a:pt x="f40" y="f4"/>
                </a:lnTo>
                <a:lnTo>
                  <a:pt x="f41" y="f23"/>
                </a:lnTo>
                <a:lnTo>
                  <a:pt x="f42" y="f21"/>
                </a:lnTo>
                <a:lnTo>
                  <a:pt x="f43" y="f19"/>
                </a:lnTo>
                <a:close/>
                <a:moveTo>
                  <a:pt x="f44" y="f45"/>
                </a:moveTo>
                <a:lnTo>
                  <a:pt x="f46" y="f47"/>
                </a:lnTo>
                <a:lnTo>
                  <a:pt x="f48" y="f47"/>
                </a:lnTo>
                <a:close/>
                <a:moveTo>
                  <a:pt x="f49" y="f45"/>
                </a:moveTo>
                <a:lnTo>
                  <a:pt x="f50" y="f47"/>
                </a:lnTo>
                <a:lnTo>
                  <a:pt x="f51" y="f47"/>
                </a:lnTo>
                <a:close/>
                <a:moveTo>
                  <a:pt x="f52" y="f53"/>
                </a:moveTo>
                <a:lnTo>
                  <a:pt x="f54" y="f55"/>
                </a:lnTo>
                <a:lnTo>
                  <a:pt x="f56" y="f57"/>
                </a:lnTo>
                <a:lnTo>
                  <a:pt x="f58" y="f59"/>
                </a:lnTo>
                <a:lnTo>
                  <a:pt x="f3" y="f60"/>
                </a:lnTo>
                <a:lnTo>
                  <a:pt x="f3" y="f61"/>
                </a:lnTo>
                <a:lnTo>
                  <a:pt x="f62" y="f63"/>
                </a:lnTo>
                <a:lnTo>
                  <a:pt x="f64" y="f65"/>
                </a:lnTo>
                <a:lnTo>
                  <a:pt x="f64" y="f66"/>
                </a:lnTo>
                <a:lnTo>
                  <a:pt x="f67" y="f66"/>
                </a:lnTo>
                <a:lnTo>
                  <a:pt x="f68" y="f69"/>
                </a:lnTo>
                <a:close/>
                <a:moveTo>
                  <a:pt x="f70" y="f53"/>
                </a:moveTo>
                <a:lnTo>
                  <a:pt x="f71" y="f69"/>
                </a:lnTo>
                <a:lnTo>
                  <a:pt x="f72" y="f66"/>
                </a:lnTo>
                <a:lnTo>
                  <a:pt x="f73" y="f66"/>
                </a:lnTo>
                <a:lnTo>
                  <a:pt x="f74" y="f65"/>
                </a:lnTo>
                <a:lnTo>
                  <a:pt x="f75" y="f63"/>
                </a:lnTo>
                <a:lnTo>
                  <a:pt x="f2" y="f61"/>
                </a:lnTo>
                <a:lnTo>
                  <a:pt x="f2" y="f60"/>
                </a:lnTo>
                <a:lnTo>
                  <a:pt x="f76" y="f59"/>
                </a:lnTo>
                <a:lnTo>
                  <a:pt x="f77" y="f57"/>
                </a:lnTo>
                <a:lnTo>
                  <a:pt x="f78" y="f55"/>
                </a:lnTo>
                <a:close/>
                <a:moveTo>
                  <a:pt x="f74" y="f79"/>
                </a:moveTo>
                <a:lnTo>
                  <a:pt x="f72" y="f79"/>
                </a:lnTo>
                <a:lnTo>
                  <a:pt x="f80" y="f81"/>
                </a:lnTo>
                <a:lnTo>
                  <a:pt x="f82" y="f83"/>
                </a:lnTo>
                <a:lnTo>
                  <a:pt x="f84" y="f85"/>
                </a:lnTo>
                <a:lnTo>
                  <a:pt x="f51" y="f86"/>
                </a:lnTo>
                <a:lnTo>
                  <a:pt x="f50" y="f86"/>
                </a:lnTo>
                <a:lnTo>
                  <a:pt x="f87" y="f88"/>
                </a:lnTo>
                <a:lnTo>
                  <a:pt x="f89" y="f90"/>
                </a:lnTo>
                <a:lnTo>
                  <a:pt x="f91" y="f92"/>
                </a:lnTo>
                <a:lnTo>
                  <a:pt x="f49" y="f93"/>
                </a:lnTo>
                <a:lnTo>
                  <a:pt x="f94" y="f92"/>
                </a:lnTo>
                <a:lnTo>
                  <a:pt x="f95" y="f96"/>
                </a:lnTo>
                <a:lnTo>
                  <a:pt x="f70" y="f97"/>
                </a:lnTo>
                <a:lnTo>
                  <a:pt x="f98" y="f99"/>
                </a:lnTo>
                <a:lnTo>
                  <a:pt x="f100" y="f101"/>
                </a:lnTo>
                <a:lnTo>
                  <a:pt x="f77" y="f102"/>
                </a:lnTo>
                <a:lnTo>
                  <a:pt x="f103" y="f104"/>
                </a:lnTo>
                <a:lnTo>
                  <a:pt x="f105" y="f106"/>
                </a:lnTo>
                <a:lnTo>
                  <a:pt x="f105" y="f107"/>
                </a:lnTo>
                <a:lnTo>
                  <a:pt x="f108" y="f109"/>
                </a:lnTo>
                <a:lnTo>
                  <a:pt x="f76" y="f110"/>
                </a:lnTo>
                <a:lnTo>
                  <a:pt x="f2" y="f111"/>
                </a:lnTo>
                <a:lnTo>
                  <a:pt x="f2" y="f112"/>
                </a:lnTo>
                <a:lnTo>
                  <a:pt x="f113" y="f114"/>
                </a:lnTo>
                <a:lnTo>
                  <a:pt x="f74" y="f115"/>
                </a:lnTo>
                <a:close/>
                <a:moveTo>
                  <a:pt x="f64" y="f79"/>
                </a:moveTo>
                <a:lnTo>
                  <a:pt x="f64" y="f115"/>
                </a:lnTo>
                <a:lnTo>
                  <a:pt x="f116" y="f117"/>
                </a:lnTo>
                <a:lnTo>
                  <a:pt x="f3" y="f112"/>
                </a:lnTo>
                <a:lnTo>
                  <a:pt x="f3" y="f111"/>
                </a:lnTo>
                <a:lnTo>
                  <a:pt x="f118" y="f110"/>
                </a:lnTo>
                <a:lnTo>
                  <a:pt x="f119" y="f109"/>
                </a:lnTo>
                <a:lnTo>
                  <a:pt x="f120" y="f107"/>
                </a:lnTo>
                <a:lnTo>
                  <a:pt x="f121" y="f106"/>
                </a:lnTo>
                <a:lnTo>
                  <a:pt x="f122" y="f104"/>
                </a:lnTo>
                <a:lnTo>
                  <a:pt x="f56" y="f102"/>
                </a:lnTo>
                <a:lnTo>
                  <a:pt x="f123" y="f101"/>
                </a:lnTo>
                <a:lnTo>
                  <a:pt x="f124" y="f99"/>
                </a:lnTo>
                <a:lnTo>
                  <a:pt x="f52" y="f97"/>
                </a:lnTo>
                <a:lnTo>
                  <a:pt x="f125" y="f96"/>
                </a:lnTo>
                <a:lnTo>
                  <a:pt x="f126" y="f92"/>
                </a:lnTo>
                <a:lnTo>
                  <a:pt x="f44" y="f93"/>
                </a:lnTo>
                <a:lnTo>
                  <a:pt x="f127" y="f92"/>
                </a:lnTo>
                <a:lnTo>
                  <a:pt x="f128" y="f90"/>
                </a:lnTo>
                <a:lnTo>
                  <a:pt x="f129" y="f130"/>
                </a:lnTo>
                <a:lnTo>
                  <a:pt x="f48" y="f86"/>
                </a:lnTo>
                <a:lnTo>
                  <a:pt x="f46" y="f86"/>
                </a:lnTo>
                <a:lnTo>
                  <a:pt x="f131" y="f85"/>
                </a:lnTo>
                <a:lnTo>
                  <a:pt x="f132" y="f83"/>
                </a:lnTo>
                <a:lnTo>
                  <a:pt x="f68" y="f81"/>
                </a:lnTo>
                <a:lnTo>
                  <a:pt x="f67" y="f79"/>
                </a:lnTo>
                <a:close/>
                <a:moveTo>
                  <a:pt x="f39" y="f2"/>
                </a:moveTo>
                <a:lnTo>
                  <a:pt x="f38" y="f133"/>
                </a:lnTo>
                <a:lnTo>
                  <a:pt x="f37" y="f134"/>
                </a:lnTo>
                <a:lnTo>
                  <a:pt x="f36" y="f135"/>
                </a:lnTo>
                <a:lnTo>
                  <a:pt x="f35" y="f135"/>
                </a:lnTo>
                <a:lnTo>
                  <a:pt x="f136" y="f137"/>
                </a:lnTo>
                <a:lnTo>
                  <a:pt x="f138" y="f139"/>
                </a:lnTo>
                <a:lnTo>
                  <a:pt x="f140" y="f139"/>
                </a:lnTo>
                <a:lnTo>
                  <a:pt x="f141" y="f142"/>
                </a:lnTo>
                <a:lnTo>
                  <a:pt x="f32" y="f135"/>
                </a:lnTo>
                <a:lnTo>
                  <a:pt x="f30" y="f135"/>
                </a:lnTo>
                <a:lnTo>
                  <a:pt x="f143" y="f144"/>
                </a:lnTo>
                <a:lnTo>
                  <a:pt x="f145" y="f146"/>
                </a:lnTo>
                <a:lnTo>
                  <a:pt x="f26" y="f133"/>
                </a:lnTo>
                <a:lnTo>
                  <a:pt x="f25" y="f2"/>
                </a:lnTo>
                <a:lnTo>
                  <a:pt x="f24" y="f2"/>
                </a:lnTo>
                <a:lnTo>
                  <a:pt x="f22" y="f147"/>
                </a:lnTo>
                <a:lnTo>
                  <a:pt x="f20" y="f148"/>
                </a:lnTo>
                <a:lnTo>
                  <a:pt x="f18" y="f149"/>
                </a:lnTo>
                <a:lnTo>
                  <a:pt x="f17" y="f150"/>
                </a:lnTo>
                <a:lnTo>
                  <a:pt x="f16" y="f151"/>
                </a:lnTo>
                <a:lnTo>
                  <a:pt x="f152" y="f153"/>
                </a:lnTo>
                <a:lnTo>
                  <a:pt x="f5" y="f154"/>
                </a:lnTo>
                <a:lnTo>
                  <a:pt x="f155" y="f156"/>
                </a:lnTo>
                <a:lnTo>
                  <a:pt x="f12" y="f151"/>
                </a:lnTo>
                <a:lnTo>
                  <a:pt x="f10" y="f150"/>
                </a:lnTo>
                <a:lnTo>
                  <a:pt x="f43" y="f149"/>
                </a:lnTo>
                <a:lnTo>
                  <a:pt x="f42" y="f148"/>
                </a:lnTo>
                <a:lnTo>
                  <a:pt x="f41" y="f147"/>
                </a:lnTo>
                <a:lnTo>
                  <a:pt x="f40" y="f2"/>
                </a:lnTo>
                <a:close/>
              </a:path>
            </a:pathLst>
          </a:custGeom>
          <a:gradFill>
            <a:gsLst>
              <a:gs pos="0">
                <a:srgbClr val="000000">
                  <a:alpha val="1000"/>
                </a:srgbClr>
              </a:gs>
              <a:gs pos="100000">
                <a:srgbClr val="000000">
                  <a:alpha val="10000"/>
                </a:srgbClr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121898" tIns="60944" rIns="121898" bIns="60944" anchor="ctr" anchorCtr="1" compatLnSpc="1">
            <a:noAutofit/>
          </a:bodyPr>
          <a:lstStyle/>
          <a:p>
            <a:pPr marL="0" marR="0" lvl="0" indent="0" algn="ctr" defTabSz="12189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3" name="Rectangle 61">
            <a:extLst>
              <a:ext uri="{FF2B5EF4-FFF2-40B4-BE49-F238E27FC236}">
                <a16:creationId xmlns:a16="http://schemas.microsoft.com/office/drawing/2014/main" id="{F07ABE63-6F48-3BF7-61C5-168CA4C90238}"/>
              </a:ext>
            </a:extLst>
          </p:cNvPr>
          <p:cNvSpPr/>
          <p:nvPr/>
        </p:nvSpPr>
        <p:spPr>
          <a:xfrm>
            <a:off x="0" y="1904996"/>
            <a:ext cx="12191998" cy="2148254"/>
          </a:xfrm>
          <a:prstGeom prst="rect">
            <a:avLst/>
          </a:prstGeom>
          <a:solidFill>
            <a:srgbClr val="000000"/>
          </a:solidFill>
          <a:ln cap="flat">
            <a:noFill/>
            <a:prstDash val="solid"/>
          </a:ln>
        </p:spPr>
        <p:txBody>
          <a:bodyPr vert="horz" wrap="square" lIns="121898" tIns="60944" rIns="121898" bIns="60944" anchor="ctr" anchorCtr="1" compatLnSpc="1">
            <a:noAutofit/>
          </a:bodyPr>
          <a:lstStyle/>
          <a:p>
            <a:pPr marL="0" marR="0" lvl="0" indent="0" algn="ctr" defTabSz="121898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BCB49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591FBCD-B357-A1A6-BF5D-A4F74B1FABB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219204" y="1905007"/>
            <a:ext cx="9753601" cy="2147925"/>
          </a:xfrm>
        </p:spPr>
        <p:txBody>
          <a:bodyPr anchor="ctr" anchorCtr="1"/>
          <a:lstStyle>
            <a:lvl1pPr algn="ctr">
              <a:defRPr sz="44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6164EF6-7DED-F8E5-C2D1-82B5933DF7C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219204" y="4140202"/>
            <a:ext cx="9753601" cy="1015998"/>
          </a:xfrm>
        </p:spPr>
        <p:txBody>
          <a:bodyPr anchorCtr="1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79081625"/>
      </p:ext>
    </p:extLst>
  </p:cSld>
  <p:clrMapOvr>
    <a:masterClrMapping/>
  </p:clrMapOvr>
  <p:transition spd="med">
    <p:fade/>
  </p:transition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6F136-89C7-6613-3C38-7940742E66C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705992-6D08-D1FD-8A52-6592BF32138A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316DB85-4053-6B1F-4E4C-098A2FA951A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E11B870-C340-877A-C383-F5A00A234A3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CFE1907A-C700-470C-AD68-549A72A3CC2C}" type="datetime1">
              <a:rPr lang="en-US" smtClean="0"/>
              <a:pPr/>
              <a:t>4/24/2024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BB34F-BE5E-3E1F-9EFE-17019D2D19A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1DC6B796-97BB-454B-8261-9A33877798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032575"/>
      </p:ext>
    </p:extLst>
  </p:cSld>
  <p:clrMapOvr>
    <a:masterClrMapping/>
  </p:clrMapOvr>
  <p:transition spd="med">
    <p:fade/>
  </p:transition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69374-9F84-21B3-3ADD-BA3521A0726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86754-186F-7DA0-70A8-EFC9BB1FAF3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914400" y="1803398"/>
            <a:ext cx="4978402" cy="44704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11402E-41A8-9033-753D-286CFA502D5F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299196" y="1803398"/>
            <a:ext cx="4978402" cy="44704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70B81784-E04C-ECC8-DF07-5721FEE7443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0E11E5A6-BF92-EE7B-921D-0F9B5D9AFF2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546F7265-940C-4531-9897-C1A1DB192F67}" type="datetime1">
              <a:rPr lang="en-US" smtClean="0"/>
              <a:pPr/>
              <a:t>4/24/2024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EB3546-8E96-430F-D97D-FA23B1860B5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95C07006-5984-42E1-88F2-CBA958F517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664018"/>
      </p:ext>
    </p:extLst>
  </p:cSld>
  <p:clrMapOvr>
    <a:masterClrMapping/>
  </p:clrMapOvr>
  <p:transition spd="med">
    <p:fade/>
  </p:transition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86ED0-BF30-E3E2-0A08-D2F8B96A172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D2F06F-292B-8356-D851-7EDD85175DC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1803397"/>
            <a:ext cx="4978402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9B105-85E0-722C-FCDA-707CF09E1CA0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914400" y="2717798"/>
            <a:ext cx="4978402" cy="35560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E6AD05-41E4-CD54-F483-3EC3CC257744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299196" y="1803397"/>
            <a:ext cx="4978402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51CD42-48DA-F4D7-9A82-5FAE83FAA0CA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299196" y="2717798"/>
            <a:ext cx="4978402" cy="35560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F95FCB59-AE43-92FF-7BA2-C2100BCCADB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8C338532-B726-328F-D60C-E830B9D865B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051B2C99-C2C1-455D-8128-6E319951FDC4}" type="datetime1">
              <a:rPr lang="en-US" smtClean="0"/>
              <a:pPr/>
              <a:t>4/24/2024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7952BC-9EE8-8146-237E-3F17C2B177D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39A31321-D6A7-4CEB-B690-85E4A9531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071306"/>
      </p:ext>
    </p:extLst>
  </p:cSld>
  <p:clrMapOvr>
    <a:masterClrMapping/>
  </p:clrMapOvr>
  <p:transition spd="med">
    <p:fade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4/24/2024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2957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169DF-8003-F5C8-DF68-20AD2F6B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1DD61-E439-7958-91DB-406C9ECC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BB56D-3911-73AB-A9E7-97BE3238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356A7-D896-4E9A-8150-C2818E3C213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4/24/2024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4BE71-C8DA-CA9B-7132-5828C06D0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28342-2824-745C-3F6B-08766162D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59BB07-C385-421F-AE63-3225A38DB97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3196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4/24/2024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536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4/24/2024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153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4/24/2024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072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4/24/2024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163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4/24/2024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672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4/24/2024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660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4/24/2024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833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4/24/2024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3349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793" r:id="rId6"/>
    <p:sldLayoutId id="2147483789" r:id="rId7"/>
    <p:sldLayoutId id="2147483790" r:id="rId8"/>
    <p:sldLayoutId id="2147483791" r:id="rId9"/>
    <p:sldLayoutId id="2147483792" r:id="rId10"/>
    <p:sldLayoutId id="214748379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5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2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591999" y="6677659"/>
            <a:ext cx="3600450" cy="180340"/>
          </a:xfrm>
          <a:custGeom>
            <a:avLst/>
            <a:gdLst/>
            <a:ahLst/>
            <a:cxnLst/>
            <a:rect l="l" t="t" r="r" b="b"/>
            <a:pathLst>
              <a:path w="3600450" h="180340">
                <a:moveTo>
                  <a:pt x="0" y="180340"/>
                </a:moveTo>
                <a:lnTo>
                  <a:pt x="3600000" y="180340"/>
                </a:lnTo>
                <a:lnTo>
                  <a:pt x="3600000" y="0"/>
                </a:lnTo>
                <a:lnTo>
                  <a:pt x="0" y="0"/>
                </a:lnTo>
                <a:lnTo>
                  <a:pt x="0" y="180340"/>
                </a:lnTo>
                <a:close/>
              </a:path>
            </a:pathLst>
          </a:custGeom>
          <a:solidFill>
            <a:srgbClr val="64B2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2012000" y="180339"/>
            <a:ext cx="180340" cy="6497320"/>
          </a:xfrm>
          <a:custGeom>
            <a:avLst/>
            <a:gdLst/>
            <a:ahLst/>
            <a:cxnLst/>
            <a:rect l="l" t="t" r="r" b="b"/>
            <a:pathLst>
              <a:path w="180340" h="6497320">
                <a:moveTo>
                  <a:pt x="0" y="6497320"/>
                </a:moveTo>
                <a:lnTo>
                  <a:pt x="179999" y="6497320"/>
                </a:lnTo>
                <a:lnTo>
                  <a:pt x="179999" y="0"/>
                </a:lnTo>
                <a:lnTo>
                  <a:pt x="0" y="0"/>
                </a:lnTo>
                <a:lnTo>
                  <a:pt x="0" y="6497320"/>
                </a:lnTo>
                <a:close/>
              </a:path>
            </a:pathLst>
          </a:custGeom>
          <a:solidFill>
            <a:srgbClr val="64B2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591999" y="0"/>
            <a:ext cx="3600450" cy="180340"/>
          </a:xfrm>
          <a:custGeom>
            <a:avLst/>
            <a:gdLst/>
            <a:ahLst/>
            <a:cxnLst/>
            <a:rect l="l" t="t" r="r" b="b"/>
            <a:pathLst>
              <a:path w="3600450" h="180340">
                <a:moveTo>
                  <a:pt x="0" y="180339"/>
                </a:moveTo>
                <a:lnTo>
                  <a:pt x="3600000" y="180339"/>
                </a:lnTo>
                <a:lnTo>
                  <a:pt x="3600000" y="0"/>
                </a:lnTo>
                <a:lnTo>
                  <a:pt x="0" y="0"/>
                </a:lnTo>
                <a:lnTo>
                  <a:pt x="0" y="180339"/>
                </a:lnTo>
                <a:close/>
              </a:path>
            </a:pathLst>
          </a:custGeom>
          <a:solidFill>
            <a:srgbClr val="64B2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1300" y="733044"/>
            <a:ext cx="10849399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tx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40311" y="1516379"/>
            <a:ext cx="7109459" cy="3378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7167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" y="1"/>
            <a:ext cx="12191999" cy="68579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1097280" cy="8229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10993121" y="1"/>
            <a:ext cx="1198879" cy="88696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9" name="bk object 19"/>
          <p:cNvSpPr/>
          <p:nvPr/>
        </p:nvSpPr>
        <p:spPr>
          <a:xfrm>
            <a:off x="1095248" y="25921"/>
            <a:ext cx="9896856" cy="46099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0" name="bk object 20"/>
          <p:cNvSpPr/>
          <p:nvPr/>
        </p:nvSpPr>
        <p:spPr>
          <a:xfrm>
            <a:off x="3013457" y="0"/>
            <a:ext cx="3963415" cy="65151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1" name="bk object 21"/>
          <p:cNvSpPr/>
          <p:nvPr/>
        </p:nvSpPr>
        <p:spPr>
          <a:xfrm>
            <a:off x="3257296" y="396241"/>
            <a:ext cx="5607304" cy="5257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2" name="bk object 22"/>
          <p:cNvSpPr/>
          <p:nvPr/>
        </p:nvSpPr>
        <p:spPr>
          <a:xfrm>
            <a:off x="6439407" y="0"/>
            <a:ext cx="2669032" cy="65151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81134" y="859663"/>
            <a:ext cx="9829732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 u="heavy">
                <a:solidFill>
                  <a:schemeClr val="bg1"/>
                </a:solidFill>
                <a:latin typeface="Century"/>
                <a:cs typeface="Centur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3272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60000"/>
            </a:gs>
            <a:gs pos="100000">
              <a:srgbClr val="62000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2220E2-6E91-850D-660B-9592B810E7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4400" y="482602"/>
            <a:ext cx="10363198" cy="1219196"/>
          </a:xfrm>
          <a:prstGeom prst="rect">
            <a:avLst/>
          </a:prstGeom>
          <a:noFill/>
          <a:ln>
            <a:noFill/>
          </a:ln>
        </p:spPr>
        <p:txBody>
          <a:bodyPr vert="horz" wrap="square" lIns="121898" tIns="60944" rIns="121898" bIns="60944" anchor="b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034F99-C9BA-C50A-080E-508E6F0C678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1803398"/>
            <a:ext cx="10363198" cy="4470401"/>
          </a:xfrm>
          <a:prstGeom prst="rect">
            <a:avLst/>
          </a:prstGeom>
          <a:noFill/>
          <a:ln>
            <a:noFill/>
          </a:ln>
        </p:spPr>
        <p:txBody>
          <a:bodyPr vert="horz" wrap="square" lIns="121898" tIns="60944" rIns="121898" bIns="60944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33973AD-5BC1-E7A1-5D1E-36957E43646D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914401" y="6375397"/>
            <a:ext cx="7416800" cy="195068"/>
          </a:xfrm>
          <a:prstGeom prst="rect">
            <a:avLst/>
          </a:prstGeom>
          <a:noFill/>
          <a:ln>
            <a:noFill/>
          </a:ln>
        </p:spPr>
        <p:txBody>
          <a:bodyPr vert="horz" wrap="square" lIns="121898" tIns="60944" rIns="121898" bIns="60944" anchor="ctr" anchorCtr="0" compatLnSpc="1">
            <a:noAutofit/>
          </a:bodyPr>
          <a:lstStyle>
            <a:lvl1pPr marL="0" marR="0" lvl="0" indent="0" algn="l" defTabSz="1218986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100" b="0" i="0" u="none" strike="noStrike" kern="1200" cap="none" spc="0" baseline="0">
                <a:solidFill>
                  <a:srgbClr val="FFFFFF"/>
                </a:solidFill>
                <a:uFillTx/>
                <a:latin typeface="Cambria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7274722-B927-342C-BF0C-1133C603E54E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737603" y="6375397"/>
            <a:ext cx="1422399" cy="195068"/>
          </a:xfrm>
          <a:prstGeom prst="rect">
            <a:avLst/>
          </a:prstGeom>
          <a:noFill/>
          <a:ln>
            <a:noFill/>
          </a:ln>
        </p:spPr>
        <p:txBody>
          <a:bodyPr vert="horz" wrap="square" lIns="121898" tIns="60944" rIns="121898" bIns="60944" anchor="ctr" anchorCtr="0" compatLnSpc="1">
            <a:noAutofit/>
          </a:bodyPr>
          <a:lstStyle>
            <a:lvl1pPr marL="0" marR="0" lvl="0" indent="0" algn="r" defTabSz="1218986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100" b="0" i="0" u="none" strike="noStrike" kern="1200" cap="none" spc="0" baseline="0">
                <a:solidFill>
                  <a:srgbClr val="FFFFFF"/>
                </a:solidFill>
                <a:uFillTx/>
                <a:latin typeface="Cambria"/>
              </a:defRPr>
            </a:lvl1pPr>
          </a:lstStyle>
          <a:p>
            <a:pPr lvl="0"/>
            <a:fld id="{B77E49DB-751E-4B37-8329-5B151724A320}" type="datetime1">
              <a:rPr lang="en-US"/>
              <a:pPr lvl="0"/>
              <a:t>4/24/2024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3B0E7-7530-A6AF-953C-7D85334E1D42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0444482" y="6375397"/>
            <a:ext cx="833116" cy="195068"/>
          </a:xfrm>
          <a:prstGeom prst="rect">
            <a:avLst/>
          </a:prstGeom>
          <a:noFill/>
          <a:ln>
            <a:noFill/>
          </a:ln>
        </p:spPr>
        <p:txBody>
          <a:bodyPr vert="horz" wrap="square" lIns="121898" tIns="60944" rIns="121898" bIns="60944" anchor="ctr" anchorCtr="0" compatLnSpc="1">
            <a:noAutofit/>
          </a:bodyPr>
          <a:lstStyle>
            <a:lvl1pPr marL="0" marR="0" lvl="0" indent="0" algn="r" defTabSz="1218986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100" b="0" i="0" u="none" strike="noStrike" kern="1200" cap="none" spc="0" baseline="0">
                <a:solidFill>
                  <a:srgbClr val="FFFFFF"/>
                </a:solidFill>
                <a:uFillTx/>
                <a:latin typeface="Cambria"/>
              </a:defRPr>
            </a:lvl1pPr>
          </a:lstStyle>
          <a:p>
            <a:pPr lvl="0"/>
            <a:fld id="{13DDDA30-43C7-4210-BE35-446298963CB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434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</p:sldLayoutIdLst>
  <p:transition spd="med">
    <p:fade/>
  </p:transition>
  <p:txStyles>
    <p:titleStyle>
      <a:lvl1pPr marL="0" marR="0" lvl="0" indent="0" algn="l" defTabSz="1218986" rtl="0" fontAlgn="auto" hangingPunct="1">
        <a:lnSpc>
          <a:spcPct val="80000"/>
        </a:lnSpc>
        <a:spcBef>
          <a:spcPts val="0"/>
        </a:spcBef>
        <a:spcAft>
          <a:spcPts val="0"/>
        </a:spcAft>
        <a:buNone/>
        <a:tabLst/>
        <a:defRPr lang="en-US" sz="3600" b="0" i="0" u="none" strike="noStrike" kern="1200" cap="all" spc="0" baseline="0">
          <a:solidFill>
            <a:srgbClr val="FFFFFF"/>
          </a:solidFill>
          <a:uFillTx/>
          <a:latin typeface="Cambria"/>
        </a:defRPr>
      </a:lvl1pPr>
    </p:titleStyle>
    <p:bodyStyle>
      <a:lvl1pPr marL="274320" marR="0" lvl="0" indent="-274320" algn="l" defTabSz="1218986" rtl="0" fontAlgn="auto" hangingPunct="1">
        <a:lnSpc>
          <a:spcPct val="90000"/>
        </a:lnSpc>
        <a:spcBef>
          <a:spcPts val="1600"/>
        </a:spcBef>
        <a:spcAft>
          <a:spcPts val="0"/>
        </a:spcAft>
        <a:buClr>
          <a:srgbClr val="BCB49E"/>
        </a:buClr>
        <a:buSzPct val="9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FFFFFF"/>
          </a:solidFill>
          <a:uFillTx/>
          <a:latin typeface="Cambria"/>
        </a:defRPr>
      </a:lvl1pPr>
      <a:lvl2pPr marL="548640" marR="0" lvl="1" indent="-274320" algn="l" defTabSz="1218986" rtl="0" fontAlgn="auto" hangingPunct="1">
        <a:lnSpc>
          <a:spcPct val="90000"/>
        </a:lnSpc>
        <a:spcBef>
          <a:spcPts val="800"/>
        </a:spcBef>
        <a:spcAft>
          <a:spcPts val="0"/>
        </a:spcAft>
        <a:buClr>
          <a:srgbClr val="BCB49E"/>
        </a:buClr>
        <a:buSzPct val="90000"/>
        <a:buFont typeface="Cambria" pitchFamily="18"/>
        <a:buChar char="–"/>
        <a:tabLst/>
        <a:defRPr lang="en-US" sz="2400" b="0" i="0" u="none" strike="noStrike" kern="1200" cap="none" spc="0" baseline="0">
          <a:solidFill>
            <a:srgbClr val="FFFFFF"/>
          </a:solidFill>
          <a:uFillTx/>
          <a:latin typeface="Cambria"/>
        </a:defRPr>
      </a:lvl2pPr>
      <a:lvl3pPr marL="822960" marR="0" lvl="2" indent="-274320" algn="l" defTabSz="1218986" rtl="0" fontAlgn="auto" hangingPunct="1">
        <a:lnSpc>
          <a:spcPct val="90000"/>
        </a:lnSpc>
        <a:spcBef>
          <a:spcPts val="800"/>
        </a:spcBef>
        <a:spcAft>
          <a:spcPts val="0"/>
        </a:spcAft>
        <a:buClr>
          <a:srgbClr val="BCB49E"/>
        </a:buClr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FFFFFF"/>
          </a:solidFill>
          <a:uFillTx/>
          <a:latin typeface="Cambria"/>
        </a:defRPr>
      </a:lvl3pPr>
      <a:lvl4pPr marL="1097280" marR="0" lvl="3" indent="-274320" algn="l" defTabSz="1218986" rtl="0" fontAlgn="auto" hangingPunct="1">
        <a:lnSpc>
          <a:spcPct val="90000"/>
        </a:lnSpc>
        <a:spcBef>
          <a:spcPts val="800"/>
        </a:spcBef>
        <a:spcAft>
          <a:spcPts val="0"/>
        </a:spcAft>
        <a:buClr>
          <a:srgbClr val="BCB49E"/>
        </a:buClr>
        <a:buSzPct val="100000"/>
        <a:buFont typeface="Cambria" pitchFamily="18"/>
        <a:buChar char="–"/>
        <a:tabLst/>
        <a:defRPr lang="en-US" sz="1800" b="0" i="0" u="none" strike="noStrike" kern="1200" cap="none" spc="0" baseline="0">
          <a:solidFill>
            <a:srgbClr val="FFFFFF"/>
          </a:solidFill>
          <a:uFillTx/>
          <a:latin typeface="Cambria"/>
        </a:defRPr>
      </a:lvl4pPr>
      <a:lvl5pPr marL="1371600" marR="0" lvl="4" indent="-274320" algn="l" defTabSz="1218986" rtl="0" fontAlgn="auto" hangingPunct="1">
        <a:lnSpc>
          <a:spcPct val="90000"/>
        </a:lnSpc>
        <a:spcBef>
          <a:spcPts val="800"/>
        </a:spcBef>
        <a:spcAft>
          <a:spcPts val="0"/>
        </a:spcAft>
        <a:buClr>
          <a:srgbClr val="BCB49E"/>
        </a:buClr>
        <a:buSzPct val="100000"/>
        <a:buFont typeface="Arial" pitchFamily="34"/>
        <a:buChar char="•"/>
        <a:tabLst/>
        <a:defRPr lang="en-US" sz="1600" b="0" i="0" u="none" strike="noStrike" kern="1200" cap="none" spc="0" baseline="0">
          <a:solidFill>
            <a:srgbClr val="FFFFFF"/>
          </a:solidFill>
          <a:uFillTx/>
          <a:latin typeface="Cambria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FBE0CB-2954-45F4-EFDE-F9BFDBE91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C11116-9623-F489-E42E-480AFEA609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4D4A5-04F2-EE23-C1C9-E957286B01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356A7-D896-4E9A-8150-C2818E3C213E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B8F31-5F9F-BB9D-77A7-75F41D7911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D219D-7852-F807-FE60-94259C66CC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9BB07-C385-421F-AE63-3225A38DB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45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18" Type="http://schemas.openxmlformats.org/officeDocument/2006/relationships/image" Target="../media/image26.png"/><Relationship Id="rId26" Type="http://schemas.openxmlformats.org/officeDocument/2006/relationships/image" Target="../media/image34.png"/><Relationship Id="rId3" Type="http://schemas.openxmlformats.org/officeDocument/2006/relationships/image" Target="../media/image4.png"/><Relationship Id="rId21" Type="http://schemas.openxmlformats.org/officeDocument/2006/relationships/image" Target="../media/image29.png"/><Relationship Id="rId7" Type="http://schemas.openxmlformats.org/officeDocument/2006/relationships/image" Target="../media/image9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5" Type="http://schemas.openxmlformats.org/officeDocument/2006/relationships/image" Target="../media/image33.png"/><Relationship Id="rId2" Type="http://schemas.openxmlformats.org/officeDocument/2006/relationships/image" Target="../media/image3.png"/><Relationship Id="rId16" Type="http://schemas.openxmlformats.org/officeDocument/2006/relationships/image" Target="../media/image24.png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5.png"/><Relationship Id="rId11" Type="http://schemas.openxmlformats.org/officeDocument/2006/relationships/image" Target="../media/image19.png"/><Relationship Id="rId24" Type="http://schemas.openxmlformats.org/officeDocument/2006/relationships/image" Target="../media/image32.png"/><Relationship Id="rId5" Type="http://schemas.openxmlformats.org/officeDocument/2006/relationships/image" Target="../media/image6.png"/><Relationship Id="rId15" Type="http://schemas.openxmlformats.org/officeDocument/2006/relationships/image" Target="../media/image23.png"/><Relationship Id="rId23" Type="http://schemas.openxmlformats.org/officeDocument/2006/relationships/image" Target="../media/image31.png"/><Relationship Id="rId10" Type="http://schemas.openxmlformats.org/officeDocument/2006/relationships/image" Target="../media/image18.png"/><Relationship Id="rId19" Type="http://schemas.openxmlformats.org/officeDocument/2006/relationships/image" Target="../media/image27.png"/><Relationship Id="rId4" Type="http://schemas.openxmlformats.org/officeDocument/2006/relationships/image" Target="../media/image5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Relationship Id="rId22" Type="http://schemas.openxmlformats.org/officeDocument/2006/relationships/image" Target="../media/image30.png"/><Relationship Id="rId27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18" Type="http://schemas.openxmlformats.org/officeDocument/2006/relationships/image" Target="../media/image6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17" Type="http://schemas.openxmlformats.org/officeDocument/2006/relationships/image" Target="../media/image62.png"/><Relationship Id="rId2" Type="http://schemas.openxmlformats.org/officeDocument/2006/relationships/image" Target="../media/image47.png"/><Relationship Id="rId16" Type="http://schemas.openxmlformats.org/officeDocument/2006/relationships/image" Target="../media/image6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5" Type="http://schemas.openxmlformats.org/officeDocument/2006/relationships/image" Target="../media/image60.png"/><Relationship Id="rId10" Type="http://schemas.openxmlformats.org/officeDocument/2006/relationships/image" Target="../media/image55.png"/><Relationship Id="rId19" Type="http://schemas.openxmlformats.org/officeDocument/2006/relationships/image" Target="../media/image64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2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g"/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9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g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g"/><Relationship Id="rId2" Type="http://schemas.openxmlformats.org/officeDocument/2006/relationships/image" Target="../media/image101.jp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10" Type="http://schemas.openxmlformats.org/officeDocument/2006/relationships/image" Target="../media/image112.jpg"/><Relationship Id="rId4" Type="http://schemas.openxmlformats.org/officeDocument/2006/relationships/image" Target="../media/image106.png"/><Relationship Id="rId9" Type="http://schemas.openxmlformats.org/officeDocument/2006/relationships/image" Target="../media/image111.jp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7" Type="http://schemas.openxmlformats.org/officeDocument/2006/relationships/image" Target="../media/image118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sv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039">
            <a:extLst>
              <a:ext uri="{FF2B5EF4-FFF2-40B4-BE49-F238E27FC236}">
                <a16:creationId xmlns:a16="http://schemas.microsoft.com/office/drawing/2014/main" id="{990BAFCD-EA0A-47F4-8B00-AAB1E67A90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OC Opioid Task Force">
            <a:extLst>
              <a:ext uri="{FF2B5EF4-FFF2-40B4-BE49-F238E27FC236}">
                <a16:creationId xmlns:a16="http://schemas.microsoft.com/office/drawing/2014/main" id="{E58E3DEA-0A45-AF47-3F03-75542391BF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999" y="1200996"/>
            <a:ext cx="10925102" cy="250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2" name="Rectangle 1041">
            <a:extLst>
              <a:ext uri="{FF2B5EF4-FFF2-40B4-BE49-F238E27FC236}">
                <a16:creationId xmlns:a16="http://schemas.microsoft.com/office/drawing/2014/main" id="{2F9C61D6-37CC-4AD4-83C3-022D08874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4551037"/>
            <a:ext cx="12192000" cy="2306963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D0A05A-57B7-6860-2D61-4E5C0E736E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8040" y="4928681"/>
            <a:ext cx="3271059" cy="1495139"/>
          </a:xfrm>
        </p:spPr>
        <p:txBody>
          <a:bodyPr anchor="ctr">
            <a:normAutofit/>
          </a:bodyPr>
          <a:lstStyle/>
          <a:p>
            <a:pPr algn="ctr"/>
            <a:r>
              <a:rPr lang="en-US" sz="1800" i="0" dirty="0">
                <a:solidFill>
                  <a:srgbClr val="FFFFFF"/>
                </a:solidFill>
                <a:latin typeface="+mj-lt"/>
              </a:rPr>
              <a:t>April 25, 2024</a:t>
            </a:r>
          </a:p>
        </p:txBody>
      </p:sp>
      <p:cxnSp>
        <p:nvCxnSpPr>
          <p:cNvPr id="1044" name="Straight Connector 1043">
            <a:extLst>
              <a:ext uri="{FF2B5EF4-FFF2-40B4-BE49-F238E27FC236}">
                <a16:creationId xmlns:a16="http://schemas.microsoft.com/office/drawing/2014/main" id="{2669285E-35F6-4010-B084-229A80845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16200000">
            <a:off x="7532847" y="5676251"/>
            <a:ext cx="118872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3C11266-61D1-110C-14AB-1E862D83175B}"/>
              </a:ext>
            </a:extLst>
          </p:cNvPr>
          <p:cNvCxnSpPr>
            <a:cxnSpLocks/>
          </p:cNvCxnSpPr>
          <p:nvPr/>
        </p:nvCxnSpPr>
        <p:spPr>
          <a:xfrm>
            <a:off x="8123599" y="5075238"/>
            <a:ext cx="486" cy="1371600"/>
          </a:xfrm>
          <a:prstGeom prst="line">
            <a:avLst/>
          </a:prstGeom>
          <a:ln w="50800">
            <a:solidFill>
              <a:srgbClr val="BFB0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6583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1032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035" name="Straight Connector 1034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037" name="Rectangle 1036">
            <a:extLst>
              <a:ext uri="{FF2B5EF4-FFF2-40B4-BE49-F238E27FC236}">
                <a16:creationId xmlns:a16="http://schemas.microsoft.com/office/drawing/2014/main" id="{4C869C3B-5565-4AAC-86A8-9EB0AB1C6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66815A-BD8D-A55F-3058-02252B5D6183}"/>
              </a:ext>
            </a:extLst>
          </p:cNvPr>
          <p:cNvSpPr txBox="1"/>
          <p:nvPr/>
        </p:nvSpPr>
        <p:spPr>
          <a:xfrm>
            <a:off x="638423" y="3429000"/>
            <a:ext cx="10909073" cy="18257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/>
          <a:p>
            <a:pPr algn="ctr" defTabSz="914400">
              <a:spcAft>
                <a:spcPts val="600"/>
              </a:spcAft>
              <a:buFont typeface="Calibri" panose="020F0502020204030204" pitchFamily="34" charset="0"/>
            </a:pPr>
            <a:r>
              <a:rPr lang="en-US" sz="4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SSG Cory White</a:t>
            </a:r>
          </a:p>
          <a:p>
            <a:pPr algn="ctr" defTabSz="914400">
              <a:spcAft>
                <a:spcPts val="600"/>
              </a:spcAft>
              <a:buFont typeface="Calibri" panose="020F0502020204030204" pitchFamily="34" charset="0"/>
            </a:pPr>
            <a:r>
              <a:rPr lang="en-US" sz="3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NYNG Counter Drug Task Force </a:t>
            </a:r>
          </a:p>
          <a:p>
            <a:pPr algn="ctr" defTabSz="914400">
              <a:spcAft>
                <a:spcPts val="600"/>
              </a:spcAft>
              <a:buFont typeface="Calibri" panose="020F0502020204030204" pitchFamily="34" charset="0"/>
            </a:pPr>
            <a:r>
              <a:rPr lang="en-US" sz="3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DDRA</a:t>
            </a:r>
          </a:p>
          <a:p>
            <a:pPr algn="ctr" defTabSz="914400">
              <a:spcAft>
                <a:spcPts val="600"/>
              </a:spcAft>
              <a:buFont typeface="Calibri" panose="020F0502020204030204" pitchFamily="34" charset="0"/>
            </a:pPr>
            <a:r>
              <a:rPr lang="en-US" sz="3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Mohawk Valley Crime Analysis Center</a:t>
            </a:r>
          </a:p>
        </p:txBody>
      </p:sp>
      <p:cxnSp>
        <p:nvCxnSpPr>
          <p:cNvPr id="1039" name="Straight Connector 1038">
            <a:extLst>
              <a:ext uri="{FF2B5EF4-FFF2-40B4-BE49-F238E27FC236}">
                <a16:creationId xmlns:a16="http://schemas.microsoft.com/office/drawing/2014/main" id="{F41136EC-EC34-4D08-B5AB-8CE5870B1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52600" y="5415653"/>
            <a:ext cx="86868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1" name="Rectangle 1040">
            <a:extLst>
              <a:ext uri="{FF2B5EF4-FFF2-40B4-BE49-F238E27FC236}">
                <a16:creationId xmlns:a16="http://schemas.microsoft.com/office/drawing/2014/main" id="{064CBAAB-7956-4763-9F69-A3FDBF1AC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844624F1-459C-FF7B-66A0-35AB3CD01A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986" y="1230614"/>
            <a:ext cx="1920240" cy="19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0DA4A0BE-6268-1264-9FF3-608430D594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776" y="1165014"/>
            <a:ext cx="2085296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0597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1" y="1"/>
            <a:ext cx="9143999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524000" y="0"/>
            <a:ext cx="822960" cy="8229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768841" y="1"/>
            <a:ext cx="899159" cy="88696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345436" y="25921"/>
            <a:ext cx="7422642" cy="46099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4092" y="0"/>
            <a:ext cx="4388358" cy="65151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974210" y="410844"/>
            <a:ext cx="4168140" cy="0"/>
          </a:xfrm>
          <a:custGeom>
            <a:avLst/>
            <a:gdLst/>
            <a:ahLst/>
            <a:cxnLst/>
            <a:rect l="l" t="t" r="r" b="b"/>
            <a:pathLst>
              <a:path w="4168140">
                <a:moveTo>
                  <a:pt x="0" y="0"/>
                </a:moveTo>
                <a:lnTo>
                  <a:pt x="4168140" y="0"/>
                </a:lnTo>
              </a:path>
            </a:pathLst>
          </a:custGeom>
          <a:ln w="1523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353555" y="0"/>
            <a:ext cx="2001774" cy="65151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974592" y="72261"/>
            <a:ext cx="4167504" cy="3670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2845"/>
              </a:lnSpc>
            </a:pPr>
            <a:r>
              <a:rPr sz="2400" b="1" spc="-65" dirty="0">
                <a:solidFill>
                  <a:srgbClr val="FFFFFF"/>
                </a:solidFill>
                <a:latin typeface="Century"/>
                <a:cs typeface="Century"/>
              </a:rPr>
              <a:t>DATA </a:t>
            </a:r>
            <a:r>
              <a:rPr sz="2400" b="1" spc="-25" dirty="0">
                <a:solidFill>
                  <a:srgbClr val="FFFFFF"/>
                </a:solidFill>
                <a:latin typeface="Century"/>
                <a:cs typeface="Century"/>
              </a:rPr>
              <a:t>ANALYSIS</a:t>
            </a:r>
            <a:r>
              <a:rPr sz="2400" b="1" spc="-35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2400" b="1" dirty="0">
                <a:solidFill>
                  <a:srgbClr val="FFFFFF"/>
                </a:solidFill>
                <a:latin typeface="Century"/>
                <a:cs typeface="Century"/>
              </a:rPr>
              <a:t>SUBTEAM</a:t>
            </a:r>
            <a:endParaRPr sz="24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" y="1"/>
            <a:ext cx="12192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524000" y="832103"/>
            <a:ext cx="9141714" cy="292531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412492" y="1365551"/>
            <a:ext cx="7396733" cy="7234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138172" y="733044"/>
            <a:ext cx="8067294" cy="100965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983480" y="1281683"/>
            <a:ext cx="2253233" cy="100965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705134" y="859663"/>
            <a:ext cx="9829732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58135" marR="5080" indent="-2846070">
              <a:spcBef>
                <a:spcPts val="100"/>
              </a:spcBef>
            </a:pPr>
            <a:r>
              <a:rPr spc="-5" dirty="0"/>
              <a:t>ONEIDA </a:t>
            </a:r>
            <a:r>
              <a:rPr dirty="0"/>
              <a:t>COUNTY </a:t>
            </a:r>
            <a:r>
              <a:rPr spc="-5" dirty="0"/>
              <a:t>OPIOID</a:t>
            </a:r>
            <a:r>
              <a:rPr spc="-325" dirty="0"/>
              <a:t> </a:t>
            </a:r>
            <a:r>
              <a:rPr spc="-50" dirty="0"/>
              <a:t>TASK </a:t>
            </a:r>
            <a:r>
              <a:rPr u="none" spc="-50" dirty="0"/>
              <a:t> </a:t>
            </a:r>
            <a:br>
              <a:rPr lang="en-US" u="none" spc="-50" dirty="0"/>
            </a:br>
            <a:r>
              <a:rPr dirty="0"/>
              <a:t>FORCE</a:t>
            </a:r>
          </a:p>
        </p:txBody>
      </p:sp>
      <p:sp>
        <p:nvSpPr>
          <p:cNvPr id="16" name="object 16"/>
          <p:cNvSpPr/>
          <p:nvPr/>
        </p:nvSpPr>
        <p:spPr>
          <a:xfrm>
            <a:off x="5257800" y="1914191"/>
            <a:ext cx="1704594" cy="7234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179064" y="2410967"/>
            <a:ext cx="5859018" cy="787146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392423" y="2903279"/>
            <a:ext cx="5432298" cy="5861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195573" y="3294889"/>
            <a:ext cx="3819905" cy="56768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386709" y="2508581"/>
            <a:ext cx="5412105" cy="1185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 defTabSz="914400">
              <a:spcBef>
                <a:spcPts val="95"/>
              </a:spcBef>
            </a:pPr>
            <a:r>
              <a:rPr sz="2800" b="1" u="heavy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OVERDOSE RESPONSE</a:t>
            </a:r>
            <a:r>
              <a:rPr sz="2800" b="1" u="heavy" spc="-1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</a:t>
            </a:r>
            <a:r>
              <a:rPr sz="2800" b="1" u="heavy" spc="-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TEAM</a:t>
            </a:r>
            <a:endParaRPr sz="2800">
              <a:solidFill>
                <a:prstClr val="black"/>
              </a:solidFill>
              <a:latin typeface="Century"/>
              <a:cs typeface="Century"/>
            </a:endParaRPr>
          </a:p>
          <a:p>
            <a:pPr defTabSz="914400">
              <a:spcBef>
                <a:spcPts val="5"/>
              </a:spcBef>
            </a:pPr>
            <a:endParaRPr sz="2800">
              <a:solidFill>
                <a:prstClr val="black"/>
              </a:solidFill>
              <a:latin typeface="Century"/>
              <a:cs typeface="Century"/>
            </a:endParaRPr>
          </a:p>
          <a:p>
            <a:pPr marL="5080" algn="ctr" defTabSz="914400"/>
            <a:r>
              <a:rPr sz="2000" b="1" u="sng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DATA </a:t>
            </a:r>
            <a:r>
              <a:rPr sz="2000" b="1" u="sng" spc="-2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ANALYSIS</a:t>
            </a:r>
            <a:r>
              <a:rPr sz="2000" b="1" u="sng" spc="-24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</a:t>
            </a:r>
            <a:r>
              <a:rPr sz="2000" b="1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SUBTEAM</a:t>
            </a:r>
            <a:endParaRPr sz="20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347973" y="3646990"/>
            <a:ext cx="3515105" cy="4655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562345" y="5015484"/>
            <a:ext cx="2316479" cy="498348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196328" y="3852672"/>
            <a:ext cx="1620774" cy="162077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225285" y="3881628"/>
            <a:ext cx="1565147" cy="1565148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847845" y="5015484"/>
            <a:ext cx="1860803" cy="498348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245608" y="3855721"/>
            <a:ext cx="1636014" cy="1617725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274564" y="3884676"/>
            <a:ext cx="1580388" cy="156210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887980" y="5015484"/>
            <a:ext cx="1869948" cy="498348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287268" y="3852672"/>
            <a:ext cx="1643633" cy="1620773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316223" y="3881628"/>
            <a:ext cx="1588008" cy="1565148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524000" y="0"/>
            <a:ext cx="822960" cy="8229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9768841" y="1"/>
            <a:ext cx="899159" cy="88696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8564881" y="6321552"/>
            <a:ext cx="2100833" cy="523494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8645398" y="6354268"/>
            <a:ext cx="1958975" cy="4527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defTabSz="914400">
              <a:spcBef>
                <a:spcPts val="95"/>
              </a:spcBef>
            </a:pPr>
            <a:r>
              <a:rPr sz="1600" b="1" dirty="0">
                <a:solidFill>
                  <a:srgbClr val="FFFFFF"/>
                </a:solidFill>
                <a:latin typeface="Century"/>
                <a:cs typeface="Century"/>
              </a:rPr>
              <a:t>SSG </a:t>
            </a:r>
            <a:r>
              <a:rPr sz="1600" b="1" spc="-15" dirty="0">
                <a:solidFill>
                  <a:srgbClr val="FFFFFF"/>
                </a:solidFill>
                <a:latin typeface="Century"/>
                <a:cs typeface="Century"/>
              </a:rPr>
              <a:t>CORY</a:t>
            </a:r>
            <a:r>
              <a:rPr sz="1600" b="1" spc="-3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600" b="1" dirty="0">
                <a:solidFill>
                  <a:srgbClr val="FFFFFF"/>
                </a:solidFill>
                <a:latin typeface="Century"/>
                <a:cs typeface="Century"/>
              </a:rPr>
              <a:t>WHITE</a:t>
            </a:r>
            <a:endParaRPr sz="1600">
              <a:solidFill>
                <a:prstClr val="black"/>
              </a:solidFill>
              <a:latin typeface="Century"/>
              <a:cs typeface="Century"/>
            </a:endParaRPr>
          </a:p>
          <a:p>
            <a:pPr marL="1014094" defTabSz="914400">
              <a:spcBef>
                <a:spcPts val="10"/>
              </a:spcBef>
            </a:pPr>
            <a:r>
              <a:rPr sz="1200" b="1" spc="-5" dirty="0">
                <a:solidFill>
                  <a:srgbClr val="FFFFFF"/>
                </a:solidFill>
                <a:latin typeface="Century"/>
                <a:cs typeface="Century"/>
              </a:rPr>
              <a:t>(24APR2024)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1594103" y="6414513"/>
            <a:ext cx="2369058" cy="339102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674673" y="6446621"/>
            <a:ext cx="219011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defTabSz="914400">
              <a:spcBef>
                <a:spcPts val="95"/>
              </a:spcBef>
            </a:pPr>
            <a:r>
              <a:rPr sz="1600" b="1" dirty="0">
                <a:solidFill>
                  <a:srgbClr val="FFFFFF"/>
                </a:solidFill>
                <a:latin typeface="Century"/>
                <a:cs typeface="Century"/>
              </a:rPr>
              <a:t>MVCAC </a:t>
            </a:r>
            <a:r>
              <a:rPr sz="1600" b="1" spc="-5" dirty="0">
                <a:solidFill>
                  <a:srgbClr val="FFFFFF"/>
                </a:solidFill>
                <a:latin typeface="Century"/>
                <a:cs typeface="Century"/>
              </a:rPr>
              <a:t>/</a:t>
            </a:r>
            <a:r>
              <a:rPr sz="1600" b="1" spc="-7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600" b="1" dirty="0">
                <a:solidFill>
                  <a:srgbClr val="FFFFFF"/>
                </a:solidFill>
                <a:latin typeface="Century"/>
                <a:cs typeface="Century"/>
              </a:rPr>
              <a:t>NYNGCDTF</a:t>
            </a:r>
            <a:endParaRPr sz="1600">
              <a:solidFill>
                <a:prstClr val="black"/>
              </a:solidFill>
              <a:latin typeface="Century"/>
              <a:cs typeface="Century"/>
            </a:endParaRPr>
          </a:p>
        </p:txBody>
      </p:sp>
    </p:spTree>
    <p:extLst>
      <p:ext uri="{BB962C8B-B14F-4D97-AF65-F5344CB8AC3E}">
        <p14:creationId xmlns:p14="http://schemas.microsoft.com/office/powerpoint/2010/main" val="2670990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61892" y="55245"/>
            <a:ext cx="419290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65" dirty="0"/>
              <a:t>DATA </a:t>
            </a:r>
            <a:r>
              <a:rPr sz="2400" spc="-25" dirty="0"/>
              <a:t>ANALYSIS</a:t>
            </a:r>
            <a:r>
              <a:rPr sz="2400" spc="-350" dirty="0"/>
              <a:t> </a:t>
            </a:r>
            <a:r>
              <a:rPr sz="2400" dirty="0"/>
              <a:t>SUBTEAM</a:t>
            </a:r>
            <a:endParaRPr sz="2400"/>
          </a:p>
        </p:txBody>
      </p:sp>
      <p:sp>
        <p:nvSpPr>
          <p:cNvPr id="3" name="object 3"/>
          <p:cNvSpPr/>
          <p:nvPr/>
        </p:nvSpPr>
        <p:spPr>
          <a:xfrm>
            <a:off x="6175248" y="876300"/>
            <a:ext cx="4271009" cy="29634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39509" y="1311910"/>
            <a:ext cx="2134235" cy="2133600"/>
          </a:xfrm>
          <a:custGeom>
            <a:avLst/>
            <a:gdLst/>
            <a:ahLst/>
            <a:cxnLst/>
            <a:rect l="l" t="t" r="r" b="b"/>
            <a:pathLst>
              <a:path w="2134234" h="2133600">
                <a:moveTo>
                  <a:pt x="110108" y="594613"/>
                </a:moveTo>
                <a:lnTo>
                  <a:pt x="89435" y="639121"/>
                </a:lnTo>
                <a:lnTo>
                  <a:pt x="70859" y="684430"/>
                </a:lnTo>
                <a:lnTo>
                  <a:pt x="54401" y="730466"/>
                </a:lnTo>
                <a:lnTo>
                  <a:pt x="40078" y="777154"/>
                </a:lnTo>
                <a:lnTo>
                  <a:pt x="27908" y="824420"/>
                </a:lnTo>
                <a:lnTo>
                  <a:pt x="17910" y="872189"/>
                </a:lnTo>
                <a:lnTo>
                  <a:pt x="10101" y="920386"/>
                </a:lnTo>
                <a:lnTo>
                  <a:pt x="4501" y="968936"/>
                </a:lnTo>
                <a:lnTo>
                  <a:pt x="1123" y="1017969"/>
                </a:lnTo>
                <a:lnTo>
                  <a:pt x="0" y="1066800"/>
                </a:lnTo>
                <a:lnTo>
                  <a:pt x="1097" y="1115630"/>
                </a:lnTo>
                <a:lnTo>
                  <a:pt x="4359" y="1163896"/>
                </a:lnTo>
                <a:lnTo>
                  <a:pt x="9739" y="1211553"/>
                </a:lnTo>
                <a:lnTo>
                  <a:pt x="17188" y="1258552"/>
                </a:lnTo>
                <a:lnTo>
                  <a:pt x="26660" y="1304846"/>
                </a:lnTo>
                <a:lnTo>
                  <a:pt x="38108" y="1350389"/>
                </a:lnTo>
                <a:lnTo>
                  <a:pt x="51485" y="1395133"/>
                </a:lnTo>
                <a:lnTo>
                  <a:pt x="66744" y="1439031"/>
                </a:lnTo>
                <a:lnTo>
                  <a:pt x="83837" y="1482036"/>
                </a:lnTo>
                <a:lnTo>
                  <a:pt x="102718" y="1524101"/>
                </a:lnTo>
                <a:lnTo>
                  <a:pt x="123340" y="1565179"/>
                </a:lnTo>
                <a:lnTo>
                  <a:pt x="145654" y="1605223"/>
                </a:lnTo>
                <a:lnTo>
                  <a:pt x="169615" y="1644186"/>
                </a:lnTo>
                <a:lnTo>
                  <a:pt x="195176" y="1682020"/>
                </a:lnTo>
                <a:lnTo>
                  <a:pt x="222288" y="1718679"/>
                </a:lnTo>
                <a:lnTo>
                  <a:pt x="250906" y="1754115"/>
                </a:lnTo>
                <a:lnTo>
                  <a:pt x="280981" y="1788282"/>
                </a:lnTo>
                <a:lnTo>
                  <a:pt x="312467" y="1821132"/>
                </a:lnTo>
                <a:lnTo>
                  <a:pt x="345317" y="1852618"/>
                </a:lnTo>
                <a:lnTo>
                  <a:pt x="379484" y="1882693"/>
                </a:lnTo>
                <a:lnTo>
                  <a:pt x="414920" y="1911311"/>
                </a:lnTo>
                <a:lnTo>
                  <a:pt x="451579" y="1938423"/>
                </a:lnTo>
                <a:lnTo>
                  <a:pt x="489413" y="1963984"/>
                </a:lnTo>
                <a:lnTo>
                  <a:pt x="528376" y="1987945"/>
                </a:lnTo>
                <a:lnTo>
                  <a:pt x="568420" y="2010259"/>
                </a:lnTo>
                <a:lnTo>
                  <a:pt x="609498" y="2030881"/>
                </a:lnTo>
                <a:lnTo>
                  <a:pt x="651563" y="2049762"/>
                </a:lnTo>
                <a:lnTo>
                  <a:pt x="694568" y="2066855"/>
                </a:lnTo>
                <a:lnTo>
                  <a:pt x="738466" y="2082114"/>
                </a:lnTo>
                <a:lnTo>
                  <a:pt x="783210" y="2095491"/>
                </a:lnTo>
                <a:lnTo>
                  <a:pt x="828753" y="2106939"/>
                </a:lnTo>
                <a:lnTo>
                  <a:pt x="875047" y="2116411"/>
                </a:lnTo>
                <a:lnTo>
                  <a:pt x="922046" y="2123860"/>
                </a:lnTo>
                <a:lnTo>
                  <a:pt x="969703" y="2129240"/>
                </a:lnTo>
                <a:lnTo>
                  <a:pt x="1017969" y="2132502"/>
                </a:lnTo>
                <a:lnTo>
                  <a:pt x="1066799" y="2133600"/>
                </a:lnTo>
                <a:lnTo>
                  <a:pt x="1115640" y="2132502"/>
                </a:lnTo>
                <a:lnTo>
                  <a:pt x="1163916" y="2129240"/>
                </a:lnTo>
                <a:lnTo>
                  <a:pt x="1211582" y="2123860"/>
                </a:lnTo>
                <a:lnTo>
                  <a:pt x="1258590" y="2116411"/>
                </a:lnTo>
                <a:lnTo>
                  <a:pt x="1304892" y="2106939"/>
                </a:lnTo>
                <a:lnTo>
                  <a:pt x="1350442" y="2095491"/>
                </a:lnTo>
                <a:lnTo>
                  <a:pt x="1395193" y="2082114"/>
                </a:lnTo>
                <a:lnTo>
                  <a:pt x="1439098" y="2066855"/>
                </a:lnTo>
                <a:lnTo>
                  <a:pt x="1482109" y="2049762"/>
                </a:lnTo>
                <a:lnTo>
                  <a:pt x="1524180" y="2030881"/>
                </a:lnTo>
                <a:lnTo>
                  <a:pt x="1565264" y="2010259"/>
                </a:lnTo>
                <a:lnTo>
                  <a:pt x="1605312" y="1987945"/>
                </a:lnTo>
                <a:lnTo>
                  <a:pt x="1644280" y="1963984"/>
                </a:lnTo>
                <a:lnTo>
                  <a:pt x="1682118" y="1938423"/>
                </a:lnTo>
                <a:lnTo>
                  <a:pt x="1718781" y="1911311"/>
                </a:lnTo>
                <a:lnTo>
                  <a:pt x="1754220" y="1882693"/>
                </a:lnTo>
                <a:lnTo>
                  <a:pt x="1771959" y="1867081"/>
                </a:lnTo>
                <a:lnTo>
                  <a:pt x="1077379" y="1867081"/>
                </a:lnTo>
                <a:lnTo>
                  <a:pt x="1031352" y="1866395"/>
                </a:lnTo>
                <a:lnTo>
                  <a:pt x="985228" y="1863027"/>
                </a:lnTo>
                <a:lnTo>
                  <a:pt x="939118" y="1856938"/>
                </a:lnTo>
                <a:lnTo>
                  <a:pt x="893137" y="1848089"/>
                </a:lnTo>
                <a:lnTo>
                  <a:pt x="847394" y="1836445"/>
                </a:lnTo>
                <a:lnTo>
                  <a:pt x="802003" y="1821965"/>
                </a:lnTo>
                <a:lnTo>
                  <a:pt x="757075" y="1804613"/>
                </a:lnTo>
                <a:lnTo>
                  <a:pt x="712724" y="1784350"/>
                </a:lnTo>
                <a:lnTo>
                  <a:pt x="669664" y="1761467"/>
                </a:lnTo>
                <a:lnTo>
                  <a:pt x="628563" y="1736358"/>
                </a:lnTo>
                <a:lnTo>
                  <a:pt x="589460" y="1709134"/>
                </a:lnTo>
                <a:lnTo>
                  <a:pt x="552351" y="1679869"/>
                </a:lnTo>
                <a:lnTo>
                  <a:pt x="517399" y="1648788"/>
                </a:lnTo>
                <a:lnTo>
                  <a:pt x="484517" y="1615891"/>
                </a:lnTo>
                <a:lnTo>
                  <a:pt x="453720" y="1581247"/>
                </a:lnTo>
                <a:lnTo>
                  <a:pt x="425239" y="1545210"/>
                </a:lnTo>
                <a:lnTo>
                  <a:pt x="398921" y="1507649"/>
                </a:lnTo>
                <a:lnTo>
                  <a:pt x="374866" y="1468759"/>
                </a:lnTo>
                <a:lnTo>
                  <a:pt x="353113" y="1428650"/>
                </a:lnTo>
                <a:lnTo>
                  <a:pt x="333701" y="1387435"/>
                </a:lnTo>
                <a:lnTo>
                  <a:pt x="316667" y="1345226"/>
                </a:lnTo>
                <a:lnTo>
                  <a:pt x="302050" y="1302135"/>
                </a:lnTo>
                <a:lnTo>
                  <a:pt x="289887" y="1258275"/>
                </a:lnTo>
                <a:lnTo>
                  <a:pt x="280216" y="1213757"/>
                </a:lnTo>
                <a:lnTo>
                  <a:pt x="273077" y="1168694"/>
                </a:lnTo>
                <a:lnTo>
                  <a:pt x="268506" y="1123197"/>
                </a:lnTo>
                <a:lnTo>
                  <a:pt x="266542" y="1077379"/>
                </a:lnTo>
                <a:lnTo>
                  <a:pt x="267223" y="1031352"/>
                </a:lnTo>
                <a:lnTo>
                  <a:pt x="270587" y="985228"/>
                </a:lnTo>
                <a:lnTo>
                  <a:pt x="276672" y="939118"/>
                </a:lnTo>
                <a:lnTo>
                  <a:pt x="285517" y="893137"/>
                </a:lnTo>
                <a:lnTo>
                  <a:pt x="297159" y="847394"/>
                </a:lnTo>
                <a:lnTo>
                  <a:pt x="311636" y="802003"/>
                </a:lnTo>
                <a:lnTo>
                  <a:pt x="328987" y="757075"/>
                </a:lnTo>
                <a:lnTo>
                  <a:pt x="349250" y="712724"/>
                </a:lnTo>
                <a:lnTo>
                  <a:pt x="110108" y="594613"/>
                </a:lnTo>
                <a:close/>
              </a:path>
              <a:path w="2134234" h="2133600">
                <a:moveTo>
                  <a:pt x="1066799" y="0"/>
                </a:moveTo>
                <a:lnTo>
                  <a:pt x="1066799" y="266700"/>
                </a:lnTo>
                <a:lnTo>
                  <a:pt x="1119303" y="268420"/>
                </a:lnTo>
                <a:lnTo>
                  <a:pt x="1171441" y="273557"/>
                </a:lnTo>
                <a:lnTo>
                  <a:pt x="1223047" y="282075"/>
                </a:lnTo>
                <a:lnTo>
                  <a:pt x="1273958" y="293939"/>
                </a:lnTo>
                <a:lnTo>
                  <a:pt x="1324010" y="309113"/>
                </a:lnTo>
                <a:lnTo>
                  <a:pt x="1373037" y="327562"/>
                </a:lnTo>
                <a:lnTo>
                  <a:pt x="1420875" y="349250"/>
                </a:lnTo>
                <a:lnTo>
                  <a:pt x="1463948" y="372132"/>
                </a:lnTo>
                <a:lnTo>
                  <a:pt x="1505060" y="397241"/>
                </a:lnTo>
                <a:lnTo>
                  <a:pt x="1544172" y="424465"/>
                </a:lnTo>
                <a:lnTo>
                  <a:pt x="1581247" y="453693"/>
                </a:lnTo>
                <a:lnTo>
                  <a:pt x="1616247" y="484811"/>
                </a:lnTo>
                <a:lnTo>
                  <a:pt x="1649134" y="517708"/>
                </a:lnTo>
                <a:lnTo>
                  <a:pt x="1679869" y="552271"/>
                </a:lnTo>
                <a:lnTo>
                  <a:pt x="1708416" y="588389"/>
                </a:lnTo>
                <a:lnTo>
                  <a:pt x="1734735" y="625950"/>
                </a:lnTo>
                <a:lnTo>
                  <a:pt x="1758789" y="664840"/>
                </a:lnTo>
                <a:lnTo>
                  <a:pt x="1780540" y="704949"/>
                </a:lnTo>
                <a:lnTo>
                  <a:pt x="1799950" y="746164"/>
                </a:lnTo>
                <a:lnTo>
                  <a:pt x="1816981" y="788373"/>
                </a:lnTo>
                <a:lnTo>
                  <a:pt x="1831595" y="831464"/>
                </a:lnTo>
                <a:lnTo>
                  <a:pt x="1843754" y="875324"/>
                </a:lnTo>
                <a:lnTo>
                  <a:pt x="1853420" y="919842"/>
                </a:lnTo>
                <a:lnTo>
                  <a:pt x="1860555" y="964905"/>
                </a:lnTo>
                <a:lnTo>
                  <a:pt x="1865121" y="1010402"/>
                </a:lnTo>
                <a:lnTo>
                  <a:pt x="1867081" y="1056220"/>
                </a:lnTo>
                <a:lnTo>
                  <a:pt x="1866395" y="1102247"/>
                </a:lnTo>
                <a:lnTo>
                  <a:pt x="1863027" y="1148371"/>
                </a:lnTo>
                <a:lnTo>
                  <a:pt x="1856938" y="1194481"/>
                </a:lnTo>
                <a:lnTo>
                  <a:pt x="1848089" y="1240462"/>
                </a:lnTo>
                <a:lnTo>
                  <a:pt x="1836445" y="1286205"/>
                </a:lnTo>
                <a:lnTo>
                  <a:pt x="1821965" y="1331596"/>
                </a:lnTo>
                <a:lnTo>
                  <a:pt x="1804613" y="1376524"/>
                </a:lnTo>
                <a:lnTo>
                  <a:pt x="1784349" y="1420876"/>
                </a:lnTo>
                <a:lnTo>
                  <a:pt x="1761467" y="1463948"/>
                </a:lnTo>
                <a:lnTo>
                  <a:pt x="1736358" y="1505060"/>
                </a:lnTo>
                <a:lnTo>
                  <a:pt x="1709134" y="1544172"/>
                </a:lnTo>
                <a:lnTo>
                  <a:pt x="1679835" y="1581328"/>
                </a:lnTo>
                <a:lnTo>
                  <a:pt x="1648788" y="1616247"/>
                </a:lnTo>
                <a:lnTo>
                  <a:pt x="1615891" y="1649134"/>
                </a:lnTo>
                <a:lnTo>
                  <a:pt x="1581281" y="1679906"/>
                </a:lnTo>
                <a:lnTo>
                  <a:pt x="1545210" y="1708416"/>
                </a:lnTo>
                <a:lnTo>
                  <a:pt x="1507649" y="1734735"/>
                </a:lnTo>
                <a:lnTo>
                  <a:pt x="1468759" y="1758789"/>
                </a:lnTo>
                <a:lnTo>
                  <a:pt x="1428650" y="1780540"/>
                </a:lnTo>
                <a:lnTo>
                  <a:pt x="1387435" y="1799950"/>
                </a:lnTo>
                <a:lnTo>
                  <a:pt x="1345226" y="1816981"/>
                </a:lnTo>
                <a:lnTo>
                  <a:pt x="1302135" y="1831595"/>
                </a:lnTo>
                <a:lnTo>
                  <a:pt x="1258275" y="1843754"/>
                </a:lnTo>
                <a:lnTo>
                  <a:pt x="1213757" y="1853420"/>
                </a:lnTo>
                <a:lnTo>
                  <a:pt x="1168694" y="1860555"/>
                </a:lnTo>
                <a:lnTo>
                  <a:pt x="1123197" y="1865121"/>
                </a:lnTo>
                <a:lnTo>
                  <a:pt x="1077379" y="1867081"/>
                </a:lnTo>
                <a:lnTo>
                  <a:pt x="1771959" y="1867081"/>
                </a:lnTo>
                <a:lnTo>
                  <a:pt x="1821243" y="1821132"/>
                </a:lnTo>
                <a:lnTo>
                  <a:pt x="1852732" y="1788282"/>
                </a:lnTo>
                <a:lnTo>
                  <a:pt x="1882809" y="1754115"/>
                </a:lnTo>
                <a:lnTo>
                  <a:pt x="1911429" y="1718679"/>
                </a:lnTo>
                <a:lnTo>
                  <a:pt x="1938543" y="1682020"/>
                </a:lnTo>
                <a:lnTo>
                  <a:pt x="1964105" y="1644186"/>
                </a:lnTo>
                <a:lnTo>
                  <a:pt x="1988067" y="1605223"/>
                </a:lnTo>
                <a:lnTo>
                  <a:pt x="2010383" y="1565179"/>
                </a:lnTo>
                <a:lnTo>
                  <a:pt x="2031005" y="1524101"/>
                </a:lnTo>
                <a:lnTo>
                  <a:pt x="2049887" y="1482036"/>
                </a:lnTo>
                <a:lnTo>
                  <a:pt x="2066981" y="1439031"/>
                </a:lnTo>
                <a:lnTo>
                  <a:pt x="2082240" y="1395133"/>
                </a:lnTo>
                <a:lnTo>
                  <a:pt x="2095617" y="1350389"/>
                </a:lnTo>
                <a:lnTo>
                  <a:pt x="2107066" y="1304846"/>
                </a:lnTo>
                <a:lnTo>
                  <a:pt x="2116582" y="1258275"/>
                </a:lnTo>
                <a:lnTo>
                  <a:pt x="2123987" y="1211553"/>
                </a:lnTo>
                <a:lnTo>
                  <a:pt x="2129367" y="1163896"/>
                </a:lnTo>
                <a:lnTo>
                  <a:pt x="2132629" y="1115630"/>
                </a:lnTo>
                <a:lnTo>
                  <a:pt x="2133726" y="1066800"/>
                </a:lnTo>
                <a:lnTo>
                  <a:pt x="2132615" y="1017766"/>
                </a:lnTo>
                <a:lnTo>
                  <a:pt x="2129367" y="969703"/>
                </a:lnTo>
                <a:lnTo>
                  <a:pt x="2123987" y="922046"/>
                </a:lnTo>
                <a:lnTo>
                  <a:pt x="2116538" y="875047"/>
                </a:lnTo>
                <a:lnTo>
                  <a:pt x="2107066" y="828753"/>
                </a:lnTo>
                <a:lnTo>
                  <a:pt x="2095617" y="783210"/>
                </a:lnTo>
                <a:lnTo>
                  <a:pt x="2082240" y="738466"/>
                </a:lnTo>
                <a:lnTo>
                  <a:pt x="2066981" y="694568"/>
                </a:lnTo>
                <a:lnTo>
                  <a:pt x="2049887" y="651563"/>
                </a:lnTo>
                <a:lnTo>
                  <a:pt x="2031005" y="609498"/>
                </a:lnTo>
                <a:lnTo>
                  <a:pt x="2010383" y="568420"/>
                </a:lnTo>
                <a:lnTo>
                  <a:pt x="1988067" y="528376"/>
                </a:lnTo>
                <a:lnTo>
                  <a:pt x="1964105" y="489413"/>
                </a:lnTo>
                <a:lnTo>
                  <a:pt x="1938543" y="451579"/>
                </a:lnTo>
                <a:lnTo>
                  <a:pt x="1911429" y="414920"/>
                </a:lnTo>
                <a:lnTo>
                  <a:pt x="1882809" y="379484"/>
                </a:lnTo>
                <a:lnTo>
                  <a:pt x="1852732" y="345317"/>
                </a:lnTo>
                <a:lnTo>
                  <a:pt x="1821243" y="312467"/>
                </a:lnTo>
                <a:lnTo>
                  <a:pt x="1788390" y="280981"/>
                </a:lnTo>
                <a:lnTo>
                  <a:pt x="1754220" y="250906"/>
                </a:lnTo>
                <a:lnTo>
                  <a:pt x="1718781" y="222288"/>
                </a:lnTo>
                <a:lnTo>
                  <a:pt x="1682118" y="195176"/>
                </a:lnTo>
                <a:lnTo>
                  <a:pt x="1644280" y="169615"/>
                </a:lnTo>
                <a:lnTo>
                  <a:pt x="1605312" y="145654"/>
                </a:lnTo>
                <a:lnTo>
                  <a:pt x="1565264" y="123340"/>
                </a:lnTo>
                <a:lnTo>
                  <a:pt x="1524180" y="102718"/>
                </a:lnTo>
                <a:lnTo>
                  <a:pt x="1482109" y="83837"/>
                </a:lnTo>
                <a:lnTo>
                  <a:pt x="1439098" y="66744"/>
                </a:lnTo>
                <a:lnTo>
                  <a:pt x="1395193" y="51485"/>
                </a:lnTo>
                <a:lnTo>
                  <a:pt x="1350442" y="38108"/>
                </a:lnTo>
                <a:lnTo>
                  <a:pt x="1304892" y="26660"/>
                </a:lnTo>
                <a:lnTo>
                  <a:pt x="1258590" y="17188"/>
                </a:lnTo>
                <a:lnTo>
                  <a:pt x="1211582" y="9739"/>
                </a:lnTo>
                <a:lnTo>
                  <a:pt x="1163916" y="4359"/>
                </a:lnTo>
                <a:lnTo>
                  <a:pt x="1115640" y="1097"/>
                </a:lnTo>
                <a:lnTo>
                  <a:pt x="1066799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239509" y="1311910"/>
            <a:ext cx="2134235" cy="2133600"/>
          </a:xfrm>
          <a:custGeom>
            <a:avLst/>
            <a:gdLst/>
            <a:ahLst/>
            <a:cxnLst/>
            <a:rect l="l" t="t" r="r" b="b"/>
            <a:pathLst>
              <a:path w="2134234" h="2133600">
                <a:moveTo>
                  <a:pt x="1066799" y="0"/>
                </a:moveTo>
                <a:lnTo>
                  <a:pt x="1115640" y="1097"/>
                </a:lnTo>
                <a:lnTo>
                  <a:pt x="1163916" y="4359"/>
                </a:lnTo>
                <a:lnTo>
                  <a:pt x="1211582" y="9739"/>
                </a:lnTo>
                <a:lnTo>
                  <a:pt x="1258590" y="17188"/>
                </a:lnTo>
                <a:lnTo>
                  <a:pt x="1304892" y="26660"/>
                </a:lnTo>
                <a:lnTo>
                  <a:pt x="1350442" y="38108"/>
                </a:lnTo>
                <a:lnTo>
                  <a:pt x="1395193" y="51485"/>
                </a:lnTo>
                <a:lnTo>
                  <a:pt x="1439098" y="66744"/>
                </a:lnTo>
                <a:lnTo>
                  <a:pt x="1482109" y="83837"/>
                </a:lnTo>
                <a:lnTo>
                  <a:pt x="1524180" y="102718"/>
                </a:lnTo>
                <a:lnTo>
                  <a:pt x="1565264" y="123340"/>
                </a:lnTo>
                <a:lnTo>
                  <a:pt x="1605312" y="145654"/>
                </a:lnTo>
                <a:lnTo>
                  <a:pt x="1644280" y="169615"/>
                </a:lnTo>
                <a:lnTo>
                  <a:pt x="1682118" y="195176"/>
                </a:lnTo>
                <a:lnTo>
                  <a:pt x="1718781" y="222288"/>
                </a:lnTo>
                <a:lnTo>
                  <a:pt x="1754220" y="250906"/>
                </a:lnTo>
                <a:lnTo>
                  <a:pt x="1788390" y="280981"/>
                </a:lnTo>
                <a:lnTo>
                  <a:pt x="1821243" y="312467"/>
                </a:lnTo>
                <a:lnTo>
                  <a:pt x="1852732" y="345317"/>
                </a:lnTo>
                <a:lnTo>
                  <a:pt x="1882809" y="379484"/>
                </a:lnTo>
                <a:lnTo>
                  <a:pt x="1911429" y="414920"/>
                </a:lnTo>
                <a:lnTo>
                  <a:pt x="1938543" y="451579"/>
                </a:lnTo>
                <a:lnTo>
                  <a:pt x="1964105" y="489413"/>
                </a:lnTo>
                <a:lnTo>
                  <a:pt x="1988067" y="528376"/>
                </a:lnTo>
                <a:lnTo>
                  <a:pt x="2010383" y="568420"/>
                </a:lnTo>
                <a:lnTo>
                  <a:pt x="2031005" y="609498"/>
                </a:lnTo>
                <a:lnTo>
                  <a:pt x="2049887" y="651563"/>
                </a:lnTo>
                <a:lnTo>
                  <a:pt x="2066981" y="694568"/>
                </a:lnTo>
                <a:lnTo>
                  <a:pt x="2082240" y="738466"/>
                </a:lnTo>
                <a:lnTo>
                  <a:pt x="2095617" y="783210"/>
                </a:lnTo>
                <a:lnTo>
                  <a:pt x="2107066" y="828753"/>
                </a:lnTo>
                <a:lnTo>
                  <a:pt x="2116538" y="875047"/>
                </a:lnTo>
                <a:lnTo>
                  <a:pt x="2123987" y="922046"/>
                </a:lnTo>
                <a:lnTo>
                  <a:pt x="2129367" y="969703"/>
                </a:lnTo>
                <a:lnTo>
                  <a:pt x="2132629" y="1017969"/>
                </a:lnTo>
                <a:lnTo>
                  <a:pt x="2133726" y="1066800"/>
                </a:lnTo>
                <a:lnTo>
                  <a:pt x="2132629" y="1115630"/>
                </a:lnTo>
                <a:lnTo>
                  <a:pt x="2129367" y="1163896"/>
                </a:lnTo>
                <a:lnTo>
                  <a:pt x="2123987" y="1211553"/>
                </a:lnTo>
                <a:lnTo>
                  <a:pt x="2116538" y="1258552"/>
                </a:lnTo>
                <a:lnTo>
                  <a:pt x="2107066" y="1304846"/>
                </a:lnTo>
                <a:lnTo>
                  <a:pt x="2095617" y="1350389"/>
                </a:lnTo>
                <a:lnTo>
                  <a:pt x="2082240" y="1395133"/>
                </a:lnTo>
                <a:lnTo>
                  <a:pt x="2066981" y="1439031"/>
                </a:lnTo>
                <a:lnTo>
                  <a:pt x="2049887" y="1482036"/>
                </a:lnTo>
                <a:lnTo>
                  <a:pt x="2031005" y="1524101"/>
                </a:lnTo>
                <a:lnTo>
                  <a:pt x="2010383" y="1565179"/>
                </a:lnTo>
                <a:lnTo>
                  <a:pt x="1988067" y="1605223"/>
                </a:lnTo>
                <a:lnTo>
                  <a:pt x="1964105" y="1644186"/>
                </a:lnTo>
                <a:lnTo>
                  <a:pt x="1938543" y="1682020"/>
                </a:lnTo>
                <a:lnTo>
                  <a:pt x="1911429" y="1718679"/>
                </a:lnTo>
                <a:lnTo>
                  <a:pt x="1882809" y="1754115"/>
                </a:lnTo>
                <a:lnTo>
                  <a:pt x="1852732" y="1788282"/>
                </a:lnTo>
                <a:lnTo>
                  <a:pt x="1821243" y="1821132"/>
                </a:lnTo>
                <a:lnTo>
                  <a:pt x="1788390" y="1852618"/>
                </a:lnTo>
                <a:lnTo>
                  <a:pt x="1754220" y="1882693"/>
                </a:lnTo>
                <a:lnTo>
                  <a:pt x="1718781" y="1911311"/>
                </a:lnTo>
                <a:lnTo>
                  <a:pt x="1682118" y="1938423"/>
                </a:lnTo>
                <a:lnTo>
                  <a:pt x="1644280" y="1963984"/>
                </a:lnTo>
                <a:lnTo>
                  <a:pt x="1605312" y="1987945"/>
                </a:lnTo>
                <a:lnTo>
                  <a:pt x="1565264" y="2010259"/>
                </a:lnTo>
                <a:lnTo>
                  <a:pt x="1524180" y="2030881"/>
                </a:lnTo>
                <a:lnTo>
                  <a:pt x="1482109" y="2049762"/>
                </a:lnTo>
                <a:lnTo>
                  <a:pt x="1439098" y="2066855"/>
                </a:lnTo>
                <a:lnTo>
                  <a:pt x="1395193" y="2082114"/>
                </a:lnTo>
                <a:lnTo>
                  <a:pt x="1350442" y="2095491"/>
                </a:lnTo>
                <a:lnTo>
                  <a:pt x="1304892" y="2106939"/>
                </a:lnTo>
                <a:lnTo>
                  <a:pt x="1258590" y="2116411"/>
                </a:lnTo>
                <a:lnTo>
                  <a:pt x="1211582" y="2123860"/>
                </a:lnTo>
                <a:lnTo>
                  <a:pt x="1163916" y="2129240"/>
                </a:lnTo>
                <a:lnTo>
                  <a:pt x="1115640" y="2132502"/>
                </a:lnTo>
                <a:lnTo>
                  <a:pt x="1066799" y="2133600"/>
                </a:lnTo>
                <a:lnTo>
                  <a:pt x="1017969" y="2132502"/>
                </a:lnTo>
                <a:lnTo>
                  <a:pt x="969703" y="2129240"/>
                </a:lnTo>
                <a:lnTo>
                  <a:pt x="922046" y="2123860"/>
                </a:lnTo>
                <a:lnTo>
                  <a:pt x="875047" y="2116411"/>
                </a:lnTo>
                <a:lnTo>
                  <a:pt x="828753" y="2106939"/>
                </a:lnTo>
                <a:lnTo>
                  <a:pt x="783210" y="2095491"/>
                </a:lnTo>
                <a:lnTo>
                  <a:pt x="738466" y="2082114"/>
                </a:lnTo>
                <a:lnTo>
                  <a:pt x="694568" y="2066855"/>
                </a:lnTo>
                <a:lnTo>
                  <a:pt x="651563" y="2049762"/>
                </a:lnTo>
                <a:lnTo>
                  <a:pt x="609498" y="2030881"/>
                </a:lnTo>
                <a:lnTo>
                  <a:pt x="568420" y="2010259"/>
                </a:lnTo>
                <a:lnTo>
                  <a:pt x="528376" y="1987945"/>
                </a:lnTo>
                <a:lnTo>
                  <a:pt x="489413" y="1963984"/>
                </a:lnTo>
                <a:lnTo>
                  <a:pt x="451579" y="1938423"/>
                </a:lnTo>
                <a:lnTo>
                  <a:pt x="414920" y="1911311"/>
                </a:lnTo>
                <a:lnTo>
                  <a:pt x="379484" y="1882693"/>
                </a:lnTo>
                <a:lnTo>
                  <a:pt x="345317" y="1852618"/>
                </a:lnTo>
                <a:lnTo>
                  <a:pt x="312467" y="1821132"/>
                </a:lnTo>
                <a:lnTo>
                  <a:pt x="280981" y="1788282"/>
                </a:lnTo>
                <a:lnTo>
                  <a:pt x="250906" y="1754115"/>
                </a:lnTo>
                <a:lnTo>
                  <a:pt x="222288" y="1718679"/>
                </a:lnTo>
                <a:lnTo>
                  <a:pt x="195176" y="1682020"/>
                </a:lnTo>
                <a:lnTo>
                  <a:pt x="169615" y="1644186"/>
                </a:lnTo>
                <a:lnTo>
                  <a:pt x="145654" y="1605223"/>
                </a:lnTo>
                <a:lnTo>
                  <a:pt x="123340" y="1565179"/>
                </a:lnTo>
                <a:lnTo>
                  <a:pt x="102718" y="1524101"/>
                </a:lnTo>
                <a:lnTo>
                  <a:pt x="83837" y="1482036"/>
                </a:lnTo>
                <a:lnTo>
                  <a:pt x="66744" y="1439031"/>
                </a:lnTo>
                <a:lnTo>
                  <a:pt x="51485" y="1395133"/>
                </a:lnTo>
                <a:lnTo>
                  <a:pt x="38108" y="1350389"/>
                </a:lnTo>
                <a:lnTo>
                  <a:pt x="26660" y="1304846"/>
                </a:lnTo>
                <a:lnTo>
                  <a:pt x="17188" y="1258552"/>
                </a:lnTo>
                <a:lnTo>
                  <a:pt x="9739" y="1211553"/>
                </a:lnTo>
                <a:lnTo>
                  <a:pt x="4359" y="1163896"/>
                </a:lnTo>
                <a:lnTo>
                  <a:pt x="1097" y="1115630"/>
                </a:lnTo>
                <a:lnTo>
                  <a:pt x="0" y="1066800"/>
                </a:lnTo>
                <a:lnTo>
                  <a:pt x="1128" y="1017766"/>
                </a:lnTo>
                <a:lnTo>
                  <a:pt x="4501" y="968936"/>
                </a:lnTo>
                <a:lnTo>
                  <a:pt x="10101" y="920386"/>
                </a:lnTo>
                <a:lnTo>
                  <a:pt x="17910" y="872189"/>
                </a:lnTo>
                <a:lnTo>
                  <a:pt x="27908" y="824420"/>
                </a:lnTo>
                <a:lnTo>
                  <a:pt x="40078" y="777154"/>
                </a:lnTo>
                <a:lnTo>
                  <a:pt x="54401" y="730466"/>
                </a:lnTo>
                <a:lnTo>
                  <a:pt x="70859" y="684430"/>
                </a:lnTo>
                <a:lnTo>
                  <a:pt x="89435" y="639121"/>
                </a:lnTo>
                <a:lnTo>
                  <a:pt x="110108" y="594613"/>
                </a:lnTo>
                <a:lnTo>
                  <a:pt x="349250" y="712724"/>
                </a:lnTo>
                <a:lnTo>
                  <a:pt x="328987" y="757075"/>
                </a:lnTo>
                <a:lnTo>
                  <a:pt x="311636" y="802003"/>
                </a:lnTo>
                <a:lnTo>
                  <a:pt x="297159" y="847394"/>
                </a:lnTo>
                <a:lnTo>
                  <a:pt x="285517" y="893137"/>
                </a:lnTo>
                <a:lnTo>
                  <a:pt x="276672" y="939118"/>
                </a:lnTo>
                <a:lnTo>
                  <a:pt x="270587" y="985228"/>
                </a:lnTo>
                <a:lnTo>
                  <a:pt x="267223" y="1031352"/>
                </a:lnTo>
                <a:lnTo>
                  <a:pt x="266542" y="1077379"/>
                </a:lnTo>
                <a:lnTo>
                  <a:pt x="268506" y="1123197"/>
                </a:lnTo>
                <a:lnTo>
                  <a:pt x="273077" y="1168694"/>
                </a:lnTo>
                <a:lnTo>
                  <a:pt x="280216" y="1213757"/>
                </a:lnTo>
                <a:lnTo>
                  <a:pt x="289887" y="1258275"/>
                </a:lnTo>
                <a:lnTo>
                  <a:pt x="302050" y="1302135"/>
                </a:lnTo>
                <a:lnTo>
                  <a:pt x="316667" y="1345226"/>
                </a:lnTo>
                <a:lnTo>
                  <a:pt x="333701" y="1387435"/>
                </a:lnTo>
                <a:lnTo>
                  <a:pt x="353113" y="1428650"/>
                </a:lnTo>
                <a:lnTo>
                  <a:pt x="374866" y="1468759"/>
                </a:lnTo>
                <a:lnTo>
                  <a:pt x="398921" y="1507649"/>
                </a:lnTo>
                <a:lnTo>
                  <a:pt x="425239" y="1545210"/>
                </a:lnTo>
                <a:lnTo>
                  <a:pt x="453784" y="1581328"/>
                </a:lnTo>
                <a:lnTo>
                  <a:pt x="484517" y="1615891"/>
                </a:lnTo>
                <a:lnTo>
                  <a:pt x="517399" y="1648788"/>
                </a:lnTo>
                <a:lnTo>
                  <a:pt x="552393" y="1679906"/>
                </a:lnTo>
                <a:lnTo>
                  <a:pt x="589460" y="1709134"/>
                </a:lnTo>
                <a:lnTo>
                  <a:pt x="628563" y="1736358"/>
                </a:lnTo>
                <a:lnTo>
                  <a:pt x="669664" y="1761467"/>
                </a:lnTo>
                <a:lnTo>
                  <a:pt x="712724" y="1784350"/>
                </a:lnTo>
                <a:lnTo>
                  <a:pt x="757075" y="1804613"/>
                </a:lnTo>
                <a:lnTo>
                  <a:pt x="802003" y="1821965"/>
                </a:lnTo>
                <a:lnTo>
                  <a:pt x="847394" y="1836445"/>
                </a:lnTo>
                <a:lnTo>
                  <a:pt x="893137" y="1848089"/>
                </a:lnTo>
                <a:lnTo>
                  <a:pt x="939118" y="1856938"/>
                </a:lnTo>
                <a:lnTo>
                  <a:pt x="985228" y="1863027"/>
                </a:lnTo>
                <a:lnTo>
                  <a:pt x="1031352" y="1866395"/>
                </a:lnTo>
                <a:lnTo>
                  <a:pt x="1077379" y="1867081"/>
                </a:lnTo>
                <a:lnTo>
                  <a:pt x="1123197" y="1865121"/>
                </a:lnTo>
                <a:lnTo>
                  <a:pt x="1168694" y="1860555"/>
                </a:lnTo>
                <a:lnTo>
                  <a:pt x="1213757" y="1853420"/>
                </a:lnTo>
                <a:lnTo>
                  <a:pt x="1258275" y="1843754"/>
                </a:lnTo>
                <a:lnTo>
                  <a:pt x="1302135" y="1831595"/>
                </a:lnTo>
                <a:lnTo>
                  <a:pt x="1345226" y="1816981"/>
                </a:lnTo>
                <a:lnTo>
                  <a:pt x="1387435" y="1799950"/>
                </a:lnTo>
                <a:lnTo>
                  <a:pt x="1428650" y="1780540"/>
                </a:lnTo>
                <a:lnTo>
                  <a:pt x="1468759" y="1758789"/>
                </a:lnTo>
                <a:lnTo>
                  <a:pt x="1507649" y="1734735"/>
                </a:lnTo>
                <a:lnTo>
                  <a:pt x="1545210" y="1708416"/>
                </a:lnTo>
                <a:lnTo>
                  <a:pt x="1581328" y="1679869"/>
                </a:lnTo>
                <a:lnTo>
                  <a:pt x="1615891" y="1649134"/>
                </a:lnTo>
                <a:lnTo>
                  <a:pt x="1648788" y="1616247"/>
                </a:lnTo>
                <a:lnTo>
                  <a:pt x="1679906" y="1581247"/>
                </a:lnTo>
                <a:lnTo>
                  <a:pt x="1709134" y="1544172"/>
                </a:lnTo>
                <a:lnTo>
                  <a:pt x="1736358" y="1505060"/>
                </a:lnTo>
                <a:lnTo>
                  <a:pt x="1761467" y="1463948"/>
                </a:lnTo>
                <a:lnTo>
                  <a:pt x="1784349" y="1420876"/>
                </a:lnTo>
                <a:lnTo>
                  <a:pt x="1804613" y="1376524"/>
                </a:lnTo>
                <a:lnTo>
                  <a:pt x="1821965" y="1331596"/>
                </a:lnTo>
                <a:lnTo>
                  <a:pt x="1836445" y="1286205"/>
                </a:lnTo>
                <a:lnTo>
                  <a:pt x="1848089" y="1240462"/>
                </a:lnTo>
                <a:lnTo>
                  <a:pt x="1856938" y="1194481"/>
                </a:lnTo>
                <a:lnTo>
                  <a:pt x="1863027" y="1148371"/>
                </a:lnTo>
                <a:lnTo>
                  <a:pt x="1866395" y="1102247"/>
                </a:lnTo>
                <a:lnTo>
                  <a:pt x="1867081" y="1056220"/>
                </a:lnTo>
                <a:lnTo>
                  <a:pt x="1865121" y="1010402"/>
                </a:lnTo>
                <a:lnTo>
                  <a:pt x="1860555" y="964905"/>
                </a:lnTo>
                <a:lnTo>
                  <a:pt x="1853420" y="919842"/>
                </a:lnTo>
                <a:lnTo>
                  <a:pt x="1843754" y="875324"/>
                </a:lnTo>
                <a:lnTo>
                  <a:pt x="1831595" y="831464"/>
                </a:lnTo>
                <a:lnTo>
                  <a:pt x="1816981" y="788373"/>
                </a:lnTo>
                <a:lnTo>
                  <a:pt x="1799950" y="746164"/>
                </a:lnTo>
                <a:lnTo>
                  <a:pt x="1780540" y="704949"/>
                </a:lnTo>
                <a:lnTo>
                  <a:pt x="1758789" y="664840"/>
                </a:lnTo>
                <a:lnTo>
                  <a:pt x="1734735" y="625950"/>
                </a:lnTo>
                <a:lnTo>
                  <a:pt x="1708416" y="588389"/>
                </a:lnTo>
                <a:lnTo>
                  <a:pt x="1679869" y="552271"/>
                </a:lnTo>
                <a:lnTo>
                  <a:pt x="1649134" y="517708"/>
                </a:lnTo>
                <a:lnTo>
                  <a:pt x="1616247" y="484811"/>
                </a:lnTo>
                <a:lnTo>
                  <a:pt x="1581247" y="453693"/>
                </a:lnTo>
                <a:lnTo>
                  <a:pt x="1544172" y="424465"/>
                </a:lnTo>
                <a:lnTo>
                  <a:pt x="1505060" y="397241"/>
                </a:lnTo>
                <a:lnTo>
                  <a:pt x="1463948" y="372132"/>
                </a:lnTo>
                <a:lnTo>
                  <a:pt x="1420875" y="349250"/>
                </a:lnTo>
                <a:lnTo>
                  <a:pt x="1373037" y="327562"/>
                </a:lnTo>
                <a:lnTo>
                  <a:pt x="1324010" y="309113"/>
                </a:lnTo>
                <a:lnTo>
                  <a:pt x="1273958" y="293939"/>
                </a:lnTo>
                <a:lnTo>
                  <a:pt x="1223047" y="282075"/>
                </a:lnTo>
                <a:lnTo>
                  <a:pt x="1171441" y="273557"/>
                </a:lnTo>
                <a:lnTo>
                  <a:pt x="1119303" y="268420"/>
                </a:lnTo>
                <a:lnTo>
                  <a:pt x="1066799" y="266700"/>
                </a:lnTo>
                <a:lnTo>
                  <a:pt x="1066799" y="0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349616" y="1311911"/>
            <a:ext cx="956944" cy="713105"/>
          </a:xfrm>
          <a:custGeom>
            <a:avLst/>
            <a:gdLst/>
            <a:ahLst/>
            <a:cxnLst/>
            <a:rect l="l" t="t" r="r" b="b"/>
            <a:pathLst>
              <a:path w="956945" h="713105">
                <a:moveTo>
                  <a:pt x="956690" y="0"/>
                </a:moveTo>
                <a:lnTo>
                  <a:pt x="908146" y="1100"/>
                </a:lnTo>
                <a:lnTo>
                  <a:pt x="859999" y="4376"/>
                </a:lnTo>
                <a:lnTo>
                  <a:pt x="812308" y="9790"/>
                </a:lnTo>
                <a:lnTo>
                  <a:pt x="765133" y="17305"/>
                </a:lnTo>
                <a:lnTo>
                  <a:pt x="718535" y="26885"/>
                </a:lnTo>
                <a:lnTo>
                  <a:pt x="672573" y="38491"/>
                </a:lnTo>
                <a:lnTo>
                  <a:pt x="627308" y="52087"/>
                </a:lnTo>
                <a:lnTo>
                  <a:pt x="582799" y="67635"/>
                </a:lnTo>
                <a:lnTo>
                  <a:pt x="539106" y="85099"/>
                </a:lnTo>
                <a:lnTo>
                  <a:pt x="496290" y="104440"/>
                </a:lnTo>
                <a:lnTo>
                  <a:pt x="454410" y="125622"/>
                </a:lnTo>
                <a:lnTo>
                  <a:pt x="413527" y="148608"/>
                </a:lnTo>
                <a:lnTo>
                  <a:pt x="373699" y="173360"/>
                </a:lnTo>
                <a:lnTo>
                  <a:pt x="334988" y="199841"/>
                </a:lnTo>
                <a:lnTo>
                  <a:pt x="297454" y="228014"/>
                </a:lnTo>
                <a:lnTo>
                  <a:pt x="261155" y="257842"/>
                </a:lnTo>
                <a:lnTo>
                  <a:pt x="226153" y="289287"/>
                </a:lnTo>
                <a:lnTo>
                  <a:pt x="192507" y="322313"/>
                </a:lnTo>
                <a:lnTo>
                  <a:pt x="160278" y="356881"/>
                </a:lnTo>
                <a:lnTo>
                  <a:pt x="129524" y="392956"/>
                </a:lnTo>
                <a:lnTo>
                  <a:pt x="100307" y="430499"/>
                </a:lnTo>
                <a:lnTo>
                  <a:pt x="72686" y="469473"/>
                </a:lnTo>
                <a:lnTo>
                  <a:pt x="46714" y="509855"/>
                </a:lnTo>
                <a:lnTo>
                  <a:pt x="22472" y="551568"/>
                </a:lnTo>
                <a:lnTo>
                  <a:pt x="0" y="594613"/>
                </a:lnTo>
                <a:lnTo>
                  <a:pt x="239141" y="712724"/>
                </a:lnTo>
                <a:lnTo>
                  <a:pt x="262926" y="668135"/>
                </a:lnTo>
                <a:lnTo>
                  <a:pt x="289244" y="625480"/>
                </a:lnTo>
                <a:lnTo>
                  <a:pt x="317975" y="584832"/>
                </a:lnTo>
                <a:lnTo>
                  <a:pt x="348997" y="546265"/>
                </a:lnTo>
                <a:lnTo>
                  <a:pt x="382205" y="509842"/>
                </a:lnTo>
                <a:lnTo>
                  <a:pt x="417439" y="475676"/>
                </a:lnTo>
                <a:lnTo>
                  <a:pt x="454618" y="443802"/>
                </a:lnTo>
                <a:lnTo>
                  <a:pt x="493607" y="414309"/>
                </a:lnTo>
                <a:lnTo>
                  <a:pt x="534289" y="387270"/>
                </a:lnTo>
                <a:lnTo>
                  <a:pt x="576541" y="362761"/>
                </a:lnTo>
                <a:lnTo>
                  <a:pt x="620244" y="340856"/>
                </a:lnTo>
                <a:lnTo>
                  <a:pt x="665277" y="321629"/>
                </a:lnTo>
                <a:lnTo>
                  <a:pt x="711521" y="305156"/>
                </a:lnTo>
                <a:lnTo>
                  <a:pt x="758856" y="291511"/>
                </a:lnTo>
                <a:lnTo>
                  <a:pt x="807160" y="280768"/>
                </a:lnTo>
                <a:lnTo>
                  <a:pt x="856314" y="273002"/>
                </a:lnTo>
                <a:lnTo>
                  <a:pt x="906197" y="268288"/>
                </a:lnTo>
                <a:lnTo>
                  <a:pt x="956690" y="266700"/>
                </a:lnTo>
                <a:lnTo>
                  <a:pt x="95669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349616" y="1311911"/>
            <a:ext cx="956944" cy="713105"/>
          </a:xfrm>
          <a:custGeom>
            <a:avLst/>
            <a:gdLst/>
            <a:ahLst/>
            <a:cxnLst/>
            <a:rect l="l" t="t" r="r" b="b"/>
            <a:pathLst>
              <a:path w="956945" h="713105">
                <a:moveTo>
                  <a:pt x="0" y="594613"/>
                </a:moveTo>
                <a:lnTo>
                  <a:pt x="22472" y="551568"/>
                </a:lnTo>
                <a:lnTo>
                  <a:pt x="46721" y="509842"/>
                </a:lnTo>
                <a:lnTo>
                  <a:pt x="72686" y="469473"/>
                </a:lnTo>
                <a:lnTo>
                  <a:pt x="100307" y="430499"/>
                </a:lnTo>
                <a:lnTo>
                  <a:pt x="129524" y="392956"/>
                </a:lnTo>
                <a:lnTo>
                  <a:pt x="160278" y="356881"/>
                </a:lnTo>
                <a:lnTo>
                  <a:pt x="192507" y="322313"/>
                </a:lnTo>
                <a:lnTo>
                  <a:pt x="226153" y="289287"/>
                </a:lnTo>
                <a:lnTo>
                  <a:pt x="261155" y="257842"/>
                </a:lnTo>
                <a:lnTo>
                  <a:pt x="297454" y="228014"/>
                </a:lnTo>
                <a:lnTo>
                  <a:pt x="334988" y="199841"/>
                </a:lnTo>
                <a:lnTo>
                  <a:pt x="373699" y="173360"/>
                </a:lnTo>
                <a:lnTo>
                  <a:pt x="413527" y="148608"/>
                </a:lnTo>
                <a:lnTo>
                  <a:pt x="454410" y="125622"/>
                </a:lnTo>
                <a:lnTo>
                  <a:pt x="496290" y="104440"/>
                </a:lnTo>
                <a:lnTo>
                  <a:pt x="539106" y="85099"/>
                </a:lnTo>
                <a:lnTo>
                  <a:pt x="582799" y="67635"/>
                </a:lnTo>
                <a:lnTo>
                  <a:pt x="627308" y="52087"/>
                </a:lnTo>
                <a:lnTo>
                  <a:pt x="672573" y="38491"/>
                </a:lnTo>
                <a:lnTo>
                  <a:pt x="718535" y="26885"/>
                </a:lnTo>
                <a:lnTo>
                  <a:pt x="765133" y="17305"/>
                </a:lnTo>
                <a:lnTo>
                  <a:pt x="812308" y="9790"/>
                </a:lnTo>
                <a:lnTo>
                  <a:pt x="859999" y="4376"/>
                </a:lnTo>
                <a:lnTo>
                  <a:pt x="908146" y="1100"/>
                </a:lnTo>
                <a:lnTo>
                  <a:pt x="956690" y="0"/>
                </a:lnTo>
                <a:lnTo>
                  <a:pt x="956690" y="266700"/>
                </a:lnTo>
                <a:lnTo>
                  <a:pt x="906197" y="268288"/>
                </a:lnTo>
                <a:lnTo>
                  <a:pt x="856314" y="273002"/>
                </a:lnTo>
                <a:lnTo>
                  <a:pt x="807160" y="280768"/>
                </a:lnTo>
                <a:lnTo>
                  <a:pt x="758856" y="291511"/>
                </a:lnTo>
                <a:lnTo>
                  <a:pt x="711521" y="305156"/>
                </a:lnTo>
                <a:lnTo>
                  <a:pt x="665277" y="321629"/>
                </a:lnTo>
                <a:lnTo>
                  <a:pt x="620244" y="340856"/>
                </a:lnTo>
                <a:lnTo>
                  <a:pt x="576541" y="362761"/>
                </a:lnTo>
                <a:lnTo>
                  <a:pt x="534289" y="387270"/>
                </a:lnTo>
                <a:lnTo>
                  <a:pt x="493607" y="414309"/>
                </a:lnTo>
                <a:lnTo>
                  <a:pt x="454618" y="443802"/>
                </a:lnTo>
                <a:lnTo>
                  <a:pt x="417439" y="475676"/>
                </a:lnTo>
                <a:lnTo>
                  <a:pt x="382192" y="509855"/>
                </a:lnTo>
                <a:lnTo>
                  <a:pt x="348997" y="546265"/>
                </a:lnTo>
                <a:lnTo>
                  <a:pt x="317975" y="584832"/>
                </a:lnTo>
                <a:lnTo>
                  <a:pt x="289244" y="625480"/>
                </a:lnTo>
                <a:lnTo>
                  <a:pt x="262926" y="668135"/>
                </a:lnTo>
                <a:lnTo>
                  <a:pt x="239141" y="712724"/>
                </a:lnTo>
                <a:lnTo>
                  <a:pt x="0" y="594613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765416" y="957452"/>
            <a:ext cx="3091180" cy="7264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defTabSz="914400">
              <a:spcBef>
                <a:spcPts val="110"/>
              </a:spcBef>
            </a:pPr>
            <a:r>
              <a:rPr sz="1850" b="1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FY23 </a:t>
            </a:r>
            <a:r>
              <a:rPr sz="1850" b="1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TOTAL</a:t>
            </a:r>
            <a:r>
              <a:rPr sz="1850" b="1" u="sng" spc="-12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</a:t>
            </a:r>
            <a:r>
              <a:rPr sz="1850" b="1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OVERDOSES</a:t>
            </a:r>
            <a:endParaRPr sz="1850">
              <a:solidFill>
                <a:prstClr val="black"/>
              </a:solidFill>
              <a:latin typeface="Century"/>
              <a:cs typeface="Century"/>
            </a:endParaRPr>
          </a:p>
          <a:p>
            <a:pPr marL="961390" defTabSz="914400">
              <a:spcBef>
                <a:spcPts val="1845"/>
              </a:spcBef>
            </a:pPr>
            <a:r>
              <a:rPr sz="1200" b="1" spc="10" dirty="0">
                <a:solidFill>
                  <a:srgbClr val="FFFFFF"/>
                </a:solidFill>
                <a:latin typeface="Century"/>
                <a:cs typeface="Century"/>
              </a:rPr>
              <a:t>74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406640" y="3595115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6" y="82296"/>
                </a:lnTo>
                <a:lnTo>
                  <a:pt x="82296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406640" y="3595115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6" y="82296"/>
                </a:lnTo>
                <a:lnTo>
                  <a:pt x="82296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8630411" y="3595115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6" y="82296"/>
                </a:lnTo>
                <a:lnTo>
                  <a:pt x="82296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8630411" y="3595115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6" y="82296"/>
                </a:lnTo>
                <a:lnTo>
                  <a:pt x="82296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917179" y="1958340"/>
            <a:ext cx="789940" cy="802005"/>
          </a:xfrm>
          <a:custGeom>
            <a:avLst/>
            <a:gdLst/>
            <a:ahLst/>
            <a:cxnLst/>
            <a:rect l="l" t="t" r="r" b="b"/>
            <a:pathLst>
              <a:path w="789940" h="802005">
                <a:moveTo>
                  <a:pt x="394716" y="0"/>
                </a:moveTo>
                <a:lnTo>
                  <a:pt x="348672" y="2696"/>
                </a:lnTo>
                <a:lnTo>
                  <a:pt x="304191" y="10585"/>
                </a:lnTo>
                <a:lnTo>
                  <a:pt x="261569" y="23366"/>
                </a:lnTo>
                <a:lnTo>
                  <a:pt x="221102" y="40739"/>
                </a:lnTo>
                <a:lnTo>
                  <a:pt x="183085" y="62401"/>
                </a:lnTo>
                <a:lnTo>
                  <a:pt x="147814" y="88054"/>
                </a:lnTo>
                <a:lnTo>
                  <a:pt x="115585" y="117395"/>
                </a:lnTo>
                <a:lnTo>
                  <a:pt x="86694" y="150125"/>
                </a:lnTo>
                <a:lnTo>
                  <a:pt x="61436" y="185942"/>
                </a:lnTo>
                <a:lnTo>
                  <a:pt x="40108" y="224545"/>
                </a:lnTo>
                <a:lnTo>
                  <a:pt x="23004" y="265635"/>
                </a:lnTo>
                <a:lnTo>
                  <a:pt x="10421" y="308909"/>
                </a:lnTo>
                <a:lnTo>
                  <a:pt x="2654" y="354069"/>
                </a:lnTo>
                <a:lnTo>
                  <a:pt x="0" y="400812"/>
                </a:lnTo>
                <a:lnTo>
                  <a:pt x="2654" y="447554"/>
                </a:lnTo>
                <a:lnTo>
                  <a:pt x="10421" y="492714"/>
                </a:lnTo>
                <a:lnTo>
                  <a:pt x="23004" y="535988"/>
                </a:lnTo>
                <a:lnTo>
                  <a:pt x="40108" y="577078"/>
                </a:lnTo>
                <a:lnTo>
                  <a:pt x="61436" y="615681"/>
                </a:lnTo>
                <a:lnTo>
                  <a:pt x="86694" y="651498"/>
                </a:lnTo>
                <a:lnTo>
                  <a:pt x="115585" y="684228"/>
                </a:lnTo>
                <a:lnTo>
                  <a:pt x="147814" y="713569"/>
                </a:lnTo>
                <a:lnTo>
                  <a:pt x="183085" y="739222"/>
                </a:lnTo>
                <a:lnTo>
                  <a:pt x="221102" y="760884"/>
                </a:lnTo>
                <a:lnTo>
                  <a:pt x="261569" y="778257"/>
                </a:lnTo>
                <a:lnTo>
                  <a:pt x="304191" y="791038"/>
                </a:lnTo>
                <a:lnTo>
                  <a:pt x="348672" y="798927"/>
                </a:lnTo>
                <a:lnTo>
                  <a:pt x="394716" y="801624"/>
                </a:lnTo>
                <a:lnTo>
                  <a:pt x="440736" y="798927"/>
                </a:lnTo>
                <a:lnTo>
                  <a:pt x="485200" y="791038"/>
                </a:lnTo>
                <a:lnTo>
                  <a:pt x="527812" y="778257"/>
                </a:lnTo>
                <a:lnTo>
                  <a:pt x="568274" y="760884"/>
                </a:lnTo>
                <a:lnTo>
                  <a:pt x="606290" y="739222"/>
                </a:lnTo>
                <a:lnTo>
                  <a:pt x="641564" y="713569"/>
                </a:lnTo>
                <a:lnTo>
                  <a:pt x="673798" y="684228"/>
                </a:lnTo>
                <a:lnTo>
                  <a:pt x="702697" y="651498"/>
                </a:lnTo>
                <a:lnTo>
                  <a:pt x="727963" y="615681"/>
                </a:lnTo>
                <a:lnTo>
                  <a:pt x="749301" y="577078"/>
                </a:lnTo>
                <a:lnTo>
                  <a:pt x="766413" y="535988"/>
                </a:lnTo>
                <a:lnTo>
                  <a:pt x="779003" y="492714"/>
                </a:lnTo>
                <a:lnTo>
                  <a:pt x="786775" y="447554"/>
                </a:lnTo>
                <a:lnTo>
                  <a:pt x="789431" y="400812"/>
                </a:lnTo>
                <a:lnTo>
                  <a:pt x="786775" y="354069"/>
                </a:lnTo>
                <a:lnTo>
                  <a:pt x="779003" y="308909"/>
                </a:lnTo>
                <a:lnTo>
                  <a:pt x="766413" y="265635"/>
                </a:lnTo>
                <a:lnTo>
                  <a:pt x="749301" y="224545"/>
                </a:lnTo>
                <a:lnTo>
                  <a:pt x="727963" y="185942"/>
                </a:lnTo>
                <a:lnTo>
                  <a:pt x="702697" y="150125"/>
                </a:lnTo>
                <a:lnTo>
                  <a:pt x="673798" y="117395"/>
                </a:lnTo>
                <a:lnTo>
                  <a:pt x="641564" y="88054"/>
                </a:lnTo>
                <a:lnTo>
                  <a:pt x="606290" y="62401"/>
                </a:lnTo>
                <a:lnTo>
                  <a:pt x="568274" y="40739"/>
                </a:lnTo>
                <a:lnTo>
                  <a:pt x="527812" y="23366"/>
                </a:lnTo>
                <a:lnTo>
                  <a:pt x="485200" y="10585"/>
                </a:lnTo>
                <a:lnTo>
                  <a:pt x="440736" y="2696"/>
                </a:lnTo>
                <a:lnTo>
                  <a:pt x="394716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917179" y="1958340"/>
            <a:ext cx="789940" cy="802005"/>
          </a:xfrm>
          <a:custGeom>
            <a:avLst/>
            <a:gdLst/>
            <a:ahLst/>
            <a:cxnLst/>
            <a:rect l="l" t="t" r="r" b="b"/>
            <a:pathLst>
              <a:path w="789940" h="802005">
                <a:moveTo>
                  <a:pt x="0" y="400812"/>
                </a:moveTo>
                <a:lnTo>
                  <a:pt x="2654" y="354069"/>
                </a:lnTo>
                <a:lnTo>
                  <a:pt x="10421" y="308909"/>
                </a:lnTo>
                <a:lnTo>
                  <a:pt x="23004" y="265635"/>
                </a:lnTo>
                <a:lnTo>
                  <a:pt x="40108" y="224545"/>
                </a:lnTo>
                <a:lnTo>
                  <a:pt x="61436" y="185942"/>
                </a:lnTo>
                <a:lnTo>
                  <a:pt x="86694" y="150125"/>
                </a:lnTo>
                <a:lnTo>
                  <a:pt x="115585" y="117395"/>
                </a:lnTo>
                <a:lnTo>
                  <a:pt x="147814" y="88054"/>
                </a:lnTo>
                <a:lnTo>
                  <a:pt x="183085" y="62401"/>
                </a:lnTo>
                <a:lnTo>
                  <a:pt x="221102" y="40739"/>
                </a:lnTo>
                <a:lnTo>
                  <a:pt x="261569" y="23366"/>
                </a:lnTo>
                <a:lnTo>
                  <a:pt x="304191" y="10585"/>
                </a:lnTo>
                <a:lnTo>
                  <a:pt x="348672" y="2696"/>
                </a:lnTo>
                <a:lnTo>
                  <a:pt x="394716" y="0"/>
                </a:lnTo>
                <a:lnTo>
                  <a:pt x="440736" y="2696"/>
                </a:lnTo>
                <a:lnTo>
                  <a:pt x="485200" y="10585"/>
                </a:lnTo>
                <a:lnTo>
                  <a:pt x="527812" y="23366"/>
                </a:lnTo>
                <a:lnTo>
                  <a:pt x="568274" y="40739"/>
                </a:lnTo>
                <a:lnTo>
                  <a:pt x="606290" y="62401"/>
                </a:lnTo>
                <a:lnTo>
                  <a:pt x="641564" y="88054"/>
                </a:lnTo>
                <a:lnTo>
                  <a:pt x="673798" y="117395"/>
                </a:lnTo>
                <a:lnTo>
                  <a:pt x="702697" y="150125"/>
                </a:lnTo>
                <a:lnTo>
                  <a:pt x="727963" y="185942"/>
                </a:lnTo>
                <a:lnTo>
                  <a:pt x="749301" y="224545"/>
                </a:lnTo>
                <a:lnTo>
                  <a:pt x="766413" y="265635"/>
                </a:lnTo>
                <a:lnTo>
                  <a:pt x="779003" y="308909"/>
                </a:lnTo>
                <a:lnTo>
                  <a:pt x="786775" y="354069"/>
                </a:lnTo>
                <a:lnTo>
                  <a:pt x="789431" y="400812"/>
                </a:lnTo>
                <a:lnTo>
                  <a:pt x="786775" y="447554"/>
                </a:lnTo>
                <a:lnTo>
                  <a:pt x="779003" y="492714"/>
                </a:lnTo>
                <a:lnTo>
                  <a:pt x="766413" y="535988"/>
                </a:lnTo>
                <a:lnTo>
                  <a:pt x="749301" y="577078"/>
                </a:lnTo>
                <a:lnTo>
                  <a:pt x="727963" y="615681"/>
                </a:lnTo>
                <a:lnTo>
                  <a:pt x="702697" y="651498"/>
                </a:lnTo>
                <a:lnTo>
                  <a:pt x="673798" y="684228"/>
                </a:lnTo>
                <a:lnTo>
                  <a:pt x="641564" y="713569"/>
                </a:lnTo>
                <a:lnTo>
                  <a:pt x="606290" y="739222"/>
                </a:lnTo>
                <a:lnTo>
                  <a:pt x="568274" y="760884"/>
                </a:lnTo>
                <a:lnTo>
                  <a:pt x="527812" y="778257"/>
                </a:lnTo>
                <a:lnTo>
                  <a:pt x="485200" y="791038"/>
                </a:lnTo>
                <a:lnTo>
                  <a:pt x="440736" y="798927"/>
                </a:lnTo>
                <a:lnTo>
                  <a:pt x="394716" y="801624"/>
                </a:lnTo>
                <a:lnTo>
                  <a:pt x="348672" y="798927"/>
                </a:lnTo>
                <a:lnTo>
                  <a:pt x="304191" y="791038"/>
                </a:lnTo>
                <a:lnTo>
                  <a:pt x="261569" y="778257"/>
                </a:lnTo>
                <a:lnTo>
                  <a:pt x="221102" y="760884"/>
                </a:lnTo>
                <a:lnTo>
                  <a:pt x="183085" y="739222"/>
                </a:lnTo>
                <a:lnTo>
                  <a:pt x="147814" y="713569"/>
                </a:lnTo>
                <a:lnTo>
                  <a:pt x="115585" y="684228"/>
                </a:lnTo>
                <a:lnTo>
                  <a:pt x="86694" y="651498"/>
                </a:lnTo>
                <a:lnTo>
                  <a:pt x="61436" y="615681"/>
                </a:lnTo>
                <a:lnTo>
                  <a:pt x="40108" y="577078"/>
                </a:lnTo>
                <a:lnTo>
                  <a:pt x="23004" y="535988"/>
                </a:lnTo>
                <a:lnTo>
                  <a:pt x="10421" y="492714"/>
                </a:lnTo>
                <a:lnTo>
                  <a:pt x="2654" y="447554"/>
                </a:lnTo>
                <a:lnTo>
                  <a:pt x="0" y="400812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129143" y="2222118"/>
            <a:ext cx="36830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defTabSz="914400">
              <a:spcBef>
                <a:spcPts val="95"/>
              </a:spcBef>
            </a:pPr>
            <a:r>
              <a:rPr sz="1600" b="1" spc="5" dirty="0">
                <a:solidFill>
                  <a:srgbClr val="FFFFFF"/>
                </a:solidFill>
                <a:latin typeface="Century"/>
                <a:cs typeface="Century"/>
              </a:rPr>
              <a:t>418</a:t>
            </a:r>
            <a:endParaRPr sz="16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726692" y="876300"/>
            <a:ext cx="4353306" cy="296341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812162" y="1291464"/>
            <a:ext cx="2174875" cy="2174875"/>
          </a:xfrm>
          <a:custGeom>
            <a:avLst/>
            <a:gdLst/>
            <a:ahLst/>
            <a:cxnLst/>
            <a:rect l="l" t="t" r="r" b="b"/>
            <a:pathLst>
              <a:path w="2174875" h="2174875">
                <a:moveTo>
                  <a:pt x="117347" y="595884"/>
                </a:moveTo>
                <a:lnTo>
                  <a:pt x="95329" y="642035"/>
                </a:lnTo>
                <a:lnTo>
                  <a:pt x="75541" y="689072"/>
                </a:lnTo>
                <a:lnTo>
                  <a:pt x="58004" y="736910"/>
                </a:lnTo>
                <a:lnTo>
                  <a:pt x="42739" y="785467"/>
                </a:lnTo>
                <a:lnTo>
                  <a:pt x="29765" y="834659"/>
                </a:lnTo>
                <a:lnTo>
                  <a:pt x="19104" y="884404"/>
                </a:lnTo>
                <a:lnTo>
                  <a:pt x="10777" y="934618"/>
                </a:lnTo>
                <a:lnTo>
                  <a:pt x="4803" y="985219"/>
                </a:lnTo>
                <a:lnTo>
                  <a:pt x="1204" y="1036123"/>
                </a:lnTo>
                <a:lnTo>
                  <a:pt x="0" y="1087247"/>
                </a:lnTo>
                <a:lnTo>
                  <a:pt x="1059" y="1135676"/>
                </a:lnTo>
                <a:lnTo>
                  <a:pt x="4208" y="1183562"/>
                </a:lnTo>
                <a:lnTo>
                  <a:pt x="9401" y="1230863"/>
                </a:lnTo>
                <a:lnTo>
                  <a:pt x="16596" y="1277532"/>
                </a:lnTo>
                <a:lnTo>
                  <a:pt x="25747" y="1323527"/>
                </a:lnTo>
                <a:lnTo>
                  <a:pt x="36811" y="1368802"/>
                </a:lnTo>
                <a:lnTo>
                  <a:pt x="49743" y="1413314"/>
                </a:lnTo>
                <a:lnTo>
                  <a:pt x="64500" y="1457019"/>
                </a:lnTo>
                <a:lnTo>
                  <a:pt x="81036" y="1499871"/>
                </a:lnTo>
                <a:lnTo>
                  <a:pt x="99348" y="1541910"/>
                </a:lnTo>
                <a:lnTo>
                  <a:pt x="119271" y="1582845"/>
                </a:lnTo>
                <a:lnTo>
                  <a:pt x="140882" y="1622877"/>
                </a:lnTo>
                <a:lnTo>
                  <a:pt x="164095" y="1661881"/>
                </a:lnTo>
                <a:lnTo>
                  <a:pt x="188868" y="1699812"/>
                </a:lnTo>
                <a:lnTo>
                  <a:pt x="215156" y="1736626"/>
                </a:lnTo>
                <a:lnTo>
                  <a:pt x="242914" y="1772279"/>
                </a:lnTo>
                <a:lnTo>
                  <a:pt x="272098" y="1806726"/>
                </a:lnTo>
                <a:lnTo>
                  <a:pt x="302664" y="1839924"/>
                </a:lnTo>
                <a:lnTo>
                  <a:pt x="334569" y="1871829"/>
                </a:lnTo>
                <a:lnTo>
                  <a:pt x="367767" y="1902395"/>
                </a:lnTo>
                <a:lnTo>
                  <a:pt x="402214" y="1931579"/>
                </a:lnTo>
                <a:lnTo>
                  <a:pt x="437867" y="1959337"/>
                </a:lnTo>
                <a:lnTo>
                  <a:pt x="474681" y="1985625"/>
                </a:lnTo>
                <a:lnTo>
                  <a:pt x="512612" y="2010398"/>
                </a:lnTo>
                <a:lnTo>
                  <a:pt x="551616" y="2033611"/>
                </a:lnTo>
                <a:lnTo>
                  <a:pt x="591648" y="2055222"/>
                </a:lnTo>
                <a:lnTo>
                  <a:pt x="632665" y="2075185"/>
                </a:lnTo>
                <a:lnTo>
                  <a:pt x="674622" y="2093457"/>
                </a:lnTo>
                <a:lnTo>
                  <a:pt x="717474" y="2109993"/>
                </a:lnTo>
                <a:lnTo>
                  <a:pt x="761179" y="2124750"/>
                </a:lnTo>
                <a:lnTo>
                  <a:pt x="805691" y="2137682"/>
                </a:lnTo>
                <a:lnTo>
                  <a:pt x="850966" y="2148746"/>
                </a:lnTo>
                <a:lnTo>
                  <a:pt x="896961" y="2157897"/>
                </a:lnTo>
                <a:lnTo>
                  <a:pt x="943630" y="2165092"/>
                </a:lnTo>
                <a:lnTo>
                  <a:pt x="990931" y="2170285"/>
                </a:lnTo>
                <a:lnTo>
                  <a:pt x="1038817" y="2173434"/>
                </a:lnTo>
                <a:lnTo>
                  <a:pt x="1087246" y="2174494"/>
                </a:lnTo>
                <a:lnTo>
                  <a:pt x="1135676" y="2173434"/>
                </a:lnTo>
                <a:lnTo>
                  <a:pt x="1183562" y="2170285"/>
                </a:lnTo>
                <a:lnTo>
                  <a:pt x="1230863" y="2165092"/>
                </a:lnTo>
                <a:lnTo>
                  <a:pt x="1277532" y="2157897"/>
                </a:lnTo>
                <a:lnTo>
                  <a:pt x="1323527" y="2148746"/>
                </a:lnTo>
                <a:lnTo>
                  <a:pt x="1368802" y="2137682"/>
                </a:lnTo>
                <a:lnTo>
                  <a:pt x="1413314" y="2124750"/>
                </a:lnTo>
                <a:lnTo>
                  <a:pt x="1457019" y="2109993"/>
                </a:lnTo>
                <a:lnTo>
                  <a:pt x="1499871" y="2093457"/>
                </a:lnTo>
                <a:lnTo>
                  <a:pt x="1541828" y="2075185"/>
                </a:lnTo>
                <a:lnTo>
                  <a:pt x="1582845" y="2055222"/>
                </a:lnTo>
                <a:lnTo>
                  <a:pt x="1622877" y="2033611"/>
                </a:lnTo>
                <a:lnTo>
                  <a:pt x="1661881" y="2010398"/>
                </a:lnTo>
                <a:lnTo>
                  <a:pt x="1699812" y="1985625"/>
                </a:lnTo>
                <a:lnTo>
                  <a:pt x="1736626" y="1959337"/>
                </a:lnTo>
                <a:lnTo>
                  <a:pt x="1772279" y="1931579"/>
                </a:lnTo>
                <a:lnTo>
                  <a:pt x="1806257" y="1902792"/>
                </a:lnTo>
                <a:lnTo>
                  <a:pt x="1076092" y="1902792"/>
                </a:lnTo>
                <a:lnTo>
                  <a:pt x="1030837" y="1900945"/>
                </a:lnTo>
                <a:lnTo>
                  <a:pt x="985542" y="1896547"/>
                </a:lnTo>
                <a:lnTo>
                  <a:pt x="940310" y="1889565"/>
                </a:lnTo>
                <a:lnTo>
                  <a:pt x="895244" y="1879963"/>
                </a:lnTo>
                <a:lnTo>
                  <a:pt x="850447" y="1867710"/>
                </a:lnTo>
                <a:lnTo>
                  <a:pt x="806020" y="1852772"/>
                </a:lnTo>
                <a:lnTo>
                  <a:pt x="762068" y="1835113"/>
                </a:lnTo>
                <a:lnTo>
                  <a:pt x="718693" y="1814702"/>
                </a:lnTo>
                <a:lnTo>
                  <a:pt x="676581" y="1791809"/>
                </a:lnTo>
                <a:lnTo>
                  <a:pt x="636348" y="1766822"/>
                </a:lnTo>
                <a:lnTo>
                  <a:pt x="598027" y="1739843"/>
                </a:lnTo>
                <a:lnTo>
                  <a:pt x="561652" y="1710976"/>
                </a:lnTo>
                <a:lnTo>
                  <a:pt x="527256" y="1680324"/>
                </a:lnTo>
                <a:lnTo>
                  <a:pt x="494872" y="1647988"/>
                </a:lnTo>
                <a:lnTo>
                  <a:pt x="464536" y="1614072"/>
                </a:lnTo>
                <a:lnTo>
                  <a:pt x="436279" y="1578679"/>
                </a:lnTo>
                <a:lnTo>
                  <a:pt x="410085" y="1541828"/>
                </a:lnTo>
                <a:lnTo>
                  <a:pt x="386142" y="1503870"/>
                </a:lnTo>
                <a:lnTo>
                  <a:pt x="364328" y="1464660"/>
                </a:lnTo>
                <a:lnTo>
                  <a:pt x="344728" y="1424383"/>
                </a:lnTo>
                <a:lnTo>
                  <a:pt x="327377" y="1383142"/>
                </a:lnTo>
                <a:lnTo>
                  <a:pt x="312308" y="1341040"/>
                </a:lnTo>
                <a:lnTo>
                  <a:pt x="299555" y="1298179"/>
                </a:lnTo>
                <a:lnTo>
                  <a:pt x="289151" y="1254663"/>
                </a:lnTo>
                <a:lnTo>
                  <a:pt x="281130" y="1210593"/>
                </a:lnTo>
                <a:lnTo>
                  <a:pt x="275525" y="1166073"/>
                </a:lnTo>
                <a:lnTo>
                  <a:pt x="272371" y="1121205"/>
                </a:lnTo>
                <a:lnTo>
                  <a:pt x="271701" y="1076092"/>
                </a:lnTo>
                <a:lnTo>
                  <a:pt x="273548" y="1030837"/>
                </a:lnTo>
                <a:lnTo>
                  <a:pt x="277946" y="985542"/>
                </a:lnTo>
                <a:lnTo>
                  <a:pt x="284928" y="940310"/>
                </a:lnTo>
                <a:lnTo>
                  <a:pt x="294530" y="895244"/>
                </a:lnTo>
                <a:lnTo>
                  <a:pt x="306783" y="850447"/>
                </a:lnTo>
                <a:lnTo>
                  <a:pt x="321721" y="806020"/>
                </a:lnTo>
                <a:lnTo>
                  <a:pt x="339380" y="762068"/>
                </a:lnTo>
                <a:lnTo>
                  <a:pt x="359790" y="718692"/>
                </a:lnTo>
                <a:lnTo>
                  <a:pt x="117347" y="595884"/>
                </a:lnTo>
                <a:close/>
              </a:path>
              <a:path w="2174875" h="2174875">
                <a:moveTo>
                  <a:pt x="1087246" y="0"/>
                </a:moveTo>
                <a:lnTo>
                  <a:pt x="1087246" y="271779"/>
                </a:lnTo>
                <a:lnTo>
                  <a:pt x="1135149" y="273191"/>
                </a:lnTo>
                <a:lnTo>
                  <a:pt x="1182766" y="277405"/>
                </a:lnTo>
                <a:lnTo>
                  <a:pt x="1229979" y="284390"/>
                </a:lnTo>
                <a:lnTo>
                  <a:pt x="1276667" y="294116"/>
                </a:lnTo>
                <a:lnTo>
                  <a:pt x="1322712" y="306549"/>
                </a:lnTo>
                <a:lnTo>
                  <a:pt x="1367996" y="321661"/>
                </a:lnTo>
                <a:lnTo>
                  <a:pt x="1412398" y="339418"/>
                </a:lnTo>
                <a:lnTo>
                  <a:pt x="1455801" y="359790"/>
                </a:lnTo>
                <a:lnTo>
                  <a:pt x="1497912" y="382684"/>
                </a:lnTo>
                <a:lnTo>
                  <a:pt x="1538145" y="407673"/>
                </a:lnTo>
                <a:lnTo>
                  <a:pt x="1576466" y="434654"/>
                </a:lnTo>
                <a:lnTo>
                  <a:pt x="1612841" y="463523"/>
                </a:lnTo>
                <a:lnTo>
                  <a:pt x="1647237" y="494179"/>
                </a:lnTo>
                <a:lnTo>
                  <a:pt x="1679621" y="526519"/>
                </a:lnTo>
                <a:lnTo>
                  <a:pt x="1709957" y="560439"/>
                </a:lnTo>
                <a:lnTo>
                  <a:pt x="1738247" y="595884"/>
                </a:lnTo>
                <a:lnTo>
                  <a:pt x="1764391" y="632665"/>
                </a:lnTo>
                <a:lnTo>
                  <a:pt x="1788351" y="670654"/>
                </a:lnTo>
                <a:lnTo>
                  <a:pt x="1810165" y="709869"/>
                </a:lnTo>
                <a:lnTo>
                  <a:pt x="1829765" y="750150"/>
                </a:lnTo>
                <a:lnTo>
                  <a:pt x="1847116" y="791395"/>
                </a:lnTo>
                <a:lnTo>
                  <a:pt x="1862185" y="833501"/>
                </a:lnTo>
                <a:lnTo>
                  <a:pt x="1874938" y="876364"/>
                </a:lnTo>
                <a:lnTo>
                  <a:pt x="1885342" y="919883"/>
                </a:lnTo>
                <a:lnTo>
                  <a:pt x="1893363" y="963955"/>
                </a:lnTo>
                <a:lnTo>
                  <a:pt x="1898968" y="1008476"/>
                </a:lnTo>
                <a:lnTo>
                  <a:pt x="1902122" y="1053344"/>
                </a:lnTo>
                <a:lnTo>
                  <a:pt x="1902792" y="1098457"/>
                </a:lnTo>
                <a:lnTo>
                  <a:pt x="1900945" y="1143710"/>
                </a:lnTo>
                <a:lnTo>
                  <a:pt x="1896547" y="1189002"/>
                </a:lnTo>
                <a:lnTo>
                  <a:pt x="1889565" y="1234229"/>
                </a:lnTo>
                <a:lnTo>
                  <a:pt x="1879963" y="1279289"/>
                </a:lnTo>
                <a:lnTo>
                  <a:pt x="1867710" y="1324079"/>
                </a:lnTo>
                <a:lnTo>
                  <a:pt x="1852772" y="1368496"/>
                </a:lnTo>
                <a:lnTo>
                  <a:pt x="1835113" y="1412438"/>
                </a:lnTo>
                <a:lnTo>
                  <a:pt x="1814702" y="1455801"/>
                </a:lnTo>
                <a:lnTo>
                  <a:pt x="1791809" y="1497912"/>
                </a:lnTo>
                <a:lnTo>
                  <a:pt x="1766822" y="1538145"/>
                </a:lnTo>
                <a:lnTo>
                  <a:pt x="1739843" y="1576466"/>
                </a:lnTo>
                <a:lnTo>
                  <a:pt x="1710976" y="1612841"/>
                </a:lnTo>
                <a:lnTo>
                  <a:pt x="1680324" y="1647237"/>
                </a:lnTo>
                <a:lnTo>
                  <a:pt x="1647988" y="1679621"/>
                </a:lnTo>
                <a:lnTo>
                  <a:pt x="1614072" y="1709957"/>
                </a:lnTo>
                <a:lnTo>
                  <a:pt x="1578679" y="1738214"/>
                </a:lnTo>
                <a:lnTo>
                  <a:pt x="1541910" y="1764356"/>
                </a:lnTo>
                <a:lnTo>
                  <a:pt x="1503870" y="1788351"/>
                </a:lnTo>
                <a:lnTo>
                  <a:pt x="1464660" y="1810165"/>
                </a:lnTo>
                <a:lnTo>
                  <a:pt x="1424383" y="1829765"/>
                </a:lnTo>
                <a:lnTo>
                  <a:pt x="1383142" y="1847116"/>
                </a:lnTo>
                <a:lnTo>
                  <a:pt x="1341040" y="1862185"/>
                </a:lnTo>
                <a:lnTo>
                  <a:pt x="1298179" y="1874938"/>
                </a:lnTo>
                <a:lnTo>
                  <a:pt x="1254663" y="1885342"/>
                </a:lnTo>
                <a:lnTo>
                  <a:pt x="1210593" y="1893363"/>
                </a:lnTo>
                <a:lnTo>
                  <a:pt x="1166073" y="1898968"/>
                </a:lnTo>
                <a:lnTo>
                  <a:pt x="1121205" y="1902122"/>
                </a:lnTo>
                <a:lnTo>
                  <a:pt x="1076092" y="1902792"/>
                </a:lnTo>
                <a:lnTo>
                  <a:pt x="1806257" y="1902792"/>
                </a:lnTo>
                <a:lnTo>
                  <a:pt x="1839924" y="1871829"/>
                </a:lnTo>
                <a:lnTo>
                  <a:pt x="1871829" y="1839924"/>
                </a:lnTo>
                <a:lnTo>
                  <a:pt x="1902395" y="1806726"/>
                </a:lnTo>
                <a:lnTo>
                  <a:pt x="1931579" y="1772279"/>
                </a:lnTo>
                <a:lnTo>
                  <a:pt x="1959337" y="1736626"/>
                </a:lnTo>
                <a:lnTo>
                  <a:pt x="1985625" y="1699812"/>
                </a:lnTo>
                <a:lnTo>
                  <a:pt x="2010398" y="1661881"/>
                </a:lnTo>
                <a:lnTo>
                  <a:pt x="2033611" y="1622877"/>
                </a:lnTo>
                <a:lnTo>
                  <a:pt x="2055222" y="1582845"/>
                </a:lnTo>
                <a:lnTo>
                  <a:pt x="2075185" y="1541828"/>
                </a:lnTo>
                <a:lnTo>
                  <a:pt x="2093457" y="1499871"/>
                </a:lnTo>
                <a:lnTo>
                  <a:pt x="2109993" y="1457019"/>
                </a:lnTo>
                <a:lnTo>
                  <a:pt x="2124750" y="1413314"/>
                </a:lnTo>
                <a:lnTo>
                  <a:pt x="2137682" y="1368802"/>
                </a:lnTo>
                <a:lnTo>
                  <a:pt x="2148746" y="1323527"/>
                </a:lnTo>
                <a:lnTo>
                  <a:pt x="2157897" y="1277532"/>
                </a:lnTo>
                <a:lnTo>
                  <a:pt x="2165092" y="1230863"/>
                </a:lnTo>
                <a:lnTo>
                  <a:pt x="2170285" y="1183562"/>
                </a:lnTo>
                <a:lnTo>
                  <a:pt x="2173434" y="1135676"/>
                </a:lnTo>
                <a:lnTo>
                  <a:pt x="2174493" y="1087247"/>
                </a:lnTo>
                <a:lnTo>
                  <a:pt x="2173434" y="1038817"/>
                </a:lnTo>
                <a:lnTo>
                  <a:pt x="2170285" y="990931"/>
                </a:lnTo>
                <a:lnTo>
                  <a:pt x="2165092" y="943630"/>
                </a:lnTo>
                <a:lnTo>
                  <a:pt x="2157897" y="896961"/>
                </a:lnTo>
                <a:lnTo>
                  <a:pt x="2148746" y="850966"/>
                </a:lnTo>
                <a:lnTo>
                  <a:pt x="2137682" y="805691"/>
                </a:lnTo>
                <a:lnTo>
                  <a:pt x="2124750" y="761179"/>
                </a:lnTo>
                <a:lnTo>
                  <a:pt x="2109993" y="717474"/>
                </a:lnTo>
                <a:lnTo>
                  <a:pt x="2093457" y="674622"/>
                </a:lnTo>
                <a:lnTo>
                  <a:pt x="2075158" y="632609"/>
                </a:lnTo>
                <a:lnTo>
                  <a:pt x="2055222" y="591648"/>
                </a:lnTo>
                <a:lnTo>
                  <a:pt x="2033611" y="551616"/>
                </a:lnTo>
                <a:lnTo>
                  <a:pt x="2010398" y="512612"/>
                </a:lnTo>
                <a:lnTo>
                  <a:pt x="1985625" y="474681"/>
                </a:lnTo>
                <a:lnTo>
                  <a:pt x="1959337" y="437867"/>
                </a:lnTo>
                <a:lnTo>
                  <a:pt x="1931579" y="402214"/>
                </a:lnTo>
                <a:lnTo>
                  <a:pt x="1902395" y="367767"/>
                </a:lnTo>
                <a:lnTo>
                  <a:pt x="1871829" y="334569"/>
                </a:lnTo>
                <a:lnTo>
                  <a:pt x="1839924" y="302664"/>
                </a:lnTo>
                <a:lnTo>
                  <a:pt x="1806726" y="272098"/>
                </a:lnTo>
                <a:lnTo>
                  <a:pt x="1772279" y="242914"/>
                </a:lnTo>
                <a:lnTo>
                  <a:pt x="1736626" y="215156"/>
                </a:lnTo>
                <a:lnTo>
                  <a:pt x="1699812" y="188868"/>
                </a:lnTo>
                <a:lnTo>
                  <a:pt x="1661881" y="164095"/>
                </a:lnTo>
                <a:lnTo>
                  <a:pt x="1622877" y="140882"/>
                </a:lnTo>
                <a:lnTo>
                  <a:pt x="1582845" y="119271"/>
                </a:lnTo>
                <a:lnTo>
                  <a:pt x="1541828" y="99308"/>
                </a:lnTo>
                <a:lnTo>
                  <a:pt x="1499871" y="81036"/>
                </a:lnTo>
                <a:lnTo>
                  <a:pt x="1457019" y="64500"/>
                </a:lnTo>
                <a:lnTo>
                  <a:pt x="1413314" y="49743"/>
                </a:lnTo>
                <a:lnTo>
                  <a:pt x="1368802" y="36811"/>
                </a:lnTo>
                <a:lnTo>
                  <a:pt x="1323527" y="25747"/>
                </a:lnTo>
                <a:lnTo>
                  <a:pt x="1277532" y="16596"/>
                </a:lnTo>
                <a:lnTo>
                  <a:pt x="1230863" y="9401"/>
                </a:lnTo>
                <a:lnTo>
                  <a:pt x="1183562" y="4208"/>
                </a:lnTo>
                <a:lnTo>
                  <a:pt x="1135676" y="1059"/>
                </a:lnTo>
                <a:lnTo>
                  <a:pt x="1087246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812162" y="1291464"/>
            <a:ext cx="2174875" cy="2174875"/>
          </a:xfrm>
          <a:custGeom>
            <a:avLst/>
            <a:gdLst/>
            <a:ahLst/>
            <a:cxnLst/>
            <a:rect l="l" t="t" r="r" b="b"/>
            <a:pathLst>
              <a:path w="2174875" h="2174875">
                <a:moveTo>
                  <a:pt x="1087246" y="0"/>
                </a:moveTo>
                <a:lnTo>
                  <a:pt x="1135676" y="1059"/>
                </a:lnTo>
                <a:lnTo>
                  <a:pt x="1183562" y="4208"/>
                </a:lnTo>
                <a:lnTo>
                  <a:pt x="1230863" y="9401"/>
                </a:lnTo>
                <a:lnTo>
                  <a:pt x="1277532" y="16596"/>
                </a:lnTo>
                <a:lnTo>
                  <a:pt x="1323527" y="25747"/>
                </a:lnTo>
                <a:lnTo>
                  <a:pt x="1368802" y="36811"/>
                </a:lnTo>
                <a:lnTo>
                  <a:pt x="1413314" y="49743"/>
                </a:lnTo>
                <a:lnTo>
                  <a:pt x="1457019" y="64500"/>
                </a:lnTo>
                <a:lnTo>
                  <a:pt x="1499871" y="81036"/>
                </a:lnTo>
                <a:lnTo>
                  <a:pt x="1541828" y="99308"/>
                </a:lnTo>
                <a:lnTo>
                  <a:pt x="1582845" y="119271"/>
                </a:lnTo>
                <a:lnTo>
                  <a:pt x="1622877" y="140882"/>
                </a:lnTo>
                <a:lnTo>
                  <a:pt x="1661881" y="164095"/>
                </a:lnTo>
                <a:lnTo>
                  <a:pt x="1699812" y="188868"/>
                </a:lnTo>
                <a:lnTo>
                  <a:pt x="1736626" y="215156"/>
                </a:lnTo>
                <a:lnTo>
                  <a:pt x="1772279" y="242914"/>
                </a:lnTo>
                <a:lnTo>
                  <a:pt x="1806726" y="272098"/>
                </a:lnTo>
                <a:lnTo>
                  <a:pt x="1839924" y="302664"/>
                </a:lnTo>
                <a:lnTo>
                  <a:pt x="1871829" y="334569"/>
                </a:lnTo>
                <a:lnTo>
                  <a:pt x="1902395" y="367767"/>
                </a:lnTo>
                <a:lnTo>
                  <a:pt x="1931579" y="402214"/>
                </a:lnTo>
                <a:lnTo>
                  <a:pt x="1959337" y="437867"/>
                </a:lnTo>
                <a:lnTo>
                  <a:pt x="1985625" y="474681"/>
                </a:lnTo>
                <a:lnTo>
                  <a:pt x="2010398" y="512612"/>
                </a:lnTo>
                <a:lnTo>
                  <a:pt x="2033611" y="551616"/>
                </a:lnTo>
                <a:lnTo>
                  <a:pt x="2055222" y="591648"/>
                </a:lnTo>
                <a:lnTo>
                  <a:pt x="2075185" y="632665"/>
                </a:lnTo>
                <a:lnTo>
                  <a:pt x="2093457" y="674622"/>
                </a:lnTo>
                <a:lnTo>
                  <a:pt x="2109993" y="717474"/>
                </a:lnTo>
                <a:lnTo>
                  <a:pt x="2124750" y="761179"/>
                </a:lnTo>
                <a:lnTo>
                  <a:pt x="2137682" y="805691"/>
                </a:lnTo>
                <a:lnTo>
                  <a:pt x="2148746" y="850966"/>
                </a:lnTo>
                <a:lnTo>
                  <a:pt x="2157897" y="896961"/>
                </a:lnTo>
                <a:lnTo>
                  <a:pt x="2165092" y="943630"/>
                </a:lnTo>
                <a:lnTo>
                  <a:pt x="2170285" y="990931"/>
                </a:lnTo>
                <a:lnTo>
                  <a:pt x="2173434" y="1038817"/>
                </a:lnTo>
                <a:lnTo>
                  <a:pt x="2174493" y="1087247"/>
                </a:lnTo>
                <a:lnTo>
                  <a:pt x="2173434" y="1135676"/>
                </a:lnTo>
                <a:lnTo>
                  <a:pt x="2170285" y="1183562"/>
                </a:lnTo>
                <a:lnTo>
                  <a:pt x="2165092" y="1230863"/>
                </a:lnTo>
                <a:lnTo>
                  <a:pt x="2157897" y="1277532"/>
                </a:lnTo>
                <a:lnTo>
                  <a:pt x="2148746" y="1323527"/>
                </a:lnTo>
                <a:lnTo>
                  <a:pt x="2137682" y="1368802"/>
                </a:lnTo>
                <a:lnTo>
                  <a:pt x="2124750" y="1413314"/>
                </a:lnTo>
                <a:lnTo>
                  <a:pt x="2109993" y="1457019"/>
                </a:lnTo>
                <a:lnTo>
                  <a:pt x="2093457" y="1499871"/>
                </a:lnTo>
                <a:lnTo>
                  <a:pt x="2075185" y="1541828"/>
                </a:lnTo>
                <a:lnTo>
                  <a:pt x="2055222" y="1582845"/>
                </a:lnTo>
                <a:lnTo>
                  <a:pt x="2033611" y="1622877"/>
                </a:lnTo>
                <a:lnTo>
                  <a:pt x="2010398" y="1661881"/>
                </a:lnTo>
                <a:lnTo>
                  <a:pt x="1985625" y="1699812"/>
                </a:lnTo>
                <a:lnTo>
                  <a:pt x="1959337" y="1736626"/>
                </a:lnTo>
                <a:lnTo>
                  <a:pt x="1931579" y="1772279"/>
                </a:lnTo>
                <a:lnTo>
                  <a:pt x="1902395" y="1806726"/>
                </a:lnTo>
                <a:lnTo>
                  <a:pt x="1871829" y="1839924"/>
                </a:lnTo>
                <a:lnTo>
                  <a:pt x="1839924" y="1871829"/>
                </a:lnTo>
                <a:lnTo>
                  <a:pt x="1806726" y="1902395"/>
                </a:lnTo>
                <a:lnTo>
                  <a:pt x="1772279" y="1931579"/>
                </a:lnTo>
                <a:lnTo>
                  <a:pt x="1736626" y="1959337"/>
                </a:lnTo>
                <a:lnTo>
                  <a:pt x="1699812" y="1985625"/>
                </a:lnTo>
                <a:lnTo>
                  <a:pt x="1661881" y="2010398"/>
                </a:lnTo>
                <a:lnTo>
                  <a:pt x="1622877" y="2033611"/>
                </a:lnTo>
                <a:lnTo>
                  <a:pt x="1582845" y="2055222"/>
                </a:lnTo>
                <a:lnTo>
                  <a:pt x="1541828" y="2075185"/>
                </a:lnTo>
                <a:lnTo>
                  <a:pt x="1499871" y="2093457"/>
                </a:lnTo>
                <a:lnTo>
                  <a:pt x="1457019" y="2109993"/>
                </a:lnTo>
                <a:lnTo>
                  <a:pt x="1413314" y="2124750"/>
                </a:lnTo>
                <a:lnTo>
                  <a:pt x="1368802" y="2137682"/>
                </a:lnTo>
                <a:lnTo>
                  <a:pt x="1323527" y="2148746"/>
                </a:lnTo>
                <a:lnTo>
                  <a:pt x="1277532" y="2157897"/>
                </a:lnTo>
                <a:lnTo>
                  <a:pt x="1230863" y="2165092"/>
                </a:lnTo>
                <a:lnTo>
                  <a:pt x="1183562" y="2170285"/>
                </a:lnTo>
                <a:lnTo>
                  <a:pt x="1135676" y="2173434"/>
                </a:lnTo>
                <a:lnTo>
                  <a:pt x="1087246" y="2174494"/>
                </a:lnTo>
                <a:lnTo>
                  <a:pt x="1038817" y="2173434"/>
                </a:lnTo>
                <a:lnTo>
                  <a:pt x="990931" y="2170285"/>
                </a:lnTo>
                <a:lnTo>
                  <a:pt x="943630" y="2165092"/>
                </a:lnTo>
                <a:lnTo>
                  <a:pt x="896961" y="2157897"/>
                </a:lnTo>
                <a:lnTo>
                  <a:pt x="850966" y="2148746"/>
                </a:lnTo>
                <a:lnTo>
                  <a:pt x="805691" y="2137682"/>
                </a:lnTo>
                <a:lnTo>
                  <a:pt x="761179" y="2124750"/>
                </a:lnTo>
                <a:lnTo>
                  <a:pt x="717474" y="2109993"/>
                </a:lnTo>
                <a:lnTo>
                  <a:pt x="674622" y="2093457"/>
                </a:lnTo>
                <a:lnTo>
                  <a:pt x="632665" y="2075185"/>
                </a:lnTo>
                <a:lnTo>
                  <a:pt x="591648" y="2055222"/>
                </a:lnTo>
                <a:lnTo>
                  <a:pt x="551616" y="2033611"/>
                </a:lnTo>
                <a:lnTo>
                  <a:pt x="512612" y="2010398"/>
                </a:lnTo>
                <a:lnTo>
                  <a:pt x="474681" y="1985625"/>
                </a:lnTo>
                <a:lnTo>
                  <a:pt x="437867" y="1959337"/>
                </a:lnTo>
                <a:lnTo>
                  <a:pt x="402214" y="1931579"/>
                </a:lnTo>
                <a:lnTo>
                  <a:pt x="367767" y="1902395"/>
                </a:lnTo>
                <a:lnTo>
                  <a:pt x="334569" y="1871829"/>
                </a:lnTo>
                <a:lnTo>
                  <a:pt x="302664" y="1839924"/>
                </a:lnTo>
                <a:lnTo>
                  <a:pt x="272098" y="1806726"/>
                </a:lnTo>
                <a:lnTo>
                  <a:pt x="242914" y="1772279"/>
                </a:lnTo>
                <a:lnTo>
                  <a:pt x="215156" y="1736626"/>
                </a:lnTo>
                <a:lnTo>
                  <a:pt x="188868" y="1699812"/>
                </a:lnTo>
                <a:lnTo>
                  <a:pt x="164095" y="1661881"/>
                </a:lnTo>
                <a:lnTo>
                  <a:pt x="140882" y="1622877"/>
                </a:lnTo>
                <a:lnTo>
                  <a:pt x="119271" y="1582845"/>
                </a:lnTo>
                <a:lnTo>
                  <a:pt x="99308" y="1541828"/>
                </a:lnTo>
                <a:lnTo>
                  <a:pt x="81036" y="1499871"/>
                </a:lnTo>
                <a:lnTo>
                  <a:pt x="64500" y="1457019"/>
                </a:lnTo>
                <a:lnTo>
                  <a:pt x="49743" y="1413314"/>
                </a:lnTo>
                <a:lnTo>
                  <a:pt x="36811" y="1368802"/>
                </a:lnTo>
                <a:lnTo>
                  <a:pt x="25747" y="1323527"/>
                </a:lnTo>
                <a:lnTo>
                  <a:pt x="16596" y="1277532"/>
                </a:lnTo>
                <a:lnTo>
                  <a:pt x="9401" y="1230863"/>
                </a:lnTo>
                <a:lnTo>
                  <a:pt x="4208" y="1183562"/>
                </a:lnTo>
                <a:lnTo>
                  <a:pt x="1059" y="1135676"/>
                </a:lnTo>
                <a:lnTo>
                  <a:pt x="0" y="1087247"/>
                </a:lnTo>
                <a:lnTo>
                  <a:pt x="1204" y="1036123"/>
                </a:lnTo>
                <a:lnTo>
                  <a:pt x="4803" y="985219"/>
                </a:lnTo>
                <a:lnTo>
                  <a:pt x="10777" y="934618"/>
                </a:lnTo>
                <a:lnTo>
                  <a:pt x="19104" y="884404"/>
                </a:lnTo>
                <a:lnTo>
                  <a:pt x="29765" y="834659"/>
                </a:lnTo>
                <a:lnTo>
                  <a:pt x="42739" y="785467"/>
                </a:lnTo>
                <a:lnTo>
                  <a:pt x="58004" y="736910"/>
                </a:lnTo>
                <a:lnTo>
                  <a:pt x="75541" y="689072"/>
                </a:lnTo>
                <a:lnTo>
                  <a:pt x="95329" y="642035"/>
                </a:lnTo>
                <a:lnTo>
                  <a:pt x="117347" y="595884"/>
                </a:lnTo>
                <a:lnTo>
                  <a:pt x="359790" y="718692"/>
                </a:lnTo>
                <a:lnTo>
                  <a:pt x="339380" y="762068"/>
                </a:lnTo>
                <a:lnTo>
                  <a:pt x="321721" y="806020"/>
                </a:lnTo>
                <a:lnTo>
                  <a:pt x="306783" y="850447"/>
                </a:lnTo>
                <a:lnTo>
                  <a:pt x="294530" y="895244"/>
                </a:lnTo>
                <a:lnTo>
                  <a:pt x="284928" y="940310"/>
                </a:lnTo>
                <a:lnTo>
                  <a:pt x="277946" y="985542"/>
                </a:lnTo>
                <a:lnTo>
                  <a:pt x="273548" y="1030837"/>
                </a:lnTo>
                <a:lnTo>
                  <a:pt x="271701" y="1076092"/>
                </a:lnTo>
                <a:lnTo>
                  <a:pt x="272371" y="1121205"/>
                </a:lnTo>
                <a:lnTo>
                  <a:pt x="275525" y="1166073"/>
                </a:lnTo>
                <a:lnTo>
                  <a:pt x="281130" y="1210593"/>
                </a:lnTo>
                <a:lnTo>
                  <a:pt x="289151" y="1254663"/>
                </a:lnTo>
                <a:lnTo>
                  <a:pt x="299555" y="1298179"/>
                </a:lnTo>
                <a:lnTo>
                  <a:pt x="312308" y="1341040"/>
                </a:lnTo>
                <a:lnTo>
                  <a:pt x="327377" y="1383142"/>
                </a:lnTo>
                <a:lnTo>
                  <a:pt x="344728" y="1424383"/>
                </a:lnTo>
                <a:lnTo>
                  <a:pt x="364328" y="1464660"/>
                </a:lnTo>
                <a:lnTo>
                  <a:pt x="386142" y="1503870"/>
                </a:lnTo>
                <a:lnTo>
                  <a:pt x="410137" y="1541910"/>
                </a:lnTo>
                <a:lnTo>
                  <a:pt x="436279" y="1578679"/>
                </a:lnTo>
                <a:lnTo>
                  <a:pt x="464536" y="1614072"/>
                </a:lnTo>
                <a:lnTo>
                  <a:pt x="494872" y="1647988"/>
                </a:lnTo>
                <a:lnTo>
                  <a:pt x="527256" y="1680324"/>
                </a:lnTo>
                <a:lnTo>
                  <a:pt x="561652" y="1710976"/>
                </a:lnTo>
                <a:lnTo>
                  <a:pt x="598027" y="1739843"/>
                </a:lnTo>
                <a:lnTo>
                  <a:pt x="636348" y="1766822"/>
                </a:lnTo>
                <a:lnTo>
                  <a:pt x="676581" y="1791809"/>
                </a:lnTo>
                <a:lnTo>
                  <a:pt x="718693" y="1814702"/>
                </a:lnTo>
                <a:lnTo>
                  <a:pt x="762068" y="1835113"/>
                </a:lnTo>
                <a:lnTo>
                  <a:pt x="806020" y="1852772"/>
                </a:lnTo>
                <a:lnTo>
                  <a:pt x="850447" y="1867710"/>
                </a:lnTo>
                <a:lnTo>
                  <a:pt x="895244" y="1879963"/>
                </a:lnTo>
                <a:lnTo>
                  <a:pt x="940310" y="1889565"/>
                </a:lnTo>
                <a:lnTo>
                  <a:pt x="985542" y="1896547"/>
                </a:lnTo>
                <a:lnTo>
                  <a:pt x="1030837" y="1900945"/>
                </a:lnTo>
                <a:lnTo>
                  <a:pt x="1076092" y="1902792"/>
                </a:lnTo>
                <a:lnTo>
                  <a:pt x="1121205" y="1902122"/>
                </a:lnTo>
                <a:lnTo>
                  <a:pt x="1166073" y="1898968"/>
                </a:lnTo>
                <a:lnTo>
                  <a:pt x="1210593" y="1893363"/>
                </a:lnTo>
                <a:lnTo>
                  <a:pt x="1254663" y="1885342"/>
                </a:lnTo>
                <a:lnTo>
                  <a:pt x="1298179" y="1874938"/>
                </a:lnTo>
                <a:lnTo>
                  <a:pt x="1341040" y="1862185"/>
                </a:lnTo>
                <a:lnTo>
                  <a:pt x="1383142" y="1847116"/>
                </a:lnTo>
                <a:lnTo>
                  <a:pt x="1424383" y="1829765"/>
                </a:lnTo>
                <a:lnTo>
                  <a:pt x="1464660" y="1810165"/>
                </a:lnTo>
                <a:lnTo>
                  <a:pt x="1503870" y="1788351"/>
                </a:lnTo>
                <a:lnTo>
                  <a:pt x="1541910" y="1764356"/>
                </a:lnTo>
                <a:lnTo>
                  <a:pt x="1578679" y="1738214"/>
                </a:lnTo>
                <a:lnTo>
                  <a:pt x="1614072" y="1709957"/>
                </a:lnTo>
                <a:lnTo>
                  <a:pt x="1647988" y="1679621"/>
                </a:lnTo>
                <a:lnTo>
                  <a:pt x="1680324" y="1647237"/>
                </a:lnTo>
                <a:lnTo>
                  <a:pt x="1710976" y="1612841"/>
                </a:lnTo>
                <a:lnTo>
                  <a:pt x="1739843" y="1576466"/>
                </a:lnTo>
                <a:lnTo>
                  <a:pt x="1766822" y="1538145"/>
                </a:lnTo>
                <a:lnTo>
                  <a:pt x="1791809" y="1497912"/>
                </a:lnTo>
                <a:lnTo>
                  <a:pt x="1814702" y="1455801"/>
                </a:lnTo>
                <a:lnTo>
                  <a:pt x="1835113" y="1412438"/>
                </a:lnTo>
                <a:lnTo>
                  <a:pt x="1852772" y="1368496"/>
                </a:lnTo>
                <a:lnTo>
                  <a:pt x="1867710" y="1324079"/>
                </a:lnTo>
                <a:lnTo>
                  <a:pt x="1879963" y="1279289"/>
                </a:lnTo>
                <a:lnTo>
                  <a:pt x="1889565" y="1234229"/>
                </a:lnTo>
                <a:lnTo>
                  <a:pt x="1896547" y="1189002"/>
                </a:lnTo>
                <a:lnTo>
                  <a:pt x="1900945" y="1143710"/>
                </a:lnTo>
                <a:lnTo>
                  <a:pt x="1902792" y="1098457"/>
                </a:lnTo>
                <a:lnTo>
                  <a:pt x="1902122" y="1053344"/>
                </a:lnTo>
                <a:lnTo>
                  <a:pt x="1898968" y="1008476"/>
                </a:lnTo>
                <a:lnTo>
                  <a:pt x="1893363" y="963955"/>
                </a:lnTo>
                <a:lnTo>
                  <a:pt x="1885342" y="919883"/>
                </a:lnTo>
                <a:lnTo>
                  <a:pt x="1874938" y="876364"/>
                </a:lnTo>
                <a:lnTo>
                  <a:pt x="1862185" y="833501"/>
                </a:lnTo>
                <a:lnTo>
                  <a:pt x="1847116" y="791395"/>
                </a:lnTo>
                <a:lnTo>
                  <a:pt x="1829765" y="750150"/>
                </a:lnTo>
                <a:lnTo>
                  <a:pt x="1810165" y="709869"/>
                </a:lnTo>
                <a:lnTo>
                  <a:pt x="1788351" y="670654"/>
                </a:lnTo>
                <a:lnTo>
                  <a:pt x="1764356" y="632609"/>
                </a:lnTo>
                <a:lnTo>
                  <a:pt x="1738214" y="595836"/>
                </a:lnTo>
                <a:lnTo>
                  <a:pt x="1709957" y="560439"/>
                </a:lnTo>
                <a:lnTo>
                  <a:pt x="1679621" y="526519"/>
                </a:lnTo>
                <a:lnTo>
                  <a:pt x="1647237" y="494179"/>
                </a:lnTo>
                <a:lnTo>
                  <a:pt x="1612841" y="463523"/>
                </a:lnTo>
                <a:lnTo>
                  <a:pt x="1576466" y="434654"/>
                </a:lnTo>
                <a:lnTo>
                  <a:pt x="1538145" y="407673"/>
                </a:lnTo>
                <a:lnTo>
                  <a:pt x="1497912" y="382684"/>
                </a:lnTo>
                <a:lnTo>
                  <a:pt x="1455801" y="359790"/>
                </a:lnTo>
                <a:lnTo>
                  <a:pt x="1412398" y="339418"/>
                </a:lnTo>
                <a:lnTo>
                  <a:pt x="1367996" y="321661"/>
                </a:lnTo>
                <a:lnTo>
                  <a:pt x="1322712" y="306549"/>
                </a:lnTo>
                <a:lnTo>
                  <a:pt x="1276667" y="294116"/>
                </a:lnTo>
                <a:lnTo>
                  <a:pt x="1229979" y="284390"/>
                </a:lnTo>
                <a:lnTo>
                  <a:pt x="1182766" y="277405"/>
                </a:lnTo>
                <a:lnTo>
                  <a:pt x="1135149" y="273191"/>
                </a:lnTo>
                <a:lnTo>
                  <a:pt x="1087246" y="271779"/>
                </a:lnTo>
                <a:lnTo>
                  <a:pt x="1087246" y="0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929508" y="1291463"/>
            <a:ext cx="970280" cy="718820"/>
          </a:xfrm>
          <a:custGeom>
            <a:avLst/>
            <a:gdLst/>
            <a:ahLst/>
            <a:cxnLst/>
            <a:rect l="l" t="t" r="r" b="b"/>
            <a:pathLst>
              <a:path w="970280" h="718819">
                <a:moveTo>
                  <a:pt x="969898" y="0"/>
                </a:moveTo>
                <a:lnTo>
                  <a:pt x="920911" y="1099"/>
                </a:lnTo>
                <a:lnTo>
                  <a:pt x="872315" y="4374"/>
                </a:lnTo>
                <a:lnTo>
                  <a:pt x="824172" y="9787"/>
                </a:lnTo>
                <a:lnTo>
                  <a:pt x="776540" y="17302"/>
                </a:lnTo>
                <a:lnTo>
                  <a:pt x="729479" y="26883"/>
                </a:lnTo>
                <a:lnTo>
                  <a:pt x="683050" y="38492"/>
                </a:lnTo>
                <a:lnTo>
                  <a:pt x="637310" y="52093"/>
                </a:lnTo>
                <a:lnTo>
                  <a:pt x="592321" y="67650"/>
                </a:lnTo>
                <a:lnTo>
                  <a:pt x="548141" y="85126"/>
                </a:lnTo>
                <a:lnTo>
                  <a:pt x="504831" y="104485"/>
                </a:lnTo>
                <a:lnTo>
                  <a:pt x="462449" y="125689"/>
                </a:lnTo>
                <a:lnTo>
                  <a:pt x="421055" y="148703"/>
                </a:lnTo>
                <a:lnTo>
                  <a:pt x="380710" y="173489"/>
                </a:lnTo>
                <a:lnTo>
                  <a:pt x="341472" y="200012"/>
                </a:lnTo>
                <a:lnTo>
                  <a:pt x="303401" y="228234"/>
                </a:lnTo>
                <a:lnTo>
                  <a:pt x="266558" y="258119"/>
                </a:lnTo>
                <a:lnTo>
                  <a:pt x="231000" y="289630"/>
                </a:lnTo>
                <a:lnTo>
                  <a:pt x="196788" y="322731"/>
                </a:lnTo>
                <a:lnTo>
                  <a:pt x="163982" y="357386"/>
                </a:lnTo>
                <a:lnTo>
                  <a:pt x="132641" y="393557"/>
                </a:lnTo>
                <a:lnTo>
                  <a:pt x="102825" y="431209"/>
                </a:lnTo>
                <a:lnTo>
                  <a:pt x="74593" y="470303"/>
                </a:lnTo>
                <a:lnTo>
                  <a:pt x="48005" y="510805"/>
                </a:lnTo>
                <a:lnTo>
                  <a:pt x="23121" y="552677"/>
                </a:lnTo>
                <a:lnTo>
                  <a:pt x="0" y="595884"/>
                </a:lnTo>
                <a:lnTo>
                  <a:pt x="242442" y="718692"/>
                </a:lnTo>
                <a:lnTo>
                  <a:pt x="265545" y="676271"/>
                </a:lnTo>
                <a:lnTo>
                  <a:pt x="290910" y="635594"/>
                </a:lnTo>
                <a:lnTo>
                  <a:pt x="318437" y="596724"/>
                </a:lnTo>
                <a:lnTo>
                  <a:pt x="348023" y="559725"/>
                </a:lnTo>
                <a:lnTo>
                  <a:pt x="379566" y="524659"/>
                </a:lnTo>
                <a:lnTo>
                  <a:pt x="412966" y="491588"/>
                </a:lnTo>
                <a:lnTo>
                  <a:pt x="448121" y="460576"/>
                </a:lnTo>
                <a:lnTo>
                  <a:pt x="484930" y="431685"/>
                </a:lnTo>
                <a:lnTo>
                  <a:pt x="523290" y="404977"/>
                </a:lnTo>
                <a:lnTo>
                  <a:pt x="563100" y="380515"/>
                </a:lnTo>
                <a:lnTo>
                  <a:pt x="604259" y="358362"/>
                </a:lnTo>
                <a:lnTo>
                  <a:pt x="646665" y="338581"/>
                </a:lnTo>
                <a:lnTo>
                  <a:pt x="690217" y="321234"/>
                </a:lnTo>
                <a:lnTo>
                  <a:pt x="734812" y="306384"/>
                </a:lnTo>
                <a:lnTo>
                  <a:pt x="780351" y="294094"/>
                </a:lnTo>
                <a:lnTo>
                  <a:pt x="826730" y="284425"/>
                </a:lnTo>
                <a:lnTo>
                  <a:pt x="873849" y="277442"/>
                </a:lnTo>
                <a:lnTo>
                  <a:pt x="921605" y="273205"/>
                </a:lnTo>
                <a:lnTo>
                  <a:pt x="969898" y="271779"/>
                </a:lnTo>
                <a:lnTo>
                  <a:pt x="969898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929508" y="1291463"/>
            <a:ext cx="970280" cy="718820"/>
          </a:xfrm>
          <a:custGeom>
            <a:avLst/>
            <a:gdLst/>
            <a:ahLst/>
            <a:cxnLst/>
            <a:rect l="l" t="t" r="r" b="b"/>
            <a:pathLst>
              <a:path w="970280" h="718819">
                <a:moveTo>
                  <a:pt x="0" y="595884"/>
                </a:moveTo>
                <a:lnTo>
                  <a:pt x="23121" y="552677"/>
                </a:lnTo>
                <a:lnTo>
                  <a:pt x="48005" y="510805"/>
                </a:lnTo>
                <a:lnTo>
                  <a:pt x="74593" y="470303"/>
                </a:lnTo>
                <a:lnTo>
                  <a:pt x="102825" y="431209"/>
                </a:lnTo>
                <a:lnTo>
                  <a:pt x="132641" y="393557"/>
                </a:lnTo>
                <a:lnTo>
                  <a:pt x="163982" y="357386"/>
                </a:lnTo>
                <a:lnTo>
                  <a:pt x="196788" y="322731"/>
                </a:lnTo>
                <a:lnTo>
                  <a:pt x="231000" y="289630"/>
                </a:lnTo>
                <a:lnTo>
                  <a:pt x="266558" y="258119"/>
                </a:lnTo>
                <a:lnTo>
                  <a:pt x="303401" y="228234"/>
                </a:lnTo>
                <a:lnTo>
                  <a:pt x="341472" y="200012"/>
                </a:lnTo>
                <a:lnTo>
                  <a:pt x="380710" y="173489"/>
                </a:lnTo>
                <a:lnTo>
                  <a:pt x="421055" y="148703"/>
                </a:lnTo>
                <a:lnTo>
                  <a:pt x="462449" y="125689"/>
                </a:lnTo>
                <a:lnTo>
                  <a:pt x="504831" y="104485"/>
                </a:lnTo>
                <a:lnTo>
                  <a:pt x="548141" y="85126"/>
                </a:lnTo>
                <a:lnTo>
                  <a:pt x="592321" y="67650"/>
                </a:lnTo>
                <a:lnTo>
                  <a:pt x="637310" y="52093"/>
                </a:lnTo>
                <a:lnTo>
                  <a:pt x="683050" y="38492"/>
                </a:lnTo>
                <a:lnTo>
                  <a:pt x="729479" y="26883"/>
                </a:lnTo>
                <a:lnTo>
                  <a:pt x="776540" y="17302"/>
                </a:lnTo>
                <a:lnTo>
                  <a:pt x="824172" y="9787"/>
                </a:lnTo>
                <a:lnTo>
                  <a:pt x="872315" y="4374"/>
                </a:lnTo>
                <a:lnTo>
                  <a:pt x="920911" y="1099"/>
                </a:lnTo>
                <a:lnTo>
                  <a:pt x="969898" y="0"/>
                </a:lnTo>
                <a:lnTo>
                  <a:pt x="969898" y="271779"/>
                </a:lnTo>
                <a:lnTo>
                  <a:pt x="921605" y="273205"/>
                </a:lnTo>
                <a:lnTo>
                  <a:pt x="873849" y="277442"/>
                </a:lnTo>
                <a:lnTo>
                  <a:pt x="826730" y="284425"/>
                </a:lnTo>
                <a:lnTo>
                  <a:pt x="780351" y="294094"/>
                </a:lnTo>
                <a:lnTo>
                  <a:pt x="734812" y="306384"/>
                </a:lnTo>
                <a:lnTo>
                  <a:pt x="690217" y="321234"/>
                </a:lnTo>
                <a:lnTo>
                  <a:pt x="646665" y="338581"/>
                </a:lnTo>
                <a:lnTo>
                  <a:pt x="604259" y="358362"/>
                </a:lnTo>
                <a:lnTo>
                  <a:pt x="563100" y="380515"/>
                </a:lnTo>
                <a:lnTo>
                  <a:pt x="523290" y="404977"/>
                </a:lnTo>
                <a:lnTo>
                  <a:pt x="484930" y="431685"/>
                </a:lnTo>
                <a:lnTo>
                  <a:pt x="448121" y="460576"/>
                </a:lnTo>
                <a:lnTo>
                  <a:pt x="412966" y="491588"/>
                </a:lnTo>
                <a:lnTo>
                  <a:pt x="379566" y="524659"/>
                </a:lnTo>
                <a:lnTo>
                  <a:pt x="348023" y="559725"/>
                </a:lnTo>
                <a:lnTo>
                  <a:pt x="318437" y="596724"/>
                </a:lnTo>
                <a:lnTo>
                  <a:pt x="290910" y="635594"/>
                </a:lnTo>
                <a:lnTo>
                  <a:pt x="265545" y="676271"/>
                </a:lnTo>
                <a:lnTo>
                  <a:pt x="242442" y="718692"/>
                </a:lnTo>
                <a:lnTo>
                  <a:pt x="0" y="595884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254755" y="3078860"/>
            <a:ext cx="2863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10" dirty="0">
                <a:solidFill>
                  <a:srgbClr val="FFFFFF"/>
                </a:solidFill>
                <a:latin typeface="Century"/>
                <a:cs typeface="Century"/>
              </a:rPr>
              <a:t>395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357424" y="957452"/>
            <a:ext cx="3092450" cy="708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defTabSz="914400">
              <a:spcBef>
                <a:spcPts val="110"/>
              </a:spcBef>
            </a:pPr>
            <a:r>
              <a:rPr sz="1850" b="1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FY22 </a:t>
            </a:r>
            <a:r>
              <a:rPr sz="1850" b="1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TOTAL</a:t>
            </a:r>
            <a:r>
              <a:rPr sz="1850" b="1" u="sng" spc="-1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</a:t>
            </a:r>
            <a:r>
              <a:rPr sz="1850" b="1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OVERDOSES</a:t>
            </a:r>
            <a:endParaRPr sz="1850">
              <a:solidFill>
                <a:prstClr val="black"/>
              </a:solidFill>
              <a:latin typeface="Century"/>
              <a:cs typeface="Century"/>
            </a:endParaRPr>
          </a:p>
          <a:p>
            <a:pPr marL="956310" defTabSz="914400">
              <a:spcBef>
                <a:spcPts val="1705"/>
              </a:spcBef>
            </a:pPr>
            <a:r>
              <a:rPr sz="1200" b="1" spc="10" dirty="0">
                <a:solidFill>
                  <a:srgbClr val="FFFFFF"/>
                </a:solidFill>
                <a:latin typeface="Century"/>
                <a:cs typeface="Century"/>
              </a:rPr>
              <a:t>84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999232" y="3595115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6" y="82296"/>
                </a:lnTo>
                <a:lnTo>
                  <a:pt x="82296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999232" y="3595115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6" y="82296"/>
                </a:lnTo>
                <a:lnTo>
                  <a:pt x="82296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224527" y="3595115"/>
            <a:ext cx="81280" cy="82550"/>
          </a:xfrm>
          <a:custGeom>
            <a:avLst/>
            <a:gdLst/>
            <a:ahLst/>
            <a:cxnLst/>
            <a:rect l="l" t="t" r="r" b="b"/>
            <a:pathLst>
              <a:path w="81280" h="82550">
                <a:moveTo>
                  <a:pt x="0" y="82296"/>
                </a:moveTo>
                <a:lnTo>
                  <a:pt x="80772" y="82296"/>
                </a:lnTo>
                <a:lnTo>
                  <a:pt x="8077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4224527" y="3595115"/>
            <a:ext cx="81280" cy="82550"/>
          </a:xfrm>
          <a:custGeom>
            <a:avLst/>
            <a:gdLst/>
            <a:ahLst/>
            <a:cxnLst/>
            <a:rect l="l" t="t" r="r" b="b"/>
            <a:pathLst>
              <a:path w="81280" h="82550">
                <a:moveTo>
                  <a:pt x="0" y="82296"/>
                </a:moveTo>
                <a:lnTo>
                  <a:pt x="80772" y="82296"/>
                </a:lnTo>
                <a:lnTo>
                  <a:pt x="8077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509772" y="1958340"/>
            <a:ext cx="791210" cy="763905"/>
          </a:xfrm>
          <a:custGeom>
            <a:avLst/>
            <a:gdLst/>
            <a:ahLst/>
            <a:cxnLst/>
            <a:rect l="l" t="t" r="r" b="b"/>
            <a:pathLst>
              <a:path w="791210" h="763905">
                <a:moveTo>
                  <a:pt x="395477" y="0"/>
                </a:moveTo>
                <a:lnTo>
                  <a:pt x="345865" y="2974"/>
                </a:lnTo>
                <a:lnTo>
                  <a:pt x="298093" y="11660"/>
                </a:lnTo>
                <a:lnTo>
                  <a:pt x="252531" y="25699"/>
                </a:lnTo>
                <a:lnTo>
                  <a:pt x="209551" y="44733"/>
                </a:lnTo>
                <a:lnTo>
                  <a:pt x="169522" y="68404"/>
                </a:lnTo>
                <a:lnTo>
                  <a:pt x="132815" y="96355"/>
                </a:lnTo>
                <a:lnTo>
                  <a:pt x="99801" y="128227"/>
                </a:lnTo>
                <a:lnTo>
                  <a:pt x="70850" y="163662"/>
                </a:lnTo>
                <a:lnTo>
                  <a:pt x="46331" y="202303"/>
                </a:lnTo>
                <a:lnTo>
                  <a:pt x="26617" y="243791"/>
                </a:lnTo>
                <a:lnTo>
                  <a:pt x="12076" y="287769"/>
                </a:lnTo>
                <a:lnTo>
                  <a:pt x="3080" y="333878"/>
                </a:lnTo>
                <a:lnTo>
                  <a:pt x="0" y="381762"/>
                </a:lnTo>
                <a:lnTo>
                  <a:pt x="3080" y="429645"/>
                </a:lnTo>
                <a:lnTo>
                  <a:pt x="12076" y="475754"/>
                </a:lnTo>
                <a:lnTo>
                  <a:pt x="26617" y="519732"/>
                </a:lnTo>
                <a:lnTo>
                  <a:pt x="46331" y="561220"/>
                </a:lnTo>
                <a:lnTo>
                  <a:pt x="70850" y="599861"/>
                </a:lnTo>
                <a:lnTo>
                  <a:pt x="99801" y="635296"/>
                </a:lnTo>
                <a:lnTo>
                  <a:pt x="132815" y="667168"/>
                </a:lnTo>
                <a:lnTo>
                  <a:pt x="169522" y="695119"/>
                </a:lnTo>
                <a:lnTo>
                  <a:pt x="209551" y="718790"/>
                </a:lnTo>
                <a:lnTo>
                  <a:pt x="252531" y="737824"/>
                </a:lnTo>
                <a:lnTo>
                  <a:pt x="298093" y="751863"/>
                </a:lnTo>
                <a:lnTo>
                  <a:pt x="345865" y="760549"/>
                </a:lnTo>
                <a:lnTo>
                  <a:pt x="395477" y="763524"/>
                </a:lnTo>
                <a:lnTo>
                  <a:pt x="445090" y="760549"/>
                </a:lnTo>
                <a:lnTo>
                  <a:pt x="492862" y="751863"/>
                </a:lnTo>
                <a:lnTo>
                  <a:pt x="538424" y="737824"/>
                </a:lnTo>
                <a:lnTo>
                  <a:pt x="581404" y="718790"/>
                </a:lnTo>
                <a:lnTo>
                  <a:pt x="621433" y="695119"/>
                </a:lnTo>
                <a:lnTo>
                  <a:pt x="658140" y="667168"/>
                </a:lnTo>
                <a:lnTo>
                  <a:pt x="691154" y="635296"/>
                </a:lnTo>
                <a:lnTo>
                  <a:pt x="720105" y="599861"/>
                </a:lnTo>
                <a:lnTo>
                  <a:pt x="744624" y="561220"/>
                </a:lnTo>
                <a:lnTo>
                  <a:pt x="764338" y="519732"/>
                </a:lnTo>
                <a:lnTo>
                  <a:pt x="778879" y="475754"/>
                </a:lnTo>
                <a:lnTo>
                  <a:pt x="787875" y="429645"/>
                </a:lnTo>
                <a:lnTo>
                  <a:pt x="790955" y="381762"/>
                </a:lnTo>
                <a:lnTo>
                  <a:pt x="787875" y="333878"/>
                </a:lnTo>
                <a:lnTo>
                  <a:pt x="778879" y="287769"/>
                </a:lnTo>
                <a:lnTo>
                  <a:pt x="764338" y="243791"/>
                </a:lnTo>
                <a:lnTo>
                  <a:pt x="744624" y="202303"/>
                </a:lnTo>
                <a:lnTo>
                  <a:pt x="720105" y="163662"/>
                </a:lnTo>
                <a:lnTo>
                  <a:pt x="691154" y="128227"/>
                </a:lnTo>
                <a:lnTo>
                  <a:pt x="658140" y="96355"/>
                </a:lnTo>
                <a:lnTo>
                  <a:pt x="621433" y="68404"/>
                </a:lnTo>
                <a:lnTo>
                  <a:pt x="581404" y="44733"/>
                </a:lnTo>
                <a:lnTo>
                  <a:pt x="538424" y="25699"/>
                </a:lnTo>
                <a:lnTo>
                  <a:pt x="492862" y="11660"/>
                </a:lnTo>
                <a:lnTo>
                  <a:pt x="445090" y="2974"/>
                </a:lnTo>
                <a:lnTo>
                  <a:pt x="395477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509772" y="1958340"/>
            <a:ext cx="791210" cy="763905"/>
          </a:xfrm>
          <a:custGeom>
            <a:avLst/>
            <a:gdLst/>
            <a:ahLst/>
            <a:cxnLst/>
            <a:rect l="l" t="t" r="r" b="b"/>
            <a:pathLst>
              <a:path w="791210" h="763905">
                <a:moveTo>
                  <a:pt x="0" y="381762"/>
                </a:moveTo>
                <a:lnTo>
                  <a:pt x="3080" y="333878"/>
                </a:lnTo>
                <a:lnTo>
                  <a:pt x="12076" y="287769"/>
                </a:lnTo>
                <a:lnTo>
                  <a:pt x="26617" y="243791"/>
                </a:lnTo>
                <a:lnTo>
                  <a:pt x="46331" y="202303"/>
                </a:lnTo>
                <a:lnTo>
                  <a:pt x="70850" y="163662"/>
                </a:lnTo>
                <a:lnTo>
                  <a:pt x="99801" y="128227"/>
                </a:lnTo>
                <a:lnTo>
                  <a:pt x="132815" y="96355"/>
                </a:lnTo>
                <a:lnTo>
                  <a:pt x="169522" y="68404"/>
                </a:lnTo>
                <a:lnTo>
                  <a:pt x="209551" y="44733"/>
                </a:lnTo>
                <a:lnTo>
                  <a:pt x="252531" y="25699"/>
                </a:lnTo>
                <a:lnTo>
                  <a:pt x="298093" y="11660"/>
                </a:lnTo>
                <a:lnTo>
                  <a:pt x="345865" y="2974"/>
                </a:lnTo>
                <a:lnTo>
                  <a:pt x="395477" y="0"/>
                </a:lnTo>
                <a:lnTo>
                  <a:pt x="445090" y="2974"/>
                </a:lnTo>
                <a:lnTo>
                  <a:pt x="492862" y="11660"/>
                </a:lnTo>
                <a:lnTo>
                  <a:pt x="538424" y="25699"/>
                </a:lnTo>
                <a:lnTo>
                  <a:pt x="581404" y="44733"/>
                </a:lnTo>
                <a:lnTo>
                  <a:pt x="621433" y="68404"/>
                </a:lnTo>
                <a:lnTo>
                  <a:pt x="658140" y="96355"/>
                </a:lnTo>
                <a:lnTo>
                  <a:pt x="691154" y="128227"/>
                </a:lnTo>
                <a:lnTo>
                  <a:pt x="720105" y="163662"/>
                </a:lnTo>
                <a:lnTo>
                  <a:pt x="744624" y="202303"/>
                </a:lnTo>
                <a:lnTo>
                  <a:pt x="764338" y="243791"/>
                </a:lnTo>
                <a:lnTo>
                  <a:pt x="778879" y="287769"/>
                </a:lnTo>
                <a:lnTo>
                  <a:pt x="787875" y="333878"/>
                </a:lnTo>
                <a:lnTo>
                  <a:pt x="790955" y="381762"/>
                </a:lnTo>
                <a:lnTo>
                  <a:pt x="787875" y="429645"/>
                </a:lnTo>
                <a:lnTo>
                  <a:pt x="778879" y="475754"/>
                </a:lnTo>
                <a:lnTo>
                  <a:pt x="764338" y="519732"/>
                </a:lnTo>
                <a:lnTo>
                  <a:pt x="744624" y="561220"/>
                </a:lnTo>
                <a:lnTo>
                  <a:pt x="720105" y="599861"/>
                </a:lnTo>
                <a:lnTo>
                  <a:pt x="691154" y="635296"/>
                </a:lnTo>
                <a:lnTo>
                  <a:pt x="658140" y="667168"/>
                </a:lnTo>
                <a:lnTo>
                  <a:pt x="621433" y="695119"/>
                </a:lnTo>
                <a:lnTo>
                  <a:pt x="581404" y="718790"/>
                </a:lnTo>
                <a:lnTo>
                  <a:pt x="538424" y="737824"/>
                </a:lnTo>
                <a:lnTo>
                  <a:pt x="492862" y="751863"/>
                </a:lnTo>
                <a:lnTo>
                  <a:pt x="445090" y="760549"/>
                </a:lnTo>
                <a:lnTo>
                  <a:pt x="395477" y="763524"/>
                </a:lnTo>
                <a:lnTo>
                  <a:pt x="345865" y="760549"/>
                </a:lnTo>
                <a:lnTo>
                  <a:pt x="298093" y="751863"/>
                </a:lnTo>
                <a:lnTo>
                  <a:pt x="252531" y="737824"/>
                </a:lnTo>
                <a:lnTo>
                  <a:pt x="209551" y="718790"/>
                </a:lnTo>
                <a:lnTo>
                  <a:pt x="169522" y="695119"/>
                </a:lnTo>
                <a:lnTo>
                  <a:pt x="132815" y="667168"/>
                </a:lnTo>
                <a:lnTo>
                  <a:pt x="99801" y="635296"/>
                </a:lnTo>
                <a:lnTo>
                  <a:pt x="70850" y="599861"/>
                </a:lnTo>
                <a:lnTo>
                  <a:pt x="46331" y="561220"/>
                </a:lnTo>
                <a:lnTo>
                  <a:pt x="26617" y="519732"/>
                </a:lnTo>
                <a:lnTo>
                  <a:pt x="12076" y="475754"/>
                </a:lnTo>
                <a:lnTo>
                  <a:pt x="3080" y="429645"/>
                </a:lnTo>
                <a:lnTo>
                  <a:pt x="0" y="381762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721354" y="2203195"/>
            <a:ext cx="36830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defTabSz="914400">
              <a:spcBef>
                <a:spcPts val="95"/>
              </a:spcBef>
            </a:pPr>
            <a:r>
              <a:rPr sz="1600" b="1" spc="5" dirty="0">
                <a:solidFill>
                  <a:srgbClr val="FFFFFF"/>
                </a:solidFill>
                <a:latin typeface="Century"/>
                <a:cs typeface="Century"/>
              </a:rPr>
              <a:t>479</a:t>
            </a:r>
            <a:endParaRPr sz="16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1726692" y="3838955"/>
            <a:ext cx="4353306" cy="296341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3899408" y="4254372"/>
            <a:ext cx="1087755" cy="1584960"/>
          </a:xfrm>
          <a:custGeom>
            <a:avLst/>
            <a:gdLst/>
            <a:ahLst/>
            <a:cxnLst/>
            <a:rect l="l" t="t" r="r" b="b"/>
            <a:pathLst>
              <a:path w="1087754" h="1584960">
                <a:moveTo>
                  <a:pt x="0" y="0"/>
                </a:moveTo>
                <a:lnTo>
                  <a:pt x="0" y="271779"/>
                </a:lnTo>
                <a:lnTo>
                  <a:pt x="48604" y="273227"/>
                </a:lnTo>
                <a:lnTo>
                  <a:pt x="96897" y="277550"/>
                </a:lnTo>
                <a:lnTo>
                  <a:pt x="144754" y="284719"/>
                </a:lnTo>
                <a:lnTo>
                  <a:pt x="192055" y="294703"/>
                </a:lnTo>
                <a:lnTo>
                  <a:pt x="238678" y="307473"/>
                </a:lnTo>
                <a:lnTo>
                  <a:pt x="284499" y="323000"/>
                </a:lnTo>
                <a:lnTo>
                  <a:pt x="329398" y="341253"/>
                </a:lnTo>
                <a:lnTo>
                  <a:pt x="373253" y="362203"/>
                </a:lnTo>
                <a:lnTo>
                  <a:pt x="415221" y="385364"/>
                </a:lnTo>
                <a:lnTo>
                  <a:pt x="455297" y="410607"/>
                </a:lnTo>
                <a:lnTo>
                  <a:pt x="493494" y="437867"/>
                </a:lnTo>
                <a:lnTo>
                  <a:pt x="529639" y="466929"/>
                </a:lnTo>
                <a:lnTo>
                  <a:pt x="563841" y="497803"/>
                </a:lnTo>
                <a:lnTo>
                  <a:pt x="596018" y="530347"/>
                </a:lnTo>
                <a:lnTo>
                  <a:pt x="626137" y="564459"/>
                </a:lnTo>
                <a:lnTo>
                  <a:pt x="654167" y="600036"/>
                </a:lnTo>
                <a:lnTo>
                  <a:pt x="680073" y="636974"/>
                </a:lnTo>
                <a:lnTo>
                  <a:pt x="703824" y="675171"/>
                </a:lnTo>
                <a:lnTo>
                  <a:pt x="725385" y="714524"/>
                </a:lnTo>
                <a:lnTo>
                  <a:pt x="744724" y="754929"/>
                </a:lnTo>
                <a:lnTo>
                  <a:pt x="761808" y="796284"/>
                </a:lnTo>
                <a:lnTo>
                  <a:pt x="776605" y="838485"/>
                </a:lnTo>
                <a:lnTo>
                  <a:pt x="789080" y="881430"/>
                </a:lnTo>
                <a:lnTo>
                  <a:pt x="799201" y="925016"/>
                </a:lnTo>
                <a:lnTo>
                  <a:pt x="806935" y="969139"/>
                </a:lnTo>
                <a:lnTo>
                  <a:pt x="812249" y="1013696"/>
                </a:lnTo>
                <a:lnTo>
                  <a:pt x="815111" y="1058585"/>
                </a:lnTo>
                <a:lnTo>
                  <a:pt x="815486" y="1103702"/>
                </a:lnTo>
                <a:lnTo>
                  <a:pt x="813343" y="1148945"/>
                </a:lnTo>
                <a:lnTo>
                  <a:pt x="808648" y="1194210"/>
                </a:lnTo>
                <a:lnTo>
                  <a:pt x="801368" y="1239394"/>
                </a:lnTo>
                <a:lnTo>
                  <a:pt x="791471" y="1284395"/>
                </a:lnTo>
                <a:lnTo>
                  <a:pt x="778922" y="1329108"/>
                </a:lnTo>
                <a:lnTo>
                  <a:pt x="763690" y="1373433"/>
                </a:lnTo>
                <a:lnTo>
                  <a:pt x="745741" y="1417264"/>
                </a:lnTo>
                <a:lnTo>
                  <a:pt x="725043" y="1460499"/>
                </a:lnTo>
                <a:lnTo>
                  <a:pt x="966596" y="1584934"/>
                </a:lnTo>
                <a:lnTo>
                  <a:pt x="989263" y="1538266"/>
                </a:lnTo>
                <a:lnTo>
                  <a:pt x="1009624" y="1490681"/>
                </a:lnTo>
                <a:lnTo>
                  <a:pt x="1027661" y="1442264"/>
                </a:lnTo>
                <a:lnTo>
                  <a:pt x="1043355" y="1393100"/>
                </a:lnTo>
                <a:lnTo>
                  <a:pt x="1056687" y="1343277"/>
                </a:lnTo>
                <a:lnTo>
                  <a:pt x="1067638" y="1292878"/>
                </a:lnTo>
                <a:lnTo>
                  <a:pt x="1076188" y="1241991"/>
                </a:lnTo>
                <a:lnTo>
                  <a:pt x="1082319" y="1190699"/>
                </a:lnTo>
                <a:lnTo>
                  <a:pt x="1086011" y="1139089"/>
                </a:lnTo>
                <a:lnTo>
                  <a:pt x="1087246" y="1087246"/>
                </a:lnTo>
                <a:lnTo>
                  <a:pt x="1086187" y="1038817"/>
                </a:lnTo>
                <a:lnTo>
                  <a:pt x="1083038" y="990931"/>
                </a:lnTo>
                <a:lnTo>
                  <a:pt x="1077845" y="943630"/>
                </a:lnTo>
                <a:lnTo>
                  <a:pt x="1070650" y="896961"/>
                </a:lnTo>
                <a:lnTo>
                  <a:pt x="1061499" y="850966"/>
                </a:lnTo>
                <a:lnTo>
                  <a:pt x="1050435" y="805691"/>
                </a:lnTo>
                <a:lnTo>
                  <a:pt x="1037503" y="761179"/>
                </a:lnTo>
                <a:lnTo>
                  <a:pt x="1022746" y="717474"/>
                </a:lnTo>
                <a:lnTo>
                  <a:pt x="1006210" y="674622"/>
                </a:lnTo>
                <a:lnTo>
                  <a:pt x="987938" y="632665"/>
                </a:lnTo>
                <a:lnTo>
                  <a:pt x="967975" y="591648"/>
                </a:lnTo>
                <a:lnTo>
                  <a:pt x="946364" y="551616"/>
                </a:lnTo>
                <a:lnTo>
                  <a:pt x="923151" y="512612"/>
                </a:lnTo>
                <a:lnTo>
                  <a:pt x="898378" y="474681"/>
                </a:lnTo>
                <a:lnTo>
                  <a:pt x="872061" y="437830"/>
                </a:lnTo>
                <a:lnTo>
                  <a:pt x="844332" y="402214"/>
                </a:lnTo>
                <a:lnTo>
                  <a:pt x="815148" y="367767"/>
                </a:lnTo>
                <a:lnTo>
                  <a:pt x="784582" y="334569"/>
                </a:lnTo>
                <a:lnTo>
                  <a:pt x="752677" y="302664"/>
                </a:lnTo>
                <a:lnTo>
                  <a:pt x="719479" y="272098"/>
                </a:lnTo>
                <a:lnTo>
                  <a:pt x="685032" y="242914"/>
                </a:lnTo>
                <a:lnTo>
                  <a:pt x="649379" y="215156"/>
                </a:lnTo>
                <a:lnTo>
                  <a:pt x="612565" y="188868"/>
                </a:lnTo>
                <a:lnTo>
                  <a:pt x="574634" y="164095"/>
                </a:lnTo>
                <a:lnTo>
                  <a:pt x="535630" y="140882"/>
                </a:lnTo>
                <a:lnTo>
                  <a:pt x="495598" y="119271"/>
                </a:lnTo>
                <a:lnTo>
                  <a:pt x="454581" y="99308"/>
                </a:lnTo>
                <a:lnTo>
                  <a:pt x="412624" y="81036"/>
                </a:lnTo>
                <a:lnTo>
                  <a:pt x="369772" y="64500"/>
                </a:lnTo>
                <a:lnTo>
                  <a:pt x="326067" y="49743"/>
                </a:lnTo>
                <a:lnTo>
                  <a:pt x="281555" y="36811"/>
                </a:lnTo>
                <a:lnTo>
                  <a:pt x="236280" y="25747"/>
                </a:lnTo>
                <a:lnTo>
                  <a:pt x="190285" y="16596"/>
                </a:lnTo>
                <a:lnTo>
                  <a:pt x="143616" y="9401"/>
                </a:lnTo>
                <a:lnTo>
                  <a:pt x="96315" y="4208"/>
                </a:lnTo>
                <a:lnTo>
                  <a:pt x="48429" y="1059"/>
                </a:lnTo>
                <a:lnTo>
                  <a:pt x="0" y="0"/>
                </a:lnTo>
                <a:close/>
              </a:path>
            </a:pathLst>
          </a:custGeom>
          <a:solidFill>
            <a:srgbClr val="9DC3E6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3899408" y="4254372"/>
            <a:ext cx="1087755" cy="1584960"/>
          </a:xfrm>
          <a:custGeom>
            <a:avLst/>
            <a:gdLst/>
            <a:ahLst/>
            <a:cxnLst/>
            <a:rect l="l" t="t" r="r" b="b"/>
            <a:pathLst>
              <a:path w="1087754" h="1584960">
                <a:moveTo>
                  <a:pt x="0" y="0"/>
                </a:moveTo>
                <a:lnTo>
                  <a:pt x="48429" y="1059"/>
                </a:lnTo>
                <a:lnTo>
                  <a:pt x="96315" y="4208"/>
                </a:lnTo>
                <a:lnTo>
                  <a:pt x="143616" y="9401"/>
                </a:lnTo>
                <a:lnTo>
                  <a:pt x="190285" y="16596"/>
                </a:lnTo>
                <a:lnTo>
                  <a:pt x="236280" y="25747"/>
                </a:lnTo>
                <a:lnTo>
                  <a:pt x="281555" y="36811"/>
                </a:lnTo>
                <a:lnTo>
                  <a:pt x="326067" y="49743"/>
                </a:lnTo>
                <a:lnTo>
                  <a:pt x="369772" y="64500"/>
                </a:lnTo>
                <a:lnTo>
                  <a:pt x="412624" y="81036"/>
                </a:lnTo>
                <a:lnTo>
                  <a:pt x="454581" y="99308"/>
                </a:lnTo>
                <a:lnTo>
                  <a:pt x="495598" y="119271"/>
                </a:lnTo>
                <a:lnTo>
                  <a:pt x="535630" y="140882"/>
                </a:lnTo>
                <a:lnTo>
                  <a:pt x="574634" y="164095"/>
                </a:lnTo>
                <a:lnTo>
                  <a:pt x="612565" y="188868"/>
                </a:lnTo>
                <a:lnTo>
                  <a:pt x="649379" y="215156"/>
                </a:lnTo>
                <a:lnTo>
                  <a:pt x="685032" y="242914"/>
                </a:lnTo>
                <a:lnTo>
                  <a:pt x="719479" y="272098"/>
                </a:lnTo>
                <a:lnTo>
                  <a:pt x="752677" y="302664"/>
                </a:lnTo>
                <a:lnTo>
                  <a:pt x="784582" y="334569"/>
                </a:lnTo>
                <a:lnTo>
                  <a:pt x="815148" y="367767"/>
                </a:lnTo>
                <a:lnTo>
                  <a:pt x="844332" y="402214"/>
                </a:lnTo>
                <a:lnTo>
                  <a:pt x="872090" y="437867"/>
                </a:lnTo>
                <a:lnTo>
                  <a:pt x="898378" y="474681"/>
                </a:lnTo>
                <a:lnTo>
                  <a:pt x="923151" y="512612"/>
                </a:lnTo>
                <a:lnTo>
                  <a:pt x="946364" y="551616"/>
                </a:lnTo>
                <a:lnTo>
                  <a:pt x="967975" y="591648"/>
                </a:lnTo>
                <a:lnTo>
                  <a:pt x="987938" y="632665"/>
                </a:lnTo>
                <a:lnTo>
                  <a:pt x="1006210" y="674622"/>
                </a:lnTo>
                <a:lnTo>
                  <a:pt x="1022746" y="717474"/>
                </a:lnTo>
                <a:lnTo>
                  <a:pt x="1037503" y="761179"/>
                </a:lnTo>
                <a:lnTo>
                  <a:pt x="1050435" y="805691"/>
                </a:lnTo>
                <a:lnTo>
                  <a:pt x="1061499" y="850966"/>
                </a:lnTo>
                <a:lnTo>
                  <a:pt x="1070650" y="896961"/>
                </a:lnTo>
                <a:lnTo>
                  <a:pt x="1077845" y="943630"/>
                </a:lnTo>
                <a:lnTo>
                  <a:pt x="1083038" y="990931"/>
                </a:lnTo>
                <a:lnTo>
                  <a:pt x="1086187" y="1038817"/>
                </a:lnTo>
                <a:lnTo>
                  <a:pt x="1087246" y="1087246"/>
                </a:lnTo>
                <a:lnTo>
                  <a:pt x="1086011" y="1139089"/>
                </a:lnTo>
                <a:lnTo>
                  <a:pt x="1082319" y="1190699"/>
                </a:lnTo>
                <a:lnTo>
                  <a:pt x="1076188" y="1241991"/>
                </a:lnTo>
                <a:lnTo>
                  <a:pt x="1067638" y="1292878"/>
                </a:lnTo>
                <a:lnTo>
                  <a:pt x="1056687" y="1343277"/>
                </a:lnTo>
                <a:lnTo>
                  <a:pt x="1043355" y="1393100"/>
                </a:lnTo>
                <a:lnTo>
                  <a:pt x="1027661" y="1442264"/>
                </a:lnTo>
                <a:lnTo>
                  <a:pt x="1009624" y="1490681"/>
                </a:lnTo>
                <a:lnTo>
                  <a:pt x="989263" y="1538266"/>
                </a:lnTo>
                <a:lnTo>
                  <a:pt x="966596" y="1584934"/>
                </a:lnTo>
                <a:lnTo>
                  <a:pt x="725043" y="1460499"/>
                </a:lnTo>
                <a:lnTo>
                  <a:pt x="745741" y="1417264"/>
                </a:lnTo>
                <a:lnTo>
                  <a:pt x="763690" y="1373433"/>
                </a:lnTo>
                <a:lnTo>
                  <a:pt x="778922" y="1329108"/>
                </a:lnTo>
                <a:lnTo>
                  <a:pt x="791471" y="1284395"/>
                </a:lnTo>
                <a:lnTo>
                  <a:pt x="801368" y="1239394"/>
                </a:lnTo>
                <a:lnTo>
                  <a:pt x="808648" y="1194210"/>
                </a:lnTo>
                <a:lnTo>
                  <a:pt x="813343" y="1148945"/>
                </a:lnTo>
                <a:lnTo>
                  <a:pt x="815486" y="1103702"/>
                </a:lnTo>
                <a:lnTo>
                  <a:pt x="815111" y="1058585"/>
                </a:lnTo>
                <a:lnTo>
                  <a:pt x="812249" y="1013696"/>
                </a:lnTo>
                <a:lnTo>
                  <a:pt x="806935" y="969139"/>
                </a:lnTo>
                <a:lnTo>
                  <a:pt x="799201" y="925016"/>
                </a:lnTo>
                <a:lnTo>
                  <a:pt x="789080" y="881430"/>
                </a:lnTo>
                <a:lnTo>
                  <a:pt x="776605" y="838485"/>
                </a:lnTo>
                <a:lnTo>
                  <a:pt x="761808" y="796284"/>
                </a:lnTo>
                <a:lnTo>
                  <a:pt x="744724" y="754929"/>
                </a:lnTo>
                <a:lnTo>
                  <a:pt x="725385" y="714524"/>
                </a:lnTo>
                <a:lnTo>
                  <a:pt x="703824" y="675171"/>
                </a:lnTo>
                <a:lnTo>
                  <a:pt x="680073" y="636974"/>
                </a:lnTo>
                <a:lnTo>
                  <a:pt x="654167" y="600036"/>
                </a:lnTo>
                <a:lnTo>
                  <a:pt x="626137" y="564459"/>
                </a:lnTo>
                <a:lnTo>
                  <a:pt x="596018" y="530347"/>
                </a:lnTo>
                <a:lnTo>
                  <a:pt x="563841" y="497803"/>
                </a:lnTo>
                <a:lnTo>
                  <a:pt x="529639" y="466929"/>
                </a:lnTo>
                <a:lnTo>
                  <a:pt x="493447" y="437830"/>
                </a:lnTo>
                <a:lnTo>
                  <a:pt x="455297" y="410607"/>
                </a:lnTo>
                <a:lnTo>
                  <a:pt x="415221" y="385364"/>
                </a:lnTo>
                <a:lnTo>
                  <a:pt x="373253" y="362203"/>
                </a:lnTo>
                <a:lnTo>
                  <a:pt x="329398" y="341253"/>
                </a:lnTo>
                <a:lnTo>
                  <a:pt x="284499" y="323000"/>
                </a:lnTo>
                <a:lnTo>
                  <a:pt x="238678" y="307473"/>
                </a:lnTo>
                <a:lnTo>
                  <a:pt x="192055" y="294703"/>
                </a:lnTo>
                <a:lnTo>
                  <a:pt x="144754" y="284719"/>
                </a:lnTo>
                <a:lnTo>
                  <a:pt x="96897" y="277550"/>
                </a:lnTo>
                <a:lnTo>
                  <a:pt x="48604" y="273227"/>
                </a:lnTo>
                <a:lnTo>
                  <a:pt x="0" y="271779"/>
                </a:lnTo>
                <a:lnTo>
                  <a:pt x="0" y="0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3529076" y="5714873"/>
            <a:ext cx="1337310" cy="714375"/>
          </a:xfrm>
          <a:custGeom>
            <a:avLst/>
            <a:gdLst/>
            <a:ahLst/>
            <a:cxnLst/>
            <a:rect l="l" t="t" r="r" b="b"/>
            <a:pathLst>
              <a:path w="1337310" h="714375">
                <a:moveTo>
                  <a:pt x="92582" y="393369"/>
                </a:moveTo>
                <a:lnTo>
                  <a:pt x="0" y="648931"/>
                </a:lnTo>
                <a:lnTo>
                  <a:pt x="45503" y="664306"/>
                </a:lnTo>
                <a:lnTo>
                  <a:pt x="91251" y="677570"/>
                </a:lnTo>
                <a:lnTo>
                  <a:pt x="137187" y="688748"/>
                </a:lnTo>
                <a:lnTo>
                  <a:pt x="183251" y="697861"/>
                </a:lnTo>
                <a:lnTo>
                  <a:pt x="229386" y="704933"/>
                </a:lnTo>
                <a:lnTo>
                  <a:pt x="275534" y="709987"/>
                </a:lnTo>
                <a:lnTo>
                  <a:pt x="321637" y="713044"/>
                </a:lnTo>
                <a:lnTo>
                  <a:pt x="367636" y="714129"/>
                </a:lnTo>
                <a:lnTo>
                  <a:pt x="413473" y="713263"/>
                </a:lnTo>
                <a:lnTo>
                  <a:pt x="459091" y="710470"/>
                </a:lnTo>
                <a:lnTo>
                  <a:pt x="504430" y="705772"/>
                </a:lnTo>
                <a:lnTo>
                  <a:pt x="549434" y="699192"/>
                </a:lnTo>
                <a:lnTo>
                  <a:pt x="594044" y="690753"/>
                </a:lnTo>
                <a:lnTo>
                  <a:pt x="638202" y="680478"/>
                </a:lnTo>
                <a:lnTo>
                  <a:pt x="681849" y="668389"/>
                </a:lnTo>
                <a:lnTo>
                  <a:pt x="724928" y="654509"/>
                </a:lnTo>
                <a:lnTo>
                  <a:pt x="767381" y="638862"/>
                </a:lnTo>
                <a:lnTo>
                  <a:pt x="809149" y="621469"/>
                </a:lnTo>
                <a:lnTo>
                  <a:pt x="850175" y="602354"/>
                </a:lnTo>
                <a:lnTo>
                  <a:pt x="890400" y="581539"/>
                </a:lnTo>
                <a:lnTo>
                  <a:pt x="929765" y="559048"/>
                </a:lnTo>
                <a:lnTo>
                  <a:pt x="968214" y="534902"/>
                </a:lnTo>
                <a:lnTo>
                  <a:pt x="1005688" y="509125"/>
                </a:lnTo>
                <a:lnTo>
                  <a:pt x="1042129" y="481740"/>
                </a:lnTo>
                <a:lnTo>
                  <a:pt x="1077478" y="452769"/>
                </a:lnTo>
                <a:lnTo>
                  <a:pt x="1089242" y="442267"/>
                </a:lnTo>
                <a:lnTo>
                  <a:pt x="373821" y="442267"/>
                </a:lnTo>
                <a:lnTo>
                  <a:pt x="326901" y="441119"/>
                </a:lnTo>
                <a:lnTo>
                  <a:pt x="279853" y="437228"/>
                </a:lnTo>
                <a:lnTo>
                  <a:pt x="232788" y="430551"/>
                </a:lnTo>
                <a:lnTo>
                  <a:pt x="185815" y="421044"/>
                </a:lnTo>
                <a:lnTo>
                  <a:pt x="139043" y="408664"/>
                </a:lnTo>
                <a:lnTo>
                  <a:pt x="92582" y="393369"/>
                </a:lnTo>
                <a:close/>
              </a:path>
              <a:path w="1337310" h="714375">
                <a:moveTo>
                  <a:pt x="1095375" y="0"/>
                </a:moveTo>
                <a:lnTo>
                  <a:pt x="1071693" y="42808"/>
                </a:lnTo>
                <a:lnTo>
                  <a:pt x="1045803" y="83689"/>
                </a:lnTo>
                <a:lnTo>
                  <a:pt x="1017813" y="122602"/>
                </a:lnTo>
                <a:lnTo>
                  <a:pt x="987832" y="159502"/>
                </a:lnTo>
                <a:lnTo>
                  <a:pt x="955971" y="194346"/>
                </a:lnTo>
                <a:lnTo>
                  <a:pt x="922339" y="227092"/>
                </a:lnTo>
                <a:lnTo>
                  <a:pt x="887046" y="257697"/>
                </a:lnTo>
                <a:lnTo>
                  <a:pt x="850200" y="286117"/>
                </a:lnTo>
                <a:lnTo>
                  <a:pt x="811913" y="312310"/>
                </a:lnTo>
                <a:lnTo>
                  <a:pt x="772293" y="336232"/>
                </a:lnTo>
                <a:lnTo>
                  <a:pt x="731449" y="357841"/>
                </a:lnTo>
                <a:lnTo>
                  <a:pt x="689492" y="377093"/>
                </a:lnTo>
                <a:lnTo>
                  <a:pt x="646532" y="393946"/>
                </a:lnTo>
                <a:lnTo>
                  <a:pt x="602676" y="408357"/>
                </a:lnTo>
                <a:lnTo>
                  <a:pt x="558036" y="420282"/>
                </a:lnTo>
                <a:lnTo>
                  <a:pt x="512721" y="429678"/>
                </a:lnTo>
                <a:lnTo>
                  <a:pt x="466841" y="436503"/>
                </a:lnTo>
                <a:lnTo>
                  <a:pt x="420504" y="440713"/>
                </a:lnTo>
                <a:lnTo>
                  <a:pt x="373821" y="442267"/>
                </a:lnTo>
                <a:lnTo>
                  <a:pt x="1089242" y="442267"/>
                </a:lnTo>
                <a:lnTo>
                  <a:pt x="1144671" y="390161"/>
                </a:lnTo>
                <a:lnTo>
                  <a:pt x="1176398" y="356570"/>
                </a:lnTo>
                <a:lnTo>
                  <a:pt x="1206801" y="321484"/>
                </a:lnTo>
                <a:lnTo>
                  <a:pt x="1235823" y="284926"/>
                </a:lnTo>
                <a:lnTo>
                  <a:pt x="1263404" y="246920"/>
                </a:lnTo>
                <a:lnTo>
                  <a:pt x="1289488" y="207487"/>
                </a:lnTo>
                <a:lnTo>
                  <a:pt x="1314015" y="166651"/>
                </a:lnTo>
                <a:lnTo>
                  <a:pt x="1336928" y="124434"/>
                </a:lnTo>
                <a:lnTo>
                  <a:pt x="1095375" y="0"/>
                </a:lnTo>
                <a:close/>
              </a:path>
            </a:pathLst>
          </a:custGeom>
          <a:solidFill>
            <a:srgbClr val="00FF99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529076" y="5714873"/>
            <a:ext cx="1337310" cy="714375"/>
          </a:xfrm>
          <a:custGeom>
            <a:avLst/>
            <a:gdLst/>
            <a:ahLst/>
            <a:cxnLst/>
            <a:rect l="l" t="t" r="r" b="b"/>
            <a:pathLst>
              <a:path w="1337310" h="714375">
                <a:moveTo>
                  <a:pt x="1336928" y="124434"/>
                </a:moveTo>
                <a:lnTo>
                  <a:pt x="1314015" y="166651"/>
                </a:lnTo>
                <a:lnTo>
                  <a:pt x="1289488" y="207487"/>
                </a:lnTo>
                <a:lnTo>
                  <a:pt x="1263404" y="246920"/>
                </a:lnTo>
                <a:lnTo>
                  <a:pt x="1235823" y="284926"/>
                </a:lnTo>
                <a:lnTo>
                  <a:pt x="1206801" y="321484"/>
                </a:lnTo>
                <a:lnTo>
                  <a:pt x="1176398" y="356570"/>
                </a:lnTo>
                <a:lnTo>
                  <a:pt x="1144671" y="390161"/>
                </a:lnTo>
                <a:lnTo>
                  <a:pt x="1111678" y="422235"/>
                </a:lnTo>
                <a:lnTo>
                  <a:pt x="1077478" y="452769"/>
                </a:lnTo>
                <a:lnTo>
                  <a:pt x="1042129" y="481740"/>
                </a:lnTo>
                <a:lnTo>
                  <a:pt x="1005688" y="509125"/>
                </a:lnTo>
                <a:lnTo>
                  <a:pt x="968214" y="534902"/>
                </a:lnTo>
                <a:lnTo>
                  <a:pt x="929765" y="559048"/>
                </a:lnTo>
                <a:lnTo>
                  <a:pt x="890400" y="581539"/>
                </a:lnTo>
                <a:lnTo>
                  <a:pt x="850175" y="602354"/>
                </a:lnTo>
                <a:lnTo>
                  <a:pt x="809149" y="621469"/>
                </a:lnTo>
                <a:lnTo>
                  <a:pt x="767381" y="638862"/>
                </a:lnTo>
                <a:lnTo>
                  <a:pt x="724928" y="654509"/>
                </a:lnTo>
                <a:lnTo>
                  <a:pt x="681849" y="668389"/>
                </a:lnTo>
                <a:lnTo>
                  <a:pt x="638202" y="680478"/>
                </a:lnTo>
                <a:lnTo>
                  <a:pt x="594044" y="690753"/>
                </a:lnTo>
                <a:lnTo>
                  <a:pt x="549434" y="699192"/>
                </a:lnTo>
                <a:lnTo>
                  <a:pt x="504430" y="705772"/>
                </a:lnTo>
                <a:lnTo>
                  <a:pt x="459091" y="710470"/>
                </a:lnTo>
                <a:lnTo>
                  <a:pt x="413473" y="713263"/>
                </a:lnTo>
                <a:lnTo>
                  <a:pt x="367636" y="714129"/>
                </a:lnTo>
                <a:lnTo>
                  <a:pt x="321637" y="713044"/>
                </a:lnTo>
                <a:lnTo>
                  <a:pt x="275534" y="709987"/>
                </a:lnTo>
                <a:lnTo>
                  <a:pt x="229386" y="704933"/>
                </a:lnTo>
                <a:lnTo>
                  <a:pt x="183251" y="697861"/>
                </a:lnTo>
                <a:lnTo>
                  <a:pt x="137187" y="688748"/>
                </a:lnTo>
                <a:lnTo>
                  <a:pt x="91251" y="677570"/>
                </a:lnTo>
                <a:lnTo>
                  <a:pt x="45503" y="664306"/>
                </a:lnTo>
                <a:lnTo>
                  <a:pt x="0" y="648931"/>
                </a:lnTo>
                <a:lnTo>
                  <a:pt x="92582" y="393369"/>
                </a:lnTo>
                <a:lnTo>
                  <a:pt x="139043" y="408664"/>
                </a:lnTo>
                <a:lnTo>
                  <a:pt x="185815" y="421044"/>
                </a:lnTo>
                <a:lnTo>
                  <a:pt x="232788" y="430551"/>
                </a:lnTo>
                <a:lnTo>
                  <a:pt x="279853" y="437228"/>
                </a:lnTo>
                <a:lnTo>
                  <a:pt x="326901" y="441119"/>
                </a:lnTo>
                <a:lnTo>
                  <a:pt x="373821" y="442267"/>
                </a:lnTo>
                <a:lnTo>
                  <a:pt x="420504" y="440713"/>
                </a:lnTo>
                <a:lnTo>
                  <a:pt x="466841" y="436503"/>
                </a:lnTo>
                <a:lnTo>
                  <a:pt x="512721" y="429678"/>
                </a:lnTo>
                <a:lnTo>
                  <a:pt x="558036" y="420282"/>
                </a:lnTo>
                <a:lnTo>
                  <a:pt x="602676" y="408357"/>
                </a:lnTo>
                <a:lnTo>
                  <a:pt x="646532" y="393946"/>
                </a:lnTo>
                <a:lnTo>
                  <a:pt x="689492" y="377093"/>
                </a:lnTo>
                <a:lnTo>
                  <a:pt x="731449" y="357841"/>
                </a:lnTo>
                <a:lnTo>
                  <a:pt x="772293" y="336232"/>
                </a:lnTo>
                <a:lnTo>
                  <a:pt x="811913" y="312310"/>
                </a:lnTo>
                <a:lnTo>
                  <a:pt x="850200" y="286117"/>
                </a:lnTo>
                <a:lnTo>
                  <a:pt x="887046" y="257697"/>
                </a:lnTo>
                <a:lnTo>
                  <a:pt x="922339" y="227092"/>
                </a:lnTo>
                <a:lnTo>
                  <a:pt x="955971" y="194346"/>
                </a:lnTo>
                <a:lnTo>
                  <a:pt x="987832" y="159502"/>
                </a:lnTo>
                <a:lnTo>
                  <a:pt x="1017813" y="122602"/>
                </a:lnTo>
                <a:lnTo>
                  <a:pt x="1045803" y="83689"/>
                </a:lnTo>
                <a:lnTo>
                  <a:pt x="1071693" y="42808"/>
                </a:lnTo>
                <a:lnTo>
                  <a:pt x="1095375" y="0"/>
                </a:lnTo>
                <a:lnTo>
                  <a:pt x="1336928" y="124434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2811859" y="4254372"/>
            <a:ext cx="1087755" cy="2109470"/>
          </a:xfrm>
          <a:custGeom>
            <a:avLst/>
            <a:gdLst/>
            <a:ahLst/>
            <a:cxnLst/>
            <a:rect l="l" t="t" r="r" b="b"/>
            <a:pathLst>
              <a:path w="1087755" h="2109470">
                <a:moveTo>
                  <a:pt x="1087549" y="0"/>
                </a:moveTo>
                <a:lnTo>
                  <a:pt x="1038706" y="1089"/>
                </a:lnTo>
                <a:lnTo>
                  <a:pt x="990295" y="4333"/>
                </a:lnTo>
                <a:lnTo>
                  <a:pt x="942372" y="9691"/>
                </a:lnTo>
                <a:lnTo>
                  <a:pt x="894991" y="17125"/>
                </a:lnTo>
                <a:lnTo>
                  <a:pt x="848209" y="26595"/>
                </a:lnTo>
                <a:lnTo>
                  <a:pt x="802081" y="38063"/>
                </a:lnTo>
                <a:lnTo>
                  <a:pt x="756663" y="51490"/>
                </a:lnTo>
                <a:lnTo>
                  <a:pt x="712010" y="66836"/>
                </a:lnTo>
                <a:lnTo>
                  <a:pt x="668178" y="84063"/>
                </a:lnTo>
                <a:lnTo>
                  <a:pt x="625223" y="103131"/>
                </a:lnTo>
                <a:lnTo>
                  <a:pt x="583200" y="124002"/>
                </a:lnTo>
                <a:lnTo>
                  <a:pt x="542165" y="146637"/>
                </a:lnTo>
                <a:lnTo>
                  <a:pt x="502173" y="170996"/>
                </a:lnTo>
                <a:lnTo>
                  <a:pt x="463281" y="197040"/>
                </a:lnTo>
                <a:lnTo>
                  <a:pt x="425543" y="224731"/>
                </a:lnTo>
                <a:lnTo>
                  <a:pt x="389015" y="254029"/>
                </a:lnTo>
                <a:lnTo>
                  <a:pt x="353753" y="284896"/>
                </a:lnTo>
                <a:lnTo>
                  <a:pt x="319813" y="317292"/>
                </a:lnTo>
                <a:lnTo>
                  <a:pt x="287250" y="351178"/>
                </a:lnTo>
                <a:lnTo>
                  <a:pt x="256119" y="386516"/>
                </a:lnTo>
                <a:lnTo>
                  <a:pt x="226477" y="423267"/>
                </a:lnTo>
                <a:lnTo>
                  <a:pt x="198379" y="461390"/>
                </a:lnTo>
                <a:lnTo>
                  <a:pt x="171880" y="500848"/>
                </a:lnTo>
                <a:lnTo>
                  <a:pt x="147037" y="541602"/>
                </a:lnTo>
                <a:lnTo>
                  <a:pt x="123904" y="583611"/>
                </a:lnTo>
                <a:lnTo>
                  <a:pt x="102538" y="626838"/>
                </a:lnTo>
                <a:lnTo>
                  <a:pt x="82993" y="671243"/>
                </a:lnTo>
                <a:lnTo>
                  <a:pt x="65326" y="716788"/>
                </a:lnTo>
                <a:lnTo>
                  <a:pt x="49825" y="762689"/>
                </a:lnTo>
                <a:lnTo>
                  <a:pt x="36472" y="808791"/>
                </a:lnTo>
                <a:lnTo>
                  <a:pt x="25242" y="855038"/>
                </a:lnTo>
                <a:lnTo>
                  <a:pt x="16107" y="901373"/>
                </a:lnTo>
                <a:lnTo>
                  <a:pt x="9042" y="947739"/>
                </a:lnTo>
                <a:lnTo>
                  <a:pt x="4020" y="994080"/>
                </a:lnTo>
                <a:lnTo>
                  <a:pt x="1015" y="1040339"/>
                </a:lnTo>
                <a:lnTo>
                  <a:pt x="0" y="1086460"/>
                </a:lnTo>
                <a:lnTo>
                  <a:pt x="948" y="1132386"/>
                </a:lnTo>
                <a:lnTo>
                  <a:pt x="3833" y="1178060"/>
                </a:lnTo>
                <a:lnTo>
                  <a:pt x="8629" y="1223427"/>
                </a:lnTo>
                <a:lnTo>
                  <a:pt x="15309" y="1268428"/>
                </a:lnTo>
                <a:lnTo>
                  <a:pt x="23846" y="1313008"/>
                </a:lnTo>
                <a:lnTo>
                  <a:pt x="34215" y="1357111"/>
                </a:lnTo>
                <a:lnTo>
                  <a:pt x="46389" y="1400679"/>
                </a:lnTo>
                <a:lnTo>
                  <a:pt x="60341" y="1443656"/>
                </a:lnTo>
                <a:lnTo>
                  <a:pt x="76044" y="1485985"/>
                </a:lnTo>
                <a:lnTo>
                  <a:pt x="93473" y="1527610"/>
                </a:lnTo>
                <a:lnTo>
                  <a:pt x="112601" y="1568474"/>
                </a:lnTo>
                <a:lnTo>
                  <a:pt x="133401" y="1608521"/>
                </a:lnTo>
                <a:lnTo>
                  <a:pt x="155847" y="1647694"/>
                </a:lnTo>
                <a:lnTo>
                  <a:pt x="179912" y="1685936"/>
                </a:lnTo>
                <a:lnTo>
                  <a:pt x="205570" y="1723192"/>
                </a:lnTo>
                <a:lnTo>
                  <a:pt x="232795" y="1759403"/>
                </a:lnTo>
                <a:lnTo>
                  <a:pt x="261559" y="1794515"/>
                </a:lnTo>
                <a:lnTo>
                  <a:pt x="291837" y="1828469"/>
                </a:lnTo>
                <a:lnTo>
                  <a:pt x="323603" y="1861210"/>
                </a:lnTo>
                <a:lnTo>
                  <a:pt x="356828" y="1892681"/>
                </a:lnTo>
                <a:lnTo>
                  <a:pt x="391488" y="1922825"/>
                </a:lnTo>
                <a:lnTo>
                  <a:pt x="427556" y="1951586"/>
                </a:lnTo>
                <a:lnTo>
                  <a:pt x="465004" y="1978908"/>
                </a:lnTo>
                <a:lnTo>
                  <a:pt x="503808" y="2004733"/>
                </a:lnTo>
                <a:lnTo>
                  <a:pt x="543939" y="2029005"/>
                </a:lnTo>
                <a:lnTo>
                  <a:pt x="585372" y="2051667"/>
                </a:lnTo>
                <a:lnTo>
                  <a:pt x="628081" y="2072663"/>
                </a:lnTo>
                <a:lnTo>
                  <a:pt x="672038" y="2091937"/>
                </a:lnTo>
                <a:lnTo>
                  <a:pt x="717217" y="2109431"/>
                </a:lnTo>
                <a:lnTo>
                  <a:pt x="809800" y="1853869"/>
                </a:lnTo>
                <a:lnTo>
                  <a:pt x="764443" y="1835892"/>
                </a:lnTo>
                <a:lnTo>
                  <a:pt x="720621" y="1815435"/>
                </a:lnTo>
                <a:lnTo>
                  <a:pt x="678404" y="1792597"/>
                </a:lnTo>
                <a:lnTo>
                  <a:pt x="637860" y="1767477"/>
                </a:lnTo>
                <a:lnTo>
                  <a:pt x="599059" y="1740174"/>
                </a:lnTo>
                <a:lnTo>
                  <a:pt x="562072" y="1710787"/>
                </a:lnTo>
                <a:lnTo>
                  <a:pt x="526966" y="1679415"/>
                </a:lnTo>
                <a:lnTo>
                  <a:pt x="493813" y="1646157"/>
                </a:lnTo>
                <a:lnTo>
                  <a:pt x="462681" y="1611112"/>
                </a:lnTo>
                <a:lnTo>
                  <a:pt x="433641" y="1574380"/>
                </a:lnTo>
                <a:lnTo>
                  <a:pt x="406760" y="1536058"/>
                </a:lnTo>
                <a:lnTo>
                  <a:pt x="382110" y="1496247"/>
                </a:lnTo>
                <a:lnTo>
                  <a:pt x="359759" y="1455045"/>
                </a:lnTo>
                <a:lnTo>
                  <a:pt x="339778" y="1412552"/>
                </a:lnTo>
                <a:lnTo>
                  <a:pt x="322235" y="1368866"/>
                </a:lnTo>
                <a:lnTo>
                  <a:pt x="307200" y="1324086"/>
                </a:lnTo>
                <a:lnTo>
                  <a:pt x="294743" y="1278311"/>
                </a:lnTo>
                <a:lnTo>
                  <a:pt x="284933" y="1231641"/>
                </a:lnTo>
                <a:lnTo>
                  <a:pt x="277840" y="1184174"/>
                </a:lnTo>
                <a:lnTo>
                  <a:pt x="273533" y="1136009"/>
                </a:lnTo>
                <a:lnTo>
                  <a:pt x="272082" y="1087246"/>
                </a:lnTo>
                <a:lnTo>
                  <a:pt x="273467" y="1039334"/>
                </a:lnTo>
                <a:lnTo>
                  <a:pt x="277569" y="992151"/>
                </a:lnTo>
                <a:lnTo>
                  <a:pt x="284312" y="945773"/>
                </a:lnTo>
                <a:lnTo>
                  <a:pt x="293621" y="900276"/>
                </a:lnTo>
                <a:lnTo>
                  <a:pt x="305417" y="855738"/>
                </a:lnTo>
                <a:lnTo>
                  <a:pt x="319626" y="812234"/>
                </a:lnTo>
                <a:lnTo>
                  <a:pt x="336170" y="769842"/>
                </a:lnTo>
                <a:lnTo>
                  <a:pt x="354972" y="728637"/>
                </a:lnTo>
                <a:lnTo>
                  <a:pt x="375957" y="688696"/>
                </a:lnTo>
                <a:lnTo>
                  <a:pt x="399047" y="650097"/>
                </a:lnTo>
                <a:lnTo>
                  <a:pt x="424167" y="612914"/>
                </a:lnTo>
                <a:lnTo>
                  <a:pt x="451240" y="577225"/>
                </a:lnTo>
                <a:lnTo>
                  <a:pt x="480189" y="543107"/>
                </a:lnTo>
                <a:lnTo>
                  <a:pt x="510937" y="510635"/>
                </a:lnTo>
                <a:lnTo>
                  <a:pt x="543409" y="479886"/>
                </a:lnTo>
                <a:lnTo>
                  <a:pt x="577528" y="450937"/>
                </a:lnTo>
                <a:lnTo>
                  <a:pt x="613217" y="423865"/>
                </a:lnTo>
                <a:lnTo>
                  <a:pt x="650399" y="398745"/>
                </a:lnTo>
                <a:lnTo>
                  <a:pt x="688999" y="375654"/>
                </a:lnTo>
                <a:lnTo>
                  <a:pt x="728940" y="354669"/>
                </a:lnTo>
                <a:lnTo>
                  <a:pt x="770144" y="335867"/>
                </a:lnTo>
                <a:lnTo>
                  <a:pt x="812537" y="319323"/>
                </a:lnTo>
                <a:lnTo>
                  <a:pt x="856040" y="305115"/>
                </a:lnTo>
                <a:lnTo>
                  <a:pt x="900579" y="293318"/>
                </a:lnTo>
                <a:lnTo>
                  <a:pt x="946075" y="284010"/>
                </a:lnTo>
                <a:lnTo>
                  <a:pt x="992454" y="277266"/>
                </a:lnTo>
                <a:lnTo>
                  <a:pt x="1039637" y="273164"/>
                </a:lnTo>
                <a:lnTo>
                  <a:pt x="1087549" y="271779"/>
                </a:lnTo>
                <a:lnTo>
                  <a:pt x="1087549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2811859" y="4254372"/>
            <a:ext cx="1087755" cy="2109470"/>
          </a:xfrm>
          <a:custGeom>
            <a:avLst/>
            <a:gdLst/>
            <a:ahLst/>
            <a:cxnLst/>
            <a:rect l="l" t="t" r="r" b="b"/>
            <a:pathLst>
              <a:path w="1087755" h="2109470">
                <a:moveTo>
                  <a:pt x="717217" y="2109431"/>
                </a:moveTo>
                <a:lnTo>
                  <a:pt x="672038" y="2091937"/>
                </a:lnTo>
                <a:lnTo>
                  <a:pt x="628081" y="2072663"/>
                </a:lnTo>
                <a:lnTo>
                  <a:pt x="585372" y="2051667"/>
                </a:lnTo>
                <a:lnTo>
                  <a:pt x="543939" y="2029005"/>
                </a:lnTo>
                <a:lnTo>
                  <a:pt x="503808" y="2004733"/>
                </a:lnTo>
                <a:lnTo>
                  <a:pt x="465004" y="1978908"/>
                </a:lnTo>
                <a:lnTo>
                  <a:pt x="427556" y="1951586"/>
                </a:lnTo>
                <a:lnTo>
                  <a:pt x="391488" y="1922825"/>
                </a:lnTo>
                <a:lnTo>
                  <a:pt x="356828" y="1892681"/>
                </a:lnTo>
                <a:lnTo>
                  <a:pt x="323603" y="1861210"/>
                </a:lnTo>
                <a:lnTo>
                  <a:pt x="291837" y="1828469"/>
                </a:lnTo>
                <a:lnTo>
                  <a:pt x="261559" y="1794515"/>
                </a:lnTo>
                <a:lnTo>
                  <a:pt x="232795" y="1759403"/>
                </a:lnTo>
                <a:lnTo>
                  <a:pt x="205570" y="1723192"/>
                </a:lnTo>
                <a:lnTo>
                  <a:pt x="179912" y="1685936"/>
                </a:lnTo>
                <a:lnTo>
                  <a:pt x="155847" y="1647694"/>
                </a:lnTo>
                <a:lnTo>
                  <a:pt x="133401" y="1608521"/>
                </a:lnTo>
                <a:lnTo>
                  <a:pt x="112601" y="1568474"/>
                </a:lnTo>
                <a:lnTo>
                  <a:pt x="93473" y="1527610"/>
                </a:lnTo>
                <a:lnTo>
                  <a:pt x="76044" y="1485985"/>
                </a:lnTo>
                <a:lnTo>
                  <a:pt x="60341" y="1443656"/>
                </a:lnTo>
                <a:lnTo>
                  <a:pt x="46389" y="1400679"/>
                </a:lnTo>
                <a:lnTo>
                  <a:pt x="34215" y="1357111"/>
                </a:lnTo>
                <a:lnTo>
                  <a:pt x="23846" y="1313008"/>
                </a:lnTo>
                <a:lnTo>
                  <a:pt x="15309" y="1268428"/>
                </a:lnTo>
                <a:lnTo>
                  <a:pt x="8629" y="1223427"/>
                </a:lnTo>
                <a:lnTo>
                  <a:pt x="3833" y="1178060"/>
                </a:lnTo>
                <a:lnTo>
                  <a:pt x="948" y="1132386"/>
                </a:lnTo>
                <a:lnTo>
                  <a:pt x="0" y="1086460"/>
                </a:lnTo>
                <a:lnTo>
                  <a:pt x="1015" y="1040339"/>
                </a:lnTo>
                <a:lnTo>
                  <a:pt x="4020" y="994080"/>
                </a:lnTo>
                <a:lnTo>
                  <a:pt x="9042" y="947739"/>
                </a:lnTo>
                <a:lnTo>
                  <a:pt x="16107" y="901373"/>
                </a:lnTo>
                <a:lnTo>
                  <a:pt x="25242" y="855038"/>
                </a:lnTo>
                <a:lnTo>
                  <a:pt x="36472" y="808791"/>
                </a:lnTo>
                <a:lnTo>
                  <a:pt x="49825" y="762689"/>
                </a:lnTo>
                <a:lnTo>
                  <a:pt x="65326" y="716788"/>
                </a:lnTo>
                <a:lnTo>
                  <a:pt x="82993" y="671243"/>
                </a:lnTo>
                <a:lnTo>
                  <a:pt x="102538" y="626838"/>
                </a:lnTo>
                <a:lnTo>
                  <a:pt x="123904" y="583611"/>
                </a:lnTo>
                <a:lnTo>
                  <a:pt x="147037" y="541602"/>
                </a:lnTo>
                <a:lnTo>
                  <a:pt x="171880" y="500848"/>
                </a:lnTo>
                <a:lnTo>
                  <a:pt x="198379" y="461390"/>
                </a:lnTo>
                <a:lnTo>
                  <a:pt x="226477" y="423267"/>
                </a:lnTo>
                <a:lnTo>
                  <a:pt x="256119" y="386516"/>
                </a:lnTo>
                <a:lnTo>
                  <a:pt x="287250" y="351178"/>
                </a:lnTo>
                <a:lnTo>
                  <a:pt x="319813" y="317292"/>
                </a:lnTo>
                <a:lnTo>
                  <a:pt x="353753" y="284896"/>
                </a:lnTo>
                <a:lnTo>
                  <a:pt x="389015" y="254029"/>
                </a:lnTo>
                <a:lnTo>
                  <a:pt x="425543" y="224731"/>
                </a:lnTo>
                <a:lnTo>
                  <a:pt x="463281" y="197040"/>
                </a:lnTo>
                <a:lnTo>
                  <a:pt x="502173" y="170996"/>
                </a:lnTo>
                <a:lnTo>
                  <a:pt x="542165" y="146637"/>
                </a:lnTo>
                <a:lnTo>
                  <a:pt x="583200" y="124002"/>
                </a:lnTo>
                <a:lnTo>
                  <a:pt x="625223" y="103131"/>
                </a:lnTo>
                <a:lnTo>
                  <a:pt x="668178" y="84063"/>
                </a:lnTo>
                <a:lnTo>
                  <a:pt x="712010" y="66836"/>
                </a:lnTo>
                <a:lnTo>
                  <a:pt x="756663" y="51490"/>
                </a:lnTo>
                <a:lnTo>
                  <a:pt x="802081" y="38063"/>
                </a:lnTo>
                <a:lnTo>
                  <a:pt x="848209" y="26595"/>
                </a:lnTo>
                <a:lnTo>
                  <a:pt x="894991" y="17125"/>
                </a:lnTo>
                <a:lnTo>
                  <a:pt x="942372" y="9691"/>
                </a:lnTo>
                <a:lnTo>
                  <a:pt x="990295" y="4333"/>
                </a:lnTo>
                <a:lnTo>
                  <a:pt x="1038706" y="1089"/>
                </a:lnTo>
                <a:lnTo>
                  <a:pt x="1087549" y="0"/>
                </a:lnTo>
                <a:lnTo>
                  <a:pt x="1087549" y="271779"/>
                </a:lnTo>
                <a:lnTo>
                  <a:pt x="1039637" y="273164"/>
                </a:lnTo>
                <a:lnTo>
                  <a:pt x="992454" y="277266"/>
                </a:lnTo>
                <a:lnTo>
                  <a:pt x="946075" y="284010"/>
                </a:lnTo>
                <a:lnTo>
                  <a:pt x="900579" y="293318"/>
                </a:lnTo>
                <a:lnTo>
                  <a:pt x="856040" y="305115"/>
                </a:lnTo>
                <a:lnTo>
                  <a:pt x="812537" y="319323"/>
                </a:lnTo>
                <a:lnTo>
                  <a:pt x="770144" y="335867"/>
                </a:lnTo>
                <a:lnTo>
                  <a:pt x="728940" y="354669"/>
                </a:lnTo>
                <a:lnTo>
                  <a:pt x="688999" y="375654"/>
                </a:lnTo>
                <a:lnTo>
                  <a:pt x="650399" y="398745"/>
                </a:lnTo>
                <a:lnTo>
                  <a:pt x="613217" y="423865"/>
                </a:lnTo>
                <a:lnTo>
                  <a:pt x="577528" y="450937"/>
                </a:lnTo>
                <a:lnTo>
                  <a:pt x="543409" y="479886"/>
                </a:lnTo>
                <a:lnTo>
                  <a:pt x="510937" y="510635"/>
                </a:lnTo>
                <a:lnTo>
                  <a:pt x="480189" y="543107"/>
                </a:lnTo>
                <a:lnTo>
                  <a:pt x="451240" y="577225"/>
                </a:lnTo>
                <a:lnTo>
                  <a:pt x="424167" y="612914"/>
                </a:lnTo>
                <a:lnTo>
                  <a:pt x="399047" y="650097"/>
                </a:lnTo>
                <a:lnTo>
                  <a:pt x="375957" y="688696"/>
                </a:lnTo>
                <a:lnTo>
                  <a:pt x="354972" y="728637"/>
                </a:lnTo>
                <a:lnTo>
                  <a:pt x="336170" y="769842"/>
                </a:lnTo>
                <a:lnTo>
                  <a:pt x="319626" y="812234"/>
                </a:lnTo>
                <a:lnTo>
                  <a:pt x="305417" y="855738"/>
                </a:lnTo>
                <a:lnTo>
                  <a:pt x="293621" y="900276"/>
                </a:lnTo>
                <a:lnTo>
                  <a:pt x="284312" y="945773"/>
                </a:lnTo>
                <a:lnTo>
                  <a:pt x="277569" y="992151"/>
                </a:lnTo>
                <a:lnTo>
                  <a:pt x="273467" y="1039334"/>
                </a:lnTo>
                <a:lnTo>
                  <a:pt x="272082" y="1087246"/>
                </a:lnTo>
                <a:lnTo>
                  <a:pt x="273533" y="1136009"/>
                </a:lnTo>
                <a:lnTo>
                  <a:pt x="277840" y="1184174"/>
                </a:lnTo>
                <a:lnTo>
                  <a:pt x="284933" y="1231641"/>
                </a:lnTo>
                <a:lnTo>
                  <a:pt x="294743" y="1278311"/>
                </a:lnTo>
                <a:lnTo>
                  <a:pt x="307200" y="1324086"/>
                </a:lnTo>
                <a:lnTo>
                  <a:pt x="322235" y="1368866"/>
                </a:lnTo>
                <a:lnTo>
                  <a:pt x="339778" y="1412552"/>
                </a:lnTo>
                <a:lnTo>
                  <a:pt x="359759" y="1455045"/>
                </a:lnTo>
                <a:lnTo>
                  <a:pt x="382110" y="1496247"/>
                </a:lnTo>
                <a:lnTo>
                  <a:pt x="406760" y="1536058"/>
                </a:lnTo>
                <a:lnTo>
                  <a:pt x="433641" y="1574380"/>
                </a:lnTo>
                <a:lnTo>
                  <a:pt x="462681" y="1611112"/>
                </a:lnTo>
                <a:lnTo>
                  <a:pt x="493813" y="1646157"/>
                </a:lnTo>
                <a:lnTo>
                  <a:pt x="526966" y="1679415"/>
                </a:lnTo>
                <a:lnTo>
                  <a:pt x="562072" y="1710787"/>
                </a:lnTo>
                <a:lnTo>
                  <a:pt x="599059" y="1740174"/>
                </a:lnTo>
                <a:lnTo>
                  <a:pt x="637860" y="1767477"/>
                </a:lnTo>
                <a:lnTo>
                  <a:pt x="678404" y="1792597"/>
                </a:lnTo>
                <a:lnTo>
                  <a:pt x="720621" y="1815435"/>
                </a:lnTo>
                <a:lnTo>
                  <a:pt x="764443" y="1835892"/>
                </a:lnTo>
                <a:lnTo>
                  <a:pt x="809800" y="1853869"/>
                </a:lnTo>
                <a:lnTo>
                  <a:pt x="717217" y="2109431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569080" y="4736338"/>
            <a:ext cx="2863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10" dirty="0">
                <a:solidFill>
                  <a:srgbClr val="FFFFFF"/>
                </a:solidFill>
                <a:latin typeface="Century"/>
                <a:cs typeface="Century"/>
              </a:rPr>
              <a:t>156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104259" y="6117742"/>
            <a:ext cx="2863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10" dirty="0">
                <a:solidFill>
                  <a:srgbClr val="FFFFFF"/>
                </a:solidFill>
                <a:latin typeface="Century"/>
                <a:cs typeface="Century"/>
              </a:rPr>
              <a:t>110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294940" y="3521406"/>
            <a:ext cx="3216910" cy="6699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2960" defTabSz="914400">
              <a:spcBef>
                <a:spcPts val="100"/>
              </a:spcBef>
              <a:tabLst>
                <a:tab pos="2047239" algn="l"/>
              </a:tabLst>
            </a:pPr>
            <a:r>
              <a:rPr sz="1200" spc="-5" dirty="0">
                <a:solidFill>
                  <a:srgbClr val="FFFFFF"/>
                </a:solidFill>
                <a:latin typeface="Century"/>
                <a:cs typeface="Century"/>
              </a:rPr>
              <a:t>NON-FATAL	FATAL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defTabSz="914400">
              <a:spcBef>
                <a:spcPts val="30"/>
              </a:spcBef>
            </a:pPr>
            <a:endParaRPr sz="1400">
              <a:solidFill>
                <a:prstClr val="black"/>
              </a:solidFill>
              <a:latin typeface="Century"/>
              <a:cs typeface="Century"/>
            </a:endParaRPr>
          </a:p>
          <a:p>
            <a:pPr marL="12700" defTabSz="914400"/>
            <a:r>
              <a:rPr sz="16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FY22 </a:t>
            </a:r>
            <a:r>
              <a:rPr sz="1600" b="1" u="sng" spc="-1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TOTAL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NALOXONE</a:t>
            </a:r>
            <a:r>
              <a:rPr sz="1600" b="1" u="sng" spc="-16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USED</a:t>
            </a:r>
            <a:endParaRPr sz="16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2622803" y="6557771"/>
            <a:ext cx="81280" cy="82550"/>
          </a:xfrm>
          <a:custGeom>
            <a:avLst/>
            <a:gdLst/>
            <a:ahLst/>
            <a:cxnLst/>
            <a:rect l="l" t="t" r="r" b="b"/>
            <a:pathLst>
              <a:path w="81280" h="82550">
                <a:moveTo>
                  <a:pt x="0" y="82295"/>
                </a:moveTo>
                <a:lnTo>
                  <a:pt x="80772" y="82295"/>
                </a:lnTo>
                <a:lnTo>
                  <a:pt x="80772" y="0"/>
                </a:lnTo>
                <a:lnTo>
                  <a:pt x="0" y="0"/>
                </a:lnTo>
                <a:lnTo>
                  <a:pt x="0" y="82295"/>
                </a:lnTo>
                <a:close/>
              </a:path>
            </a:pathLst>
          </a:custGeom>
          <a:solidFill>
            <a:srgbClr val="9DC3E6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2622803" y="6557771"/>
            <a:ext cx="81280" cy="82550"/>
          </a:xfrm>
          <a:custGeom>
            <a:avLst/>
            <a:gdLst/>
            <a:ahLst/>
            <a:cxnLst/>
            <a:rect l="l" t="t" r="r" b="b"/>
            <a:pathLst>
              <a:path w="81280" h="82550">
                <a:moveTo>
                  <a:pt x="0" y="82295"/>
                </a:moveTo>
                <a:lnTo>
                  <a:pt x="80772" y="82295"/>
                </a:lnTo>
                <a:lnTo>
                  <a:pt x="80772" y="0"/>
                </a:lnTo>
                <a:lnTo>
                  <a:pt x="0" y="0"/>
                </a:lnTo>
                <a:lnTo>
                  <a:pt x="0" y="82295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728061" y="6485635"/>
            <a:ext cx="50165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N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O</a:t>
            </a:r>
            <a:r>
              <a:rPr sz="1200" spc="-5" dirty="0">
                <a:solidFill>
                  <a:srgbClr val="FFFFFF"/>
                </a:solidFill>
                <a:latin typeface="Century"/>
                <a:cs typeface="Century"/>
              </a:rPr>
              <a:t>N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E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3383279" y="6557771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5"/>
                </a:moveTo>
                <a:lnTo>
                  <a:pt x="82295" y="82295"/>
                </a:lnTo>
                <a:lnTo>
                  <a:pt x="82295" y="0"/>
                </a:lnTo>
                <a:lnTo>
                  <a:pt x="0" y="0"/>
                </a:lnTo>
                <a:lnTo>
                  <a:pt x="0" y="82295"/>
                </a:lnTo>
                <a:close/>
              </a:path>
            </a:pathLst>
          </a:custGeom>
          <a:solidFill>
            <a:srgbClr val="00FF99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3383279" y="6557771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5"/>
                </a:moveTo>
                <a:lnTo>
                  <a:pt x="82295" y="82295"/>
                </a:lnTo>
                <a:lnTo>
                  <a:pt x="82295" y="0"/>
                </a:lnTo>
                <a:lnTo>
                  <a:pt x="0" y="0"/>
                </a:lnTo>
                <a:lnTo>
                  <a:pt x="0" y="82295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489706" y="6485635"/>
            <a:ext cx="63690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S</a:t>
            </a: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I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N</a:t>
            </a: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G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LE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4280916" y="6557771"/>
            <a:ext cx="81280" cy="82550"/>
          </a:xfrm>
          <a:custGeom>
            <a:avLst/>
            <a:gdLst/>
            <a:ahLst/>
            <a:cxnLst/>
            <a:rect l="l" t="t" r="r" b="b"/>
            <a:pathLst>
              <a:path w="81280" h="82550">
                <a:moveTo>
                  <a:pt x="0" y="82295"/>
                </a:moveTo>
                <a:lnTo>
                  <a:pt x="80772" y="82295"/>
                </a:lnTo>
                <a:lnTo>
                  <a:pt x="80772" y="0"/>
                </a:lnTo>
                <a:lnTo>
                  <a:pt x="0" y="0"/>
                </a:lnTo>
                <a:lnTo>
                  <a:pt x="0" y="82295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4280916" y="6557771"/>
            <a:ext cx="81280" cy="82550"/>
          </a:xfrm>
          <a:custGeom>
            <a:avLst/>
            <a:gdLst/>
            <a:ahLst/>
            <a:cxnLst/>
            <a:rect l="l" t="t" r="r" b="b"/>
            <a:pathLst>
              <a:path w="81280" h="82550">
                <a:moveTo>
                  <a:pt x="0" y="82295"/>
                </a:moveTo>
                <a:lnTo>
                  <a:pt x="80772" y="82295"/>
                </a:lnTo>
                <a:lnTo>
                  <a:pt x="80772" y="0"/>
                </a:lnTo>
                <a:lnTo>
                  <a:pt x="0" y="0"/>
                </a:lnTo>
                <a:lnTo>
                  <a:pt x="0" y="82295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386452" y="6485635"/>
            <a:ext cx="86995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spc="-5" dirty="0">
                <a:solidFill>
                  <a:srgbClr val="FFFFFF"/>
                </a:solidFill>
                <a:latin typeface="Century"/>
                <a:cs typeface="Century"/>
              </a:rPr>
              <a:t>M</a:t>
            </a: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U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LT</a:t>
            </a: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I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P</a:t>
            </a: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L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E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3509772" y="4920997"/>
            <a:ext cx="791210" cy="763905"/>
          </a:xfrm>
          <a:custGeom>
            <a:avLst/>
            <a:gdLst/>
            <a:ahLst/>
            <a:cxnLst/>
            <a:rect l="l" t="t" r="r" b="b"/>
            <a:pathLst>
              <a:path w="791210" h="763904">
                <a:moveTo>
                  <a:pt x="395477" y="0"/>
                </a:moveTo>
                <a:lnTo>
                  <a:pt x="345865" y="2974"/>
                </a:lnTo>
                <a:lnTo>
                  <a:pt x="298093" y="11660"/>
                </a:lnTo>
                <a:lnTo>
                  <a:pt x="252531" y="25699"/>
                </a:lnTo>
                <a:lnTo>
                  <a:pt x="209551" y="44733"/>
                </a:lnTo>
                <a:lnTo>
                  <a:pt x="169522" y="68404"/>
                </a:lnTo>
                <a:lnTo>
                  <a:pt x="132815" y="96355"/>
                </a:lnTo>
                <a:lnTo>
                  <a:pt x="99801" y="128227"/>
                </a:lnTo>
                <a:lnTo>
                  <a:pt x="70850" y="163662"/>
                </a:lnTo>
                <a:lnTo>
                  <a:pt x="46331" y="202303"/>
                </a:lnTo>
                <a:lnTo>
                  <a:pt x="26617" y="243791"/>
                </a:lnTo>
                <a:lnTo>
                  <a:pt x="12076" y="287769"/>
                </a:lnTo>
                <a:lnTo>
                  <a:pt x="3080" y="333878"/>
                </a:lnTo>
                <a:lnTo>
                  <a:pt x="0" y="381761"/>
                </a:lnTo>
                <a:lnTo>
                  <a:pt x="3080" y="429645"/>
                </a:lnTo>
                <a:lnTo>
                  <a:pt x="12076" y="475754"/>
                </a:lnTo>
                <a:lnTo>
                  <a:pt x="26617" y="519732"/>
                </a:lnTo>
                <a:lnTo>
                  <a:pt x="46331" y="561220"/>
                </a:lnTo>
                <a:lnTo>
                  <a:pt x="70850" y="599861"/>
                </a:lnTo>
                <a:lnTo>
                  <a:pt x="99801" y="635296"/>
                </a:lnTo>
                <a:lnTo>
                  <a:pt x="132815" y="667168"/>
                </a:lnTo>
                <a:lnTo>
                  <a:pt x="169522" y="695119"/>
                </a:lnTo>
                <a:lnTo>
                  <a:pt x="209551" y="718790"/>
                </a:lnTo>
                <a:lnTo>
                  <a:pt x="252531" y="737824"/>
                </a:lnTo>
                <a:lnTo>
                  <a:pt x="298093" y="751863"/>
                </a:lnTo>
                <a:lnTo>
                  <a:pt x="345865" y="760549"/>
                </a:lnTo>
                <a:lnTo>
                  <a:pt x="395477" y="763523"/>
                </a:lnTo>
                <a:lnTo>
                  <a:pt x="445090" y="760549"/>
                </a:lnTo>
                <a:lnTo>
                  <a:pt x="492862" y="751863"/>
                </a:lnTo>
                <a:lnTo>
                  <a:pt x="538424" y="737824"/>
                </a:lnTo>
                <a:lnTo>
                  <a:pt x="581404" y="718790"/>
                </a:lnTo>
                <a:lnTo>
                  <a:pt x="621433" y="695119"/>
                </a:lnTo>
                <a:lnTo>
                  <a:pt x="658140" y="667168"/>
                </a:lnTo>
                <a:lnTo>
                  <a:pt x="691154" y="635296"/>
                </a:lnTo>
                <a:lnTo>
                  <a:pt x="720105" y="599861"/>
                </a:lnTo>
                <a:lnTo>
                  <a:pt x="744624" y="561220"/>
                </a:lnTo>
                <a:lnTo>
                  <a:pt x="764338" y="519732"/>
                </a:lnTo>
                <a:lnTo>
                  <a:pt x="778879" y="475754"/>
                </a:lnTo>
                <a:lnTo>
                  <a:pt x="787875" y="429645"/>
                </a:lnTo>
                <a:lnTo>
                  <a:pt x="790955" y="381761"/>
                </a:lnTo>
                <a:lnTo>
                  <a:pt x="787875" y="333878"/>
                </a:lnTo>
                <a:lnTo>
                  <a:pt x="778879" y="287769"/>
                </a:lnTo>
                <a:lnTo>
                  <a:pt x="764338" y="243791"/>
                </a:lnTo>
                <a:lnTo>
                  <a:pt x="744624" y="202303"/>
                </a:lnTo>
                <a:lnTo>
                  <a:pt x="720105" y="163662"/>
                </a:lnTo>
                <a:lnTo>
                  <a:pt x="691154" y="128227"/>
                </a:lnTo>
                <a:lnTo>
                  <a:pt x="658140" y="96355"/>
                </a:lnTo>
                <a:lnTo>
                  <a:pt x="621433" y="68404"/>
                </a:lnTo>
                <a:lnTo>
                  <a:pt x="581404" y="44733"/>
                </a:lnTo>
                <a:lnTo>
                  <a:pt x="538424" y="25699"/>
                </a:lnTo>
                <a:lnTo>
                  <a:pt x="492862" y="11660"/>
                </a:lnTo>
                <a:lnTo>
                  <a:pt x="445090" y="2974"/>
                </a:lnTo>
                <a:lnTo>
                  <a:pt x="395477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3509772" y="4920997"/>
            <a:ext cx="791210" cy="763905"/>
          </a:xfrm>
          <a:custGeom>
            <a:avLst/>
            <a:gdLst/>
            <a:ahLst/>
            <a:cxnLst/>
            <a:rect l="l" t="t" r="r" b="b"/>
            <a:pathLst>
              <a:path w="791210" h="763904">
                <a:moveTo>
                  <a:pt x="0" y="381761"/>
                </a:moveTo>
                <a:lnTo>
                  <a:pt x="3080" y="333878"/>
                </a:lnTo>
                <a:lnTo>
                  <a:pt x="12076" y="287769"/>
                </a:lnTo>
                <a:lnTo>
                  <a:pt x="26617" y="243791"/>
                </a:lnTo>
                <a:lnTo>
                  <a:pt x="46331" y="202303"/>
                </a:lnTo>
                <a:lnTo>
                  <a:pt x="70850" y="163662"/>
                </a:lnTo>
                <a:lnTo>
                  <a:pt x="99801" y="128227"/>
                </a:lnTo>
                <a:lnTo>
                  <a:pt x="132815" y="96355"/>
                </a:lnTo>
                <a:lnTo>
                  <a:pt x="169522" y="68404"/>
                </a:lnTo>
                <a:lnTo>
                  <a:pt x="209551" y="44733"/>
                </a:lnTo>
                <a:lnTo>
                  <a:pt x="252531" y="25699"/>
                </a:lnTo>
                <a:lnTo>
                  <a:pt x="298093" y="11660"/>
                </a:lnTo>
                <a:lnTo>
                  <a:pt x="345865" y="2974"/>
                </a:lnTo>
                <a:lnTo>
                  <a:pt x="395477" y="0"/>
                </a:lnTo>
                <a:lnTo>
                  <a:pt x="445090" y="2974"/>
                </a:lnTo>
                <a:lnTo>
                  <a:pt x="492862" y="11660"/>
                </a:lnTo>
                <a:lnTo>
                  <a:pt x="538424" y="25699"/>
                </a:lnTo>
                <a:lnTo>
                  <a:pt x="581404" y="44733"/>
                </a:lnTo>
                <a:lnTo>
                  <a:pt x="621433" y="68404"/>
                </a:lnTo>
                <a:lnTo>
                  <a:pt x="658140" y="96355"/>
                </a:lnTo>
                <a:lnTo>
                  <a:pt x="691154" y="128227"/>
                </a:lnTo>
                <a:lnTo>
                  <a:pt x="720105" y="163662"/>
                </a:lnTo>
                <a:lnTo>
                  <a:pt x="744624" y="202303"/>
                </a:lnTo>
                <a:lnTo>
                  <a:pt x="764338" y="243791"/>
                </a:lnTo>
                <a:lnTo>
                  <a:pt x="778879" y="287769"/>
                </a:lnTo>
                <a:lnTo>
                  <a:pt x="787875" y="333878"/>
                </a:lnTo>
                <a:lnTo>
                  <a:pt x="790955" y="381761"/>
                </a:lnTo>
                <a:lnTo>
                  <a:pt x="787875" y="429645"/>
                </a:lnTo>
                <a:lnTo>
                  <a:pt x="778879" y="475754"/>
                </a:lnTo>
                <a:lnTo>
                  <a:pt x="764338" y="519732"/>
                </a:lnTo>
                <a:lnTo>
                  <a:pt x="744624" y="561220"/>
                </a:lnTo>
                <a:lnTo>
                  <a:pt x="720105" y="599861"/>
                </a:lnTo>
                <a:lnTo>
                  <a:pt x="691154" y="635296"/>
                </a:lnTo>
                <a:lnTo>
                  <a:pt x="658140" y="667168"/>
                </a:lnTo>
                <a:lnTo>
                  <a:pt x="621433" y="695119"/>
                </a:lnTo>
                <a:lnTo>
                  <a:pt x="581404" y="718790"/>
                </a:lnTo>
                <a:lnTo>
                  <a:pt x="538424" y="737824"/>
                </a:lnTo>
                <a:lnTo>
                  <a:pt x="492862" y="751863"/>
                </a:lnTo>
                <a:lnTo>
                  <a:pt x="445090" y="760549"/>
                </a:lnTo>
                <a:lnTo>
                  <a:pt x="395477" y="763523"/>
                </a:lnTo>
                <a:lnTo>
                  <a:pt x="345865" y="760549"/>
                </a:lnTo>
                <a:lnTo>
                  <a:pt x="298093" y="751863"/>
                </a:lnTo>
                <a:lnTo>
                  <a:pt x="252531" y="737824"/>
                </a:lnTo>
                <a:lnTo>
                  <a:pt x="209551" y="718790"/>
                </a:lnTo>
                <a:lnTo>
                  <a:pt x="169522" y="695119"/>
                </a:lnTo>
                <a:lnTo>
                  <a:pt x="132815" y="667168"/>
                </a:lnTo>
                <a:lnTo>
                  <a:pt x="99801" y="635296"/>
                </a:lnTo>
                <a:lnTo>
                  <a:pt x="70850" y="599861"/>
                </a:lnTo>
                <a:lnTo>
                  <a:pt x="46331" y="561220"/>
                </a:lnTo>
                <a:lnTo>
                  <a:pt x="26617" y="519732"/>
                </a:lnTo>
                <a:lnTo>
                  <a:pt x="12076" y="475754"/>
                </a:lnTo>
                <a:lnTo>
                  <a:pt x="3080" y="429645"/>
                </a:lnTo>
                <a:lnTo>
                  <a:pt x="0" y="381761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3718306" y="5060060"/>
            <a:ext cx="376555" cy="4832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240" defTabSz="914400">
              <a:spcBef>
                <a:spcPts val="95"/>
              </a:spcBef>
            </a:pPr>
            <a:r>
              <a:rPr sz="1600" b="1" spc="5" dirty="0">
                <a:solidFill>
                  <a:srgbClr val="FFFFFF"/>
                </a:solidFill>
                <a:latin typeface="Century"/>
                <a:cs typeface="Century"/>
              </a:rPr>
              <a:t>323</a:t>
            </a:r>
            <a:endParaRPr sz="1600">
              <a:solidFill>
                <a:prstClr val="black"/>
              </a:solidFill>
              <a:latin typeface="Century"/>
              <a:cs typeface="Century"/>
            </a:endParaRPr>
          </a:p>
          <a:p>
            <a:pPr marL="12700" defTabSz="914400">
              <a:spcBef>
                <a:spcPts val="5"/>
              </a:spcBef>
            </a:pPr>
            <a:r>
              <a:rPr sz="1400" b="1" spc="10" dirty="0">
                <a:solidFill>
                  <a:srgbClr val="FFFFFF"/>
                </a:solidFill>
                <a:latin typeface="Century"/>
                <a:cs typeface="Century"/>
              </a:rPr>
              <a:t>67%</a:t>
            </a:r>
            <a:endParaRPr sz="14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6175247" y="3838955"/>
            <a:ext cx="4353306" cy="296341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8347076" y="4254372"/>
            <a:ext cx="1086485" cy="1056640"/>
          </a:xfrm>
          <a:custGeom>
            <a:avLst/>
            <a:gdLst/>
            <a:ahLst/>
            <a:cxnLst/>
            <a:rect l="l" t="t" r="r" b="b"/>
            <a:pathLst>
              <a:path w="1086484" h="1056639">
                <a:moveTo>
                  <a:pt x="0" y="0"/>
                </a:moveTo>
                <a:lnTo>
                  <a:pt x="0" y="271779"/>
                </a:lnTo>
                <a:lnTo>
                  <a:pt x="48375" y="273193"/>
                </a:lnTo>
                <a:lnTo>
                  <a:pt x="96023" y="277383"/>
                </a:lnTo>
                <a:lnTo>
                  <a:pt x="142864" y="284270"/>
                </a:lnTo>
                <a:lnTo>
                  <a:pt x="188817" y="293778"/>
                </a:lnTo>
                <a:lnTo>
                  <a:pt x="233800" y="305827"/>
                </a:lnTo>
                <a:lnTo>
                  <a:pt x="277734" y="320341"/>
                </a:lnTo>
                <a:lnTo>
                  <a:pt x="320537" y="337242"/>
                </a:lnTo>
                <a:lnTo>
                  <a:pt x="362130" y="356451"/>
                </a:lnTo>
                <a:lnTo>
                  <a:pt x="402430" y="377890"/>
                </a:lnTo>
                <a:lnTo>
                  <a:pt x="441357" y="401483"/>
                </a:lnTo>
                <a:lnTo>
                  <a:pt x="478831" y="427151"/>
                </a:lnTo>
                <a:lnTo>
                  <a:pt x="514770" y="454816"/>
                </a:lnTo>
                <a:lnTo>
                  <a:pt x="549094" y="484400"/>
                </a:lnTo>
                <a:lnTo>
                  <a:pt x="581723" y="515826"/>
                </a:lnTo>
                <a:lnTo>
                  <a:pt x="612575" y="549015"/>
                </a:lnTo>
                <a:lnTo>
                  <a:pt x="641570" y="583890"/>
                </a:lnTo>
                <a:lnTo>
                  <a:pt x="668626" y="620373"/>
                </a:lnTo>
                <a:lnTo>
                  <a:pt x="693664" y="658386"/>
                </a:lnTo>
                <a:lnTo>
                  <a:pt x="716602" y="697852"/>
                </a:lnTo>
                <a:lnTo>
                  <a:pt x="737360" y="738691"/>
                </a:lnTo>
                <a:lnTo>
                  <a:pt x="755857" y="780828"/>
                </a:lnTo>
                <a:lnTo>
                  <a:pt x="772012" y="824183"/>
                </a:lnTo>
                <a:lnTo>
                  <a:pt x="785744" y="868678"/>
                </a:lnTo>
                <a:lnTo>
                  <a:pt x="796973" y="914237"/>
                </a:lnTo>
                <a:lnTo>
                  <a:pt x="805617" y="960781"/>
                </a:lnTo>
                <a:lnTo>
                  <a:pt x="811597" y="1008232"/>
                </a:lnTo>
                <a:lnTo>
                  <a:pt x="814831" y="1056513"/>
                </a:lnTo>
                <a:lnTo>
                  <a:pt x="1086484" y="1046352"/>
                </a:lnTo>
                <a:lnTo>
                  <a:pt x="1083601" y="997959"/>
                </a:lnTo>
                <a:lnTo>
                  <a:pt x="1078643" y="950174"/>
                </a:lnTo>
                <a:lnTo>
                  <a:pt x="1071655" y="903042"/>
                </a:lnTo>
                <a:lnTo>
                  <a:pt x="1062684" y="856606"/>
                </a:lnTo>
                <a:lnTo>
                  <a:pt x="1051774" y="810910"/>
                </a:lnTo>
                <a:lnTo>
                  <a:pt x="1038971" y="765998"/>
                </a:lnTo>
                <a:lnTo>
                  <a:pt x="1024321" y="721913"/>
                </a:lnTo>
                <a:lnTo>
                  <a:pt x="1007868" y="678699"/>
                </a:lnTo>
                <a:lnTo>
                  <a:pt x="989659" y="636400"/>
                </a:lnTo>
                <a:lnTo>
                  <a:pt x="969738" y="595060"/>
                </a:lnTo>
                <a:lnTo>
                  <a:pt x="948152" y="554723"/>
                </a:lnTo>
                <a:lnTo>
                  <a:pt x="924945" y="515431"/>
                </a:lnTo>
                <a:lnTo>
                  <a:pt x="900163" y="477230"/>
                </a:lnTo>
                <a:lnTo>
                  <a:pt x="873852" y="440162"/>
                </a:lnTo>
                <a:lnTo>
                  <a:pt x="846057" y="404271"/>
                </a:lnTo>
                <a:lnTo>
                  <a:pt x="816823" y="369602"/>
                </a:lnTo>
                <a:lnTo>
                  <a:pt x="786196" y="336197"/>
                </a:lnTo>
                <a:lnTo>
                  <a:pt x="754221" y="304101"/>
                </a:lnTo>
                <a:lnTo>
                  <a:pt x="720943" y="273357"/>
                </a:lnTo>
                <a:lnTo>
                  <a:pt x="686409" y="244010"/>
                </a:lnTo>
                <a:lnTo>
                  <a:pt x="650664" y="216102"/>
                </a:lnTo>
                <a:lnTo>
                  <a:pt x="613752" y="189677"/>
                </a:lnTo>
                <a:lnTo>
                  <a:pt x="575720" y="164780"/>
                </a:lnTo>
                <a:lnTo>
                  <a:pt x="536612" y="141454"/>
                </a:lnTo>
                <a:lnTo>
                  <a:pt x="496475" y="119743"/>
                </a:lnTo>
                <a:lnTo>
                  <a:pt x="455354" y="99690"/>
                </a:lnTo>
                <a:lnTo>
                  <a:pt x="413293" y="81339"/>
                </a:lnTo>
                <a:lnTo>
                  <a:pt x="370340" y="64734"/>
                </a:lnTo>
                <a:lnTo>
                  <a:pt x="326538" y="49919"/>
                </a:lnTo>
                <a:lnTo>
                  <a:pt x="281934" y="36938"/>
                </a:lnTo>
                <a:lnTo>
                  <a:pt x="236572" y="25833"/>
                </a:lnTo>
                <a:lnTo>
                  <a:pt x="190499" y="16650"/>
                </a:lnTo>
                <a:lnTo>
                  <a:pt x="143760" y="9431"/>
                </a:lnTo>
                <a:lnTo>
                  <a:pt x="96400" y="4220"/>
                </a:lnTo>
                <a:lnTo>
                  <a:pt x="48465" y="1062"/>
                </a:lnTo>
                <a:lnTo>
                  <a:pt x="0" y="0"/>
                </a:lnTo>
                <a:close/>
              </a:path>
            </a:pathLst>
          </a:custGeom>
          <a:solidFill>
            <a:srgbClr val="9DC3E6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8347076" y="4254372"/>
            <a:ext cx="1086485" cy="1056640"/>
          </a:xfrm>
          <a:custGeom>
            <a:avLst/>
            <a:gdLst/>
            <a:ahLst/>
            <a:cxnLst/>
            <a:rect l="l" t="t" r="r" b="b"/>
            <a:pathLst>
              <a:path w="1086484" h="1056639">
                <a:moveTo>
                  <a:pt x="0" y="0"/>
                </a:moveTo>
                <a:lnTo>
                  <a:pt x="48465" y="1062"/>
                </a:lnTo>
                <a:lnTo>
                  <a:pt x="96400" y="4220"/>
                </a:lnTo>
                <a:lnTo>
                  <a:pt x="143760" y="9431"/>
                </a:lnTo>
                <a:lnTo>
                  <a:pt x="190499" y="16650"/>
                </a:lnTo>
                <a:lnTo>
                  <a:pt x="236572" y="25833"/>
                </a:lnTo>
                <a:lnTo>
                  <a:pt x="281934" y="36938"/>
                </a:lnTo>
                <a:lnTo>
                  <a:pt x="326538" y="49919"/>
                </a:lnTo>
                <a:lnTo>
                  <a:pt x="370340" y="64734"/>
                </a:lnTo>
                <a:lnTo>
                  <a:pt x="413293" y="81339"/>
                </a:lnTo>
                <a:lnTo>
                  <a:pt x="455354" y="99690"/>
                </a:lnTo>
                <a:lnTo>
                  <a:pt x="496475" y="119743"/>
                </a:lnTo>
                <a:lnTo>
                  <a:pt x="536612" y="141454"/>
                </a:lnTo>
                <a:lnTo>
                  <a:pt x="575720" y="164780"/>
                </a:lnTo>
                <a:lnTo>
                  <a:pt x="613752" y="189677"/>
                </a:lnTo>
                <a:lnTo>
                  <a:pt x="650664" y="216102"/>
                </a:lnTo>
                <a:lnTo>
                  <a:pt x="686409" y="244010"/>
                </a:lnTo>
                <a:lnTo>
                  <a:pt x="720943" y="273357"/>
                </a:lnTo>
                <a:lnTo>
                  <a:pt x="754221" y="304101"/>
                </a:lnTo>
                <a:lnTo>
                  <a:pt x="786196" y="336197"/>
                </a:lnTo>
                <a:lnTo>
                  <a:pt x="816823" y="369602"/>
                </a:lnTo>
                <a:lnTo>
                  <a:pt x="846057" y="404271"/>
                </a:lnTo>
                <a:lnTo>
                  <a:pt x="873852" y="440162"/>
                </a:lnTo>
                <a:lnTo>
                  <a:pt x="900163" y="477230"/>
                </a:lnTo>
                <a:lnTo>
                  <a:pt x="924945" y="515431"/>
                </a:lnTo>
                <a:lnTo>
                  <a:pt x="948152" y="554723"/>
                </a:lnTo>
                <a:lnTo>
                  <a:pt x="969738" y="595060"/>
                </a:lnTo>
                <a:lnTo>
                  <a:pt x="989659" y="636400"/>
                </a:lnTo>
                <a:lnTo>
                  <a:pt x="1007868" y="678699"/>
                </a:lnTo>
                <a:lnTo>
                  <a:pt x="1024321" y="721913"/>
                </a:lnTo>
                <a:lnTo>
                  <a:pt x="1038971" y="765998"/>
                </a:lnTo>
                <a:lnTo>
                  <a:pt x="1051774" y="810910"/>
                </a:lnTo>
                <a:lnTo>
                  <a:pt x="1062684" y="856606"/>
                </a:lnTo>
                <a:lnTo>
                  <a:pt x="1071655" y="903042"/>
                </a:lnTo>
                <a:lnTo>
                  <a:pt x="1078643" y="950174"/>
                </a:lnTo>
                <a:lnTo>
                  <a:pt x="1083601" y="997959"/>
                </a:lnTo>
                <a:lnTo>
                  <a:pt x="1086484" y="1046352"/>
                </a:lnTo>
                <a:lnTo>
                  <a:pt x="814831" y="1056513"/>
                </a:lnTo>
                <a:lnTo>
                  <a:pt x="811597" y="1008232"/>
                </a:lnTo>
                <a:lnTo>
                  <a:pt x="805617" y="960781"/>
                </a:lnTo>
                <a:lnTo>
                  <a:pt x="796973" y="914237"/>
                </a:lnTo>
                <a:lnTo>
                  <a:pt x="785744" y="868678"/>
                </a:lnTo>
                <a:lnTo>
                  <a:pt x="772012" y="824183"/>
                </a:lnTo>
                <a:lnTo>
                  <a:pt x="755857" y="780828"/>
                </a:lnTo>
                <a:lnTo>
                  <a:pt x="737360" y="738691"/>
                </a:lnTo>
                <a:lnTo>
                  <a:pt x="716602" y="697852"/>
                </a:lnTo>
                <a:lnTo>
                  <a:pt x="693664" y="658386"/>
                </a:lnTo>
                <a:lnTo>
                  <a:pt x="668626" y="620373"/>
                </a:lnTo>
                <a:lnTo>
                  <a:pt x="641570" y="583890"/>
                </a:lnTo>
                <a:lnTo>
                  <a:pt x="612575" y="549015"/>
                </a:lnTo>
                <a:lnTo>
                  <a:pt x="581723" y="515826"/>
                </a:lnTo>
                <a:lnTo>
                  <a:pt x="549094" y="484400"/>
                </a:lnTo>
                <a:lnTo>
                  <a:pt x="514770" y="454816"/>
                </a:lnTo>
                <a:lnTo>
                  <a:pt x="478831" y="427151"/>
                </a:lnTo>
                <a:lnTo>
                  <a:pt x="441357" y="401483"/>
                </a:lnTo>
                <a:lnTo>
                  <a:pt x="402430" y="377890"/>
                </a:lnTo>
                <a:lnTo>
                  <a:pt x="362130" y="356451"/>
                </a:lnTo>
                <a:lnTo>
                  <a:pt x="320537" y="337242"/>
                </a:lnTo>
                <a:lnTo>
                  <a:pt x="277734" y="320341"/>
                </a:lnTo>
                <a:lnTo>
                  <a:pt x="233800" y="305827"/>
                </a:lnTo>
                <a:lnTo>
                  <a:pt x="188817" y="293778"/>
                </a:lnTo>
                <a:lnTo>
                  <a:pt x="142864" y="284270"/>
                </a:lnTo>
                <a:lnTo>
                  <a:pt x="96023" y="277383"/>
                </a:lnTo>
                <a:lnTo>
                  <a:pt x="48375" y="273193"/>
                </a:lnTo>
                <a:lnTo>
                  <a:pt x="0" y="271779"/>
                </a:lnTo>
                <a:lnTo>
                  <a:pt x="0" y="0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8669019" y="5300726"/>
            <a:ext cx="765810" cy="1040130"/>
          </a:xfrm>
          <a:custGeom>
            <a:avLst/>
            <a:gdLst/>
            <a:ahLst/>
            <a:cxnLst/>
            <a:rect l="l" t="t" r="r" b="b"/>
            <a:pathLst>
              <a:path w="765809" h="1040129">
                <a:moveTo>
                  <a:pt x="764539" y="0"/>
                </a:moveTo>
                <a:lnTo>
                  <a:pt x="492886" y="10160"/>
                </a:lnTo>
                <a:lnTo>
                  <a:pt x="493238" y="60472"/>
                </a:lnTo>
                <a:lnTo>
                  <a:pt x="490532" y="110268"/>
                </a:lnTo>
                <a:lnTo>
                  <a:pt x="484837" y="159435"/>
                </a:lnTo>
                <a:lnTo>
                  <a:pt x="476227" y="207859"/>
                </a:lnTo>
                <a:lnTo>
                  <a:pt x="464772" y="255430"/>
                </a:lnTo>
                <a:lnTo>
                  <a:pt x="450543" y="302034"/>
                </a:lnTo>
                <a:lnTo>
                  <a:pt x="433612" y="347559"/>
                </a:lnTo>
                <a:lnTo>
                  <a:pt x="414049" y="391892"/>
                </a:lnTo>
                <a:lnTo>
                  <a:pt x="391926" y="434922"/>
                </a:lnTo>
                <a:lnTo>
                  <a:pt x="367315" y="476535"/>
                </a:lnTo>
                <a:lnTo>
                  <a:pt x="340287" y="516620"/>
                </a:lnTo>
                <a:lnTo>
                  <a:pt x="310912" y="555064"/>
                </a:lnTo>
                <a:lnTo>
                  <a:pt x="279262" y="591755"/>
                </a:lnTo>
                <a:lnTo>
                  <a:pt x="245408" y="626580"/>
                </a:lnTo>
                <a:lnTo>
                  <a:pt x="209423" y="659426"/>
                </a:lnTo>
                <a:lnTo>
                  <a:pt x="171375" y="690183"/>
                </a:lnTo>
                <a:lnTo>
                  <a:pt x="131338" y="718736"/>
                </a:lnTo>
                <a:lnTo>
                  <a:pt x="89382" y="744974"/>
                </a:lnTo>
                <a:lnTo>
                  <a:pt x="45579" y="768784"/>
                </a:lnTo>
                <a:lnTo>
                  <a:pt x="0" y="790054"/>
                </a:lnTo>
                <a:lnTo>
                  <a:pt x="107314" y="1039787"/>
                </a:lnTo>
                <a:lnTo>
                  <a:pt x="152559" y="1019110"/>
                </a:lnTo>
                <a:lnTo>
                  <a:pt x="196517" y="996555"/>
                </a:lnTo>
                <a:lnTo>
                  <a:pt x="239150" y="972180"/>
                </a:lnTo>
                <a:lnTo>
                  <a:pt x="280420" y="946048"/>
                </a:lnTo>
                <a:lnTo>
                  <a:pt x="320287" y="918219"/>
                </a:lnTo>
                <a:lnTo>
                  <a:pt x="358713" y="888754"/>
                </a:lnTo>
                <a:lnTo>
                  <a:pt x="395660" y="857714"/>
                </a:lnTo>
                <a:lnTo>
                  <a:pt x="431088" y="825160"/>
                </a:lnTo>
                <a:lnTo>
                  <a:pt x="464961" y="791153"/>
                </a:lnTo>
                <a:lnTo>
                  <a:pt x="497238" y="755754"/>
                </a:lnTo>
                <a:lnTo>
                  <a:pt x="527881" y="719023"/>
                </a:lnTo>
                <a:lnTo>
                  <a:pt x="556853" y="681022"/>
                </a:lnTo>
                <a:lnTo>
                  <a:pt x="584113" y="641812"/>
                </a:lnTo>
                <a:lnTo>
                  <a:pt x="609625" y="601453"/>
                </a:lnTo>
                <a:lnTo>
                  <a:pt x="633348" y="560007"/>
                </a:lnTo>
                <a:lnTo>
                  <a:pt x="655245" y="517534"/>
                </a:lnTo>
                <a:lnTo>
                  <a:pt x="675277" y="474095"/>
                </a:lnTo>
                <a:lnTo>
                  <a:pt x="693405" y="429752"/>
                </a:lnTo>
                <a:lnTo>
                  <a:pt x="709592" y="384565"/>
                </a:lnTo>
                <a:lnTo>
                  <a:pt x="723797" y="338595"/>
                </a:lnTo>
                <a:lnTo>
                  <a:pt x="735984" y="291902"/>
                </a:lnTo>
                <a:lnTo>
                  <a:pt x="746112" y="244549"/>
                </a:lnTo>
                <a:lnTo>
                  <a:pt x="754145" y="196596"/>
                </a:lnTo>
                <a:lnTo>
                  <a:pt x="760042" y="148103"/>
                </a:lnTo>
                <a:lnTo>
                  <a:pt x="763766" y="99132"/>
                </a:lnTo>
                <a:lnTo>
                  <a:pt x="765278" y="49744"/>
                </a:lnTo>
                <a:lnTo>
                  <a:pt x="764539" y="0"/>
                </a:lnTo>
                <a:close/>
              </a:path>
            </a:pathLst>
          </a:custGeom>
          <a:solidFill>
            <a:srgbClr val="00FF99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8669019" y="5300726"/>
            <a:ext cx="765810" cy="1040130"/>
          </a:xfrm>
          <a:custGeom>
            <a:avLst/>
            <a:gdLst/>
            <a:ahLst/>
            <a:cxnLst/>
            <a:rect l="l" t="t" r="r" b="b"/>
            <a:pathLst>
              <a:path w="765809" h="1040129">
                <a:moveTo>
                  <a:pt x="764539" y="0"/>
                </a:moveTo>
                <a:lnTo>
                  <a:pt x="765278" y="49744"/>
                </a:lnTo>
                <a:lnTo>
                  <a:pt x="763766" y="99132"/>
                </a:lnTo>
                <a:lnTo>
                  <a:pt x="760042" y="148103"/>
                </a:lnTo>
                <a:lnTo>
                  <a:pt x="754145" y="196596"/>
                </a:lnTo>
                <a:lnTo>
                  <a:pt x="746112" y="244549"/>
                </a:lnTo>
                <a:lnTo>
                  <a:pt x="735984" y="291902"/>
                </a:lnTo>
                <a:lnTo>
                  <a:pt x="723797" y="338595"/>
                </a:lnTo>
                <a:lnTo>
                  <a:pt x="709592" y="384565"/>
                </a:lnTo>
                <a:lnTo>
                  <a:pt x="693405" y="429752"/>
                </a:lnTo>
                <a:lnTo>
                  <a:pt x="675277" y="474095"/>
                </a:lnTo>
                <a:lnTo>
                  <a:pt x="655245" y="517534"/>
                </a:lnTo>
                <a:lnTo>
                  <a:pt x="633348" y="560007"/>
                </a:lnTo>
                <a:lnTo>
                  <a:pt x="609625" y="601453"/>
                </a:lnTo>
                <a:lnTo>
                  <a:pt x="584113" y="641812"/>
                </a:lnTo>
                <a:lnTo>
                  <a:pt x="556853" y="681022"/>
                </a:lnTo>
                <a:lnTo>
                  <a:pt x="527881" y="719023"/>
                </a:lnTo>
                <a:lnTo>
                  <a:pt x="497238" y="755754"/>
                </a:lnTo>
                <a:lnTo>
                  <a:pt x="464961" y="791153"/>
                </a:lnTo>
                <a:lnTo>
                  <a:pt x="431088" y="825160"/>
                </a:lnTo>
                <a:lnTo>
                  <a:pt x="395660" y="857714"/>
                </a:lnTo>
                <a:lnTo>
                  <a:pt x="358713" y="888754"/>
                </a:lnTo>
                <a:lnTo>
                  <a:pt x="320287" y="918219"/>
                </a:lnTo>
                <a:lnTo>
                  <a:pt x="280420" y="946048"/>
                </a:lnTo>
                <a:lnTo>
                  <a:pt x="239150" y="972180"/>
                </a:lnTo>
                <a:lnTo>
                  <a:pt x="196517" y="996555"/>
                </a:lnTo>
                <a:lnTo>
                  <a:pt x="152559" y="1019110"/>
                </a:lnTo>
                <a:lnTo>
                  <a:pt x="107314" y="1039787"/>
                </a:lnTo>
                <a:lnTo>
                  <a:pt x="0" y="790054"/>
                </a:lnTo>
                <a:lnTo>
                  <a:pt x="45579" y="768784"/>
                </a:lnTo>
                <a:lnTo>
                  <a:pt x="89382" y="744974"/>
                </a:lnTo>
                <a:lnTo>
                  <a:pt x="131338" y="718736"/>
                </a:lnTo>
                <a:lnTo>
                  <a:pt x="171375" y="690183"/>
                </a:lnTo>
                <a:lnTo>
                  <a:pt x="209423" y="659426"/>
                </a:lnTo>
                <a:lnTo>
                  <a:pt x="245408" y="626580"/>
                </a:lnTo>
                <a:lnTo>
                  <a:pt x="279262" y="591755"/>
                </a:lnTo>
                <a:lnTo>
                  <a:pt x="310912" y="555064"/>
                </a:lnTo>
                <a:lnTo>
                  <a:pt x="340287" y="516620"/>
                </a:lnTo>
                <a:lnTo>
                  <a:pt x="367315" y="476535"/>
                </a:lnTo>
                <a:lnTo>
                  <a:pt x="391926" y="434922"/>
                </a:lnTo>
                <a:lnTo>
                  <a:pt x="414049" y="391892"/>
                </a:lnTo>
                <a:lnTo>
                  <a:pt x="433612" y="347559"/>
                </a:lnTo>
                <a:lnTo>
                  <a:pt x="450543" y="302034"/>
                </a:lnTo>
                <a:lnTo>
                  <a:pt x="464772" y="255430"/>
                </a:lnTo>
                <a:lnTo>
                  <a:pt x="476227" y="207859"/>
                </a:lnTo>
                <a:lnTo>
                  <a:pt x="484837" y="159435"/>
                </a:lnTo>
                <a:lnTo>
                  <a:pt x="490532" y="110268"/>
                </a:lnTo>
                <a:lnTo>
                  <a:pt x="493238" y="60472"/>
                </a:lnTo>
                <a:lnTo>
                  <a:pt x="492886" y="10160"/>
                </a:lnTo>
                <a:lnTo>
                  <a:pt x="764539" y="0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7259680" y="4254373"/>
            <a:ext cx="1517015" cy="2174875"/>
          </a:xfrm>
          <a:custGeom>
            <a:avLst/>
            <a:gdLst/>
            <a:ahLst/>
            <a:cxnLst/>
            <a:rect l="l" t="t" r="r" b="b"/>
            <a:pathLst>
              <a:path w="1517015" h="2174875">
                <a:moveTo>
                  <a:pt x="1087395" y="0"/>
                </a:moveTo>
                <a:lnTo>
                  <a:pt x="1038272" y="1107"/>
                </a:lnTo>
                <a:lnTo>
                  <a:pt x="989336" y="4422"/>
                </a:lnTo>
                <a:lnTo>
                  <a:pt x="940658" y="9929"/>
                </a:lnTo>
                <a:lnTo>
                  <a:pt x="892313" y="17616"/>
                </a:lnTo>
                <a:lnTo>
                  <a:pt x="844374" y="27468"/>
                </a:lnTo>
                <a:lnTo>
                  <a:pt x="796913" y="39473"/>
                </a:lnTo>
                <a:lnTo>
                  <a:pt x="750004" y="53616"/>
                </a:lnTo>
                <a:lnTo>
                  <a:pt x="703720" y="69885"/>
                </a:lnTo>
                <a:lnTo>
                  <a:pt x="658135" y="88264"/>
                </a:lnTo>
                <a:lnTo>
                  <a:pt x="614057" y="108362"/>
                </a:lnTo>
                <a:lnTo>
                  <a:pt x="571303" y="130164"/>
                </a:lnTo>
                <a:lnTo>
                  <a:pt x="529896" y="153613"/>
                </a:lnTo>
                <a:lnTo>
                  <a:pt x="489858" y="178652"/>
                </a:lnTo>
                <a:lnTo>
                  <a:pt x="451213" y="205222"/>
                </a:lnTo>
                <a:lnTo>
                  <a:pt x="413983" y="233265"/>
                </a:lnTo>
                <a:lnTo>
                  <a:pt x="378193" y="262723"/>
                </a:lnTo>
                <a:lnTo>
                  <a:pt x="343865" y="293538"/>
                </a:lnTo>
                <a:lnTo>
                  <a:pt x="311023" y="325651"/>
                </a:lnTo>
                <a:lnTo>
                  <a:pt x="279689" y="359006"/>
                </a:lnTo>
                <a:lnTo>
                  <a:pt x="249886" y="393543"/>
                </a:lnTo>
                <a:lnTo>
                  <a:pt x="221638" y="429205"/>
                </a:lnTo>
                <a:lnTo>
                  <a:pt x="194968" y="465933"/>
                </a:lnTo>
                <a:lnTo>
                  <a:pt x="169900" y="503671"/>
                </a:lnTo>
                <a:lnTo>
                  <a:pt x="146455" y="542358"/>
                </a:lnTo>
                <a:lnTo>
                  <a:pt x="124657" y="581938"/>
                </a:lnTo>
                <a:lnTo>
                  <a:pt x="104530" y="622353"/>
                </a:lnTo>
                <a:lnTo>
                  <a:pt x="86097" y="663544"/>
                </a:lnTo>
                <a:lnTo>
                  <a:pt x="69380" y="705453"/>
                </a:lnTo>
                <a:lnTo>
                  <a:pt x="54403" y="748022"/>
                </a:lnTo>
                <a:lnTo>
                  <a:pt x="41190" y="791194"/>
                </a:lnTo>
                <a:lnTo>
                  <a:pt x="29762" y="834909"/>
                </a:lnTo>
                <a:lnTo>
                  <a:pt x="20143" y="879111"/>
                </a:lnTo>
                <a:lnTo>
                  <a:pt x="12357" y="923741"/>
                </a:lnTo>
                <a:lnTo>
                  <a:pt x="6427" y="968740"/>
                </a:lnTo>
                <a:lnTo>
                  <a:pt x="2375" y="1014052"/>
                </a:lnTo>
                <a:lnTo>
                  <a:pt x="225" y="1059617"/>
                </a:lnTo>
                <a:lnTo>
                  <a:pt x="0" y="1105378"/>
                </a:lnTo>
                <a:lnTo>
                  <a:pt x="1722" y="1151276"/>
                </a:lnTo>
                <a:lnTo>
                  <a:pt x="5417" y="1197255"/>
                </a:lnTo>
                <a:lnTo>
                  <a:pt x="11105" y="1243255"/>
                </a:lnTo>
                <a:lnTo>
                  <a:pt x="18811" y="1289218"/>
                </a:lnTo>
                <a:lnTo>
                  <a:pt x="28558" y="1335087"/>
                </a:lnTo>
                <a:lnTo>
                  <a:pt x="40368" y="1380803"/>
                </a:lnTo>
                <a:lnTo>
                  <a:pt x="54265" y="1426309"/>
                </a:lnTo>
                <a:lnTo>
                  <a:pt x="70272" y="1471546"/>
                </a:lnTo>
                <a:lnTo>
                  <a:pt x="88413" y="1516456"/>
                </a:lnTo>
                <a:lnTo>
                  <a:pt x="108510" y="1560533"/>
                </a:lnTo>
                <a:lnTo>
                  <a:pt x="130312" y="1603288"/>
                </a:lnTo>
                <a:lnTo>
                  <a:pt x="153762" y="1644696"/>
                </a:lnTo>
                <a:lnTo>
                  <a:pt x="178801" y="1684734"/>
                </a:lnTo>
                <a:lnTo>
                  <a:pt x="205468" y="1723509"/>
                </a:lnTo>
                <a:lnTo>
                  <a:pt x="233413" y="1760610"/>
                </a:lnTo>
                <a:lnTo>
                  <a:pt x="262871" y="1796401"/>
                </a:lnTo>
                <a:lnTo>
                  <a:pt x="293686" y="1830730"/>
                </a:lnTo>
                <a:lnTo>
                  <a:pt x="325800" y="1863574"/>
                </a:lnTo>
                <a:lnTo>
                  <a:pt x="359155" y="1894909"/>
                </a:lnTo>
                <a:lnTo>
                  <a:pt x="393693" y="1924713"/>
                </a:lnTo>
                <a:lnTo>
                  <a:pt x="429355" y="1952962"/>
                </a:lnTo>
                <a:lnTo>
                  <a:pt x="466084" y="1979633"/>
                </a:lnTo>
                <a:lnTo>
                  <a:pt x="503822" y="2004703"/>
                </a:lnTo>
                <a:lnTo>
                  <a:pt x="542510" y="2028148"/>
                </a:lnTo>
                <a:lnTo>
                  <a:pt x="582091" y="2049946"/>
                </a:lnTo>
                <a:lnTo>
                  <a:pt x="622506" y="2070074"/>
                </a:lnTo>
                <a:lnTo>
                  <a:pt x="663698" y="2088508"/>
                </a:lnTo>
                <a:lnTo>
                  <a:pt x="705608" y="2105225"/>
                </a:lnTo>
                <a:lnTo>
                  <a:pt x="748179" y="2120202"/>
                </a:lnTo>
                <a:lnTo>
                  <a:pt x="791351" y="2133415"/>
                </a:lnTo>
                <a:lnTo>
                  <a:pt x="835068" y="2144843"/>
                </a:lnTo>
                <a:lnTo>
                  <a:pt x="879271" y="2154460"/>
                </a:lnTo>
                <a:lnTo>
                  <a:pt x="923903" y="2162245"/>
                </a:lnTo>
                <a:lnTo>
                  <a:pt x="968904" y="2168175"/>
                </a:lnTo>
                <a:lnTo>
                  <a:pt x="1014218" y="2172225"/>
                </a:lnTo>
                <a:lnTo>
                  <a:pt x="1059785" y="2174373"/>
                </a:lnTo>
                <a:lnTo>
                  <a:pt x="1105548" y="2174596"/>
                </a:lnTo>
                <a:lnTo>
                  <a:pt x="1151449" y="2172870"/>
                </a:lnTo>
                <a:lnTo>
                  <a:pt x="1197430" y="2169173"/>
                </a:lnTo>
                <a:lnTo>
                  <a:pt x="1243433" y="2163481"/>
                </a:lnTo>
                <a:lnTo>
                  <a:pt x="1289399" y="2155770"/>
                </a:lnTo>
                <a:lnTo>
                  <a:pt x="1335271" y="2146019"/>
                </a:lnTo>
                <a:lnTo>
                  <a:pt x="1380991" y="2134204"/>
                </a:lnTo>
                <a:lnTo>
                  <a:pt x="1426500" y="2120301"/>
                </a:lnTo>
                <a:lnTo>
                  <a:pt x="1471741" y="2104287"/>
                </a:lnTo>
                <a:lnTo>
                  <a:pt x="1516655" y="2086140"/>
                </a:lnTo>
                <a:lnTo>
                  <a:pt x="1437806" y="1902650"/>
                </a:lnTo>
                <a:lnTo>
                  <a:pt x="1087395" y="1902650"/>
                </a:lnTo>
                <a:lnTo>
                  <a:pt x="1039483" y="1901266"/>
                </a:lnTo>
                <a:lnTo>
                  <a:pt x="992284" y="1897162"/>
                </a:lnTo>
                <a:lnTo>
                  <a:pt x="945921" y="1890421"/>
                </a:lnTo>
                <a:lnTo>
                  <a:pt x="900425" y="1881114"/>
                </a:lnTo>
                <a:lnTo>
                  <a:pt x="855886" y="1869318"/>
                </a:lnTo>
                <a:lnTo>
                  <a:pt x="812383" y="1855111"/>
                </a:lnTo>
                <a:lnTo>
                  <a:pt x="769990" y="1838569"/>
                </a:lnTo>
                <a:lnTo>
                  <a:pt x="728785" y="1819768"/>
                </a:lnTo>
                <a:lnTo>
                  <a:pt x="688845" y="1798785"/>
                </a:lnTo>
                <a:lnTo>
                  <a:pt x="650245" y="1775697"/>
                </a:lnTo>
                <a:lnTo>
                  <a:pt x="613062" y="1750579"/>
                </a:lnTo>
                <a:lnTo>
                  <a:pt x="577374" y="1723509"/>
                </a:lnTo>
                <a:lnTo>
                  <a:pt x="543255" y="1694563"/>
                </a:lnTo>
                <a:lnTo>
                  <a:pt x="510783" y="1663817"/>
                </a:lnTo>
                <a:lnTo>
                  <a:pt x="480035" y="1631348"/>
                </a:lnTo>
                <a:lnTo>
                  <a:pt x="451086" y="1597232"/>
                </a:lnTo>
                <a:lnTo>
                  <a:pt x="424013" y="1561546"/>
                </a:lnTo>
                <a:lnTo>
                  <a:pt x="398893" y="1524367"/>
                </a:lnTo>
                <a:lnTo>
                  <a:pt x="375803" y="1485770"/>
                </a:lnTo>
                <a:lnTo>
                  <a:pt x="354818" y="1445832"/>
                </a:lnTo>
                <a:lnTo>
                  <a:pt x="336015" y="1404631"/>
                </a:lnTo>
                <a:lnTo>
                  <a:pt x="319472" y="1362241"/>
                </a:lnTo>
                <a:lnTo>
                  <a:pt x="305263" y="1318741"/>
                </a:lnTo>
                <a:lnTo>
                  <a:pt x="293466" y="1274205"/>
                </a:lnTo>
                <a:lnTo>
                  <a:pt x="284158" y="1228712"/>
                </a:lnTo>
                <a:lnTo>
                  <a:pt x="277415" y="1182336"/>
                </a:lnTo>
                <a:lnTo>
                  <a:pt x="273312" y="1135156"/>
                </a:lnTo>
                <a:lnTo>
                  <a:pt x="271928" y="1087246"/>
                </a:lnTo>
                <a:lnTo>
                  <a:pt x="273312" y="1039334"/>
                </a:lnTo>
                <a:lnTo>
                  <a:pt x="277415" y="992151"/>
                </a:lnTo>
                <a:lnTo>
                  <a:pt x="284158" y="945773"/>
                </a:lnTo>
                <a:lnTo>
                  <a:pt x="293466" y="900276"/>
                </a:lnTo>
                <a:lnTo>
                  <a:pt x="305263" y="855738"/>
                </a:lnTo>
                <a:lnTo>
                  <a:pt x="319472" y="812234"/>
                </a:lnTo>
                <a:lnTo>
                  <a:pt x="336015" y="769842"/>
                </a:lnTo>
                <a:lnTo>
                  <a:pt x="354818" y="728637"/>
                </a:lnTo>
                <a:lnTo>
                  <a:pt x="375803" y="688696"/>
                </a:lnTo>
                <a:lnTo>
                  <a:pt x="398893" y="650097"/>
                </a:lnTo>
                <a:lnTo>
                  <a:pt x="424013" y="612914"/>
                </a:lnTo>
                <a:lnTo>
                  <a:pt x="451086" y="577225"/>
                </a:lnTo>
                <a:lnTo>
                  <a:pt x="480035" y="543107"/>
                </a:lnTo>
                <a:lnTo>
                  <a:pt x="510783" y="510635"/>
                </a:lnTo>
                <a:lnTo>
                  <a:pt x="543255" y="479886"/>
                </a:lnTo>
                <a:lnTo>
                  <a:pt x="577374" y="450937"/>
                </a:lnTo>
                <a:lnTo>
                  <a:pt x="613062" y="423865"/>
                </a:lnTo>
                <a:lnTo>
                  <a:pt x="650245" y="398745"/>
                </a:lnTo>
                <a:lnTo>
                  <a:pt x="688845" y="375654"/>
                </a:lnTo>
                <a:lnTo>
                  <a:pt x="728785" y="354669"/>
                </a:lnTo>
                <a:lnTo>
                  <a:pt x="769990" y="335867"/>
                </a:lnTo>
                <a:lnTo>
                  <a:pt x="812383" y="319323"/>
                </a:lnTo>
                <a:lnTo>
                  <a:pt x="855886" y="305115"/>
                </a:lnTo>
                <a:lnTo>
                  <a:pt x="900425" y="293318"/>
                </a:lnTo>
                <a:lnTo>
                  <a:pt x="945921" y="284010"/>
                </a:lnTo>
                <a:lnTo>
                  <a:pt x="992299" y="277266"/>
                </a:lnTo>
                <a:lnTo>
                  <a:pt x="1039483" y="273164"/>
                </a:lnTo>
                <a:lnTo>
                  <a:pt x="1087395" y="271779"/>
                </a:lnTo>
                <a:lnTo>
                  <a:pt x="1087395" y="0"/>
                </a:lnTo>
                <a:close/>
              </a:path>
              <a:path w="1517015" h="2174875">
                <a:moveTo>
                  <a:pt x="1409340" y="1836407"/>
                </a:moveTo>
                <a:lnTo>
                  <a:pt x="1365281" y="1853836"/>
                </a:lnTo>
                <a:lnTo>
                  <a:pt x="1320377" y="1868651"/>
                </a:lnTo>
                <a:lnTo>
                  <a:pt x="1274749" y="1880826"/>
                </a:lnTo>
                <a:lnTo>
                  <a:pt x="1228517" y="1890338"/>
                </a:lnTo>
                <a:lnTo>
                  <a:pt x="1181775" y="1897164"/>
                </a:lnTo>
                <a:lnTo>
                  <a:pt x="1134720" y="1901274"/>
                </a:lnTo>
                <a:lnTo>
                  <a:pt x="1087395" y="1902650"/>
                </a:lnTo>
                <a:lnTo>
                  <a:pt x="1437806" y="1902650"/>
                </a:lnTo>
                <a:lnTo>
                  <a:pt x="1409340" y="1836407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7259680" y="4254373"/>
            <a:ext cx="1517015" cy="2174875"/>
          </a:xfrm>
          <a:custGeom>
            <a:avLst/>
            <a:gdLst/>
            <a:ahLst/>
            <a:cxnLst/>
            <a:rect l="l" t="t" r="r" b="b"/>
            <a:pathLst>
              <a:path w="1517015" h="2174875">
                <a:moveTo>
                  <a:pt x="1516655" y="2086140"/>
                </a:moveTo>
                <a:lnTo>
                  <a:pt x="1471741" y="2104287"/>
                </a:lnTo>
                <a:lnTo>
                  <a:pt x="1426500" y="2120301"/>
                </a:lnTo>
                <a:lnTo>
                  <a:pt x="1380991" y="2134204"/>
                </a:lnTo>
                <a:lnTo>
                  <a:pt x="1335271" y="2146019"/>
                </a:lnTo>
                <a:lnTo>
                  <a:pt x="1289399" y="2155770"/>
                </a:lnTo>
                <a:lnTo>
                  <a:pt x="1243433" y="2163481"/>
                </a:lnTo>
                <a:lnTo>
                  <a:pt x="1197430" y="2169173"/>
                </a:lnTo>
                <a:lnTo>
                  <a:pt x="1151449" y="2172870"/>
                </a:lnTo>
                <a:lnTo>
                  <a:pt x="1105548" y="2174596"/>
                </a:lnTo>
                <a:lnTo>
                  <a:pt x="1059785" y="2174373"/>
                </a:lnTo>
                <a:lnTo>
                  <a:pt x="1014218" y="2172225"/>
                </a:lnTo>
                <a:lnTo>
                  <a:pt x="968904" y="2168175"/>
                </a:lnTo>
                <a:lnTo>
                  <a:pt x="923903" y="2162245"/>
                </a:lnTo>
                <a:lnTo>
                  <a:pt x="879271" y="2154460"/>
                </a:lnTo>
                <a:lnTo>
                  <a:pt x="835068" y="2144843"/>
                </a:lnTo>
                <a:lnTo>
                  <a:pt x="791351" y="2133415"/>
                </a:lnTo>
                <a:lnTo>
                  <a:pt x="748179" y="2120202"/>
                </a:lnTo>
                <a:lnTo>
                  <a:pt x="705608" y="2105225"/>
                </a:lnTo>
                <a:lnTo>
                  <a:pt x="663698" y="2088508"/>
                </a:lnTo>
                <a:lnTo>
                  <a:pt x="622506" y="2070074"/>
                </a:lnTo>
                <a:lnTo>
                  <a:pt x="582091" y="2049946"/>
                </a:lnTo>
                <a:lnTo>
                  <a:pt x="542510" y="2028148"/>
                </a:lnTo>
                <a:lnTo>
                  <a:pt x="503822" y="2004703"/>
                </a:lnTo>
                <a:lnTo>
                  <a:pt x="466084" y="1979633"/>
                </a:lnTo>
                <a:lnTo>
                  <a:pt x="429355" y="1952962"/>
                </a:lnTo>
                <a:lnTo>
                  <a:pt x="393693" y="1924713"/>
                </a:lnTo>
                <a:lnTo>
                  <a:pt x="359155" y="1894909"/>
                </a:lnTo>
                <a:lnTo>
                  <a:pt x="325800" y="1863574"/>
                </a:lnTo>
                <a:lnTo>
                  <a:pt x="293686" y="1830730"/>
                </a:lnTo>
                <a:lnTo>
                  <a:pt x="262871" y="1796401"/>
                </a:lnTo>
                <a:lnTo>
                  <a:pt x="233413" y="1760610"/>
                </a:lnTo>
                <a:lnTo>
                  <a:pt x="205371" y="1723380"/>
                </a:lnTo>
                <a:lnTo>
                  <a:pt x="178801" y="1684734"/>
                </a:lnTo>
                <a:lnTo>
                  <a:pt x="153762" y="1644696"/>
                </a:lnTo>
                <a:lnTo>
                  <a:pt x="130312" y="1603288"/>
                </a:lnTo>
                <a:lnTo>
                  <a:pt x="108510" y="1560533"/>
                </a:lnTo>
                <a:lnTo>
                  <a:pt x="88413" y="1516456"/>
                </a:lnTo>
                <a:lnTo>
                  <a:pt x="70272" y="1471546"/>
                </a:lnTo>
                <a:lnTo>
                  <a:pt x="54265" y="1426309"/>
                </a:lnTo>
                <a:lnTo>
                  <a:pt x="40368" y="1380803"/>
                </a:lnTo>
                <a:lnTo>
                  <a:pt x="28558" y="1335087"/>
                </a:lnTo>
                <a:lnTo>
                  <a:pt x="18811" y="1289218"/>
                </a:lnTo>
                <a:lnTo>
                  <a:pt x="11105" y="1243255"/>
                </a:lnTo>
                <a:lnTo>
                  <a:pt x="5417" y="1197255"/>
                </a:lnTo>
                <a:lnTo>
                  <a:pt x="1722" y="1151276"/>
                </a:lnTo>
                <a:lnTo>
                  <a:pt x="0" y="1105378"/>
                </a:lnTo>
                <a:lnTo>
                  <a:pt x="225" y="1059617"/>
                </a:lnTo>
                <a:lnTo>
                  <a:pt x="2375" y="1014052"/>
                </a:lnTo>
                <a:lnTo>
                  <a:pt x="6427" y="968740"/>
                </a:lnTo>
                <a:lnTo>
                  <a:pt x="12357" y="923741"/>
                </a:lnTo>
                <a:lnTo>
                  <a:pt x="20143" y="879111"/>
                </a:lnTo>
                <a:lnTo>
                  <a:pt x="29762" y="834909"/>
                </a:lnTo>
                <a:lnTo>
                  <a:pt x="41190" y="791194"/>
                </a:lnTo>
                <a:lnTo>
                  <a:pt x="54403" y="748022"/>
                </a:lnTo>
                <a:lnTo>
                  <a:pt x="69380" y="705453"/>
                </a:lnTo>
                <a:lnTo>
                  <a:pt x="86097" y="663544"/>
                </a:lnTo>
                <a:lnTo>
                  <a:pt x="104530" y="622353"/>
                </a:lnTo>
                <a:lnTo>
                  <a:pt x="124657" y="581938"/>
                </a:lnTo>
                <a:lnTo>
                  <a:pt x="146455" y="542358"/>
                </a:lnTo>
                <a:lnTo>
                  <a:pt x="169900" y="503671"/>
                </a:lnTo>
                <a:lnTo>
                  <a:pt x="194968" y="465933"/>
                </a:lnTo>
                <a:lnTo>
                  <a:pt x="221638" y="429205"/>
                </a:lnTo>
                <a:lnTo>
                  <a:pt x="249886" y="393543"/>
                </a:lnTo>
                <a:lnTo>
                  <a:pt x="279689" y="359006"/>
                </a:lnTo>
                <a:lnTo>
                  <a:pt x="311023" y="325651"/>
                </a:lnTo>
                <a:lnTo>
                  <a:pt x="343865" y="293538"/>
                </a:lnTo>
                <a:lnTo>
                  <a:pt x="378193" y="262723"/>
                </a:lnTo>
                <a:lnTo>
                  <a:pt x="413983" y="233265"/>
                </a:lnTo>
                <a:lnTo>
                  <a:pt x="451213" y="205222"/>
                </a:lnTo>
                <a:lnTo>
                  <a:pt x="489858" y="178652"/>
                </a:lnTo>
                <a:lnTo>
                  <a:pt x="529896" y="153613"/>
                </a:lnTo>
                <a:lnTo>
                  <a:pt x="571303" y="130164"/>
                </a:lnTo>
                <a:lnTo>
                  <a:pt x="614057" y="108362"/>
                </a:lnTo>
                <a:lnTo>
                  <a:pt x="658135" y="88264"/>
                </a:lnTo>
                <a:lnTo>
                  <a:pt x="703720" y="69885"/>
                </a:lnTo>
                <a:lnTo>
                  <a:pt x="750004" y="53616"/>
                </a:lnTo>
                <a:lnTo>
                  <a:pt x="796913" y="39473"/>
                </a:lnTo>
                <a:lnTo>
                  <a:pt x="844374" y="27468"/>
                </a:lnTo>
                <a:lnTo>
                  <a:pt x="892313" y="17616"/>
                </a:lnTo>
                <a:lnTo>
                  <a:pt x="940658" y="9929"/>
                </a:lnTo>
                <a:lnTo>
                  <a:pt x="989336" y="4422"/>
                </a:lnTo>
                <a:lnTo>
                  <a:pt x="1038272" y="1107"/>
                </a:lnTo>
                <a:lnTo>
                  <a:pt x="1087395" y="0"/>
                </a:lnTo>
                <a:lnTo>
                  <a:pt x="1087395" y="271779"/>
                </a:lnTo>
                <a:lnTo>
                  <a:pt x="1039483" y="273164"/>
                </a:lnTo>
                <a:lnTo>
                  <a:pt x="992299" y="277266"/>
                </a:lnTo>
                <a:lnTo>
                  <a:pt x="945921" y="284010"/>
                </a:lnTo>
                <a:lnTo>
                  <a:pt x="900425" y="293318"/>
                </a:lnTo>
                <a:lnTo>
                  <a:pt x="855886" y="305115"/>
                </a:lnTo>
                <a:lnTo>
                  <a:pt x="812383" y="319323"/>
                </a:lnTo>
                <a:lnTo>
                  <a:pt x="769990" y="335867"/>
                </a:lnTo>
                <a:lnTo>
                  <a:pt x="728785" y="354669"/>
                </a:lnTo>
                <a:lnTo>
                  <a:pt x="688845" y="375654"/>
                </a:lnTo>
                <a:lnTo>
                  <a:pt x="650245" y="398745"/>
                </a:lnTo>
                <a:lnTo>
                  <a:pt x="613062" y="423865"/>
                </a:lnTo>
                <a:lnTo>
                  <a:pt x="577374" y="450937"/>
                </a:lnTo>
                <a:lnTo>
                  <a:pt x="543255" y="479886"/>
                </a:lnTo>
                <a:lnTo>
                  <a:pt x="510783" y="510635"/>
                </a:lnTo>
                <a:lnTo>
                  <a:pt x="480035" y="543107"/>
                </a:lnTo>
                <a:lnTo>
                  <a:pt x="451086" y="577225"/>
                </a:lnTo>
                <a:lnTo>
                  <a:pt x="424013" y="612914"/>
                </a:lnTo>
                <a:lnTo>
                  <a:pt x="398893" y="650097"/>
                </a:lnTo>
                <a:lnTo>
                  <a:pt x="375803" y="688696"/>
                </a:lnTo>
                <a:lnTo>
                  <a:pt x="354818" y="728637"/>
                </a:lnTo>
                <a:lnTo>
                  <a:pt x="336015" y="769842"/>
                </a:lnTo>
                <a:lnTo>
                  <a:pt x="319472" y="812234"/>
                </a:lnTo>
                <a:lnTo>
                  <a:pt x="305263" y="855738"/>
                </a:lnTo>
                <a:lnTo>
                  <a:pt x="293466" y="900276"/>
                </a:lnTo>
                <a:lnTo>
                  <a:pt x="284158" y="945773"/>
                </a:lnTo>
                <a:lnTo>
                  <a:pt x="277415" y="992151"/>
                </a:lnTo>
                <a:lnTo>
                  <a:pt x="273312" y="1039334"/>
                </a:lnTo>
                <a:lnTo>
                  <a:pt x="271928" y="1087246"/>
                </a:lnTo>
                <a:lnTo>
                  <a:pt x="273312" y="1135156"/>
                </a:lnTo>
                <a:lnTo>
                  <a:pt x="277415" y="1182336"/>
                </a:lnTo>
                <a:lnTo>
                  <a:pt x="284158" y="1228712"/>
                </a:lnTo>
                <a:lnTo>
                  <a:pt x="293466" y="1274205"/>
                </a:lnTo>
                <a:lnTo>
                  <a:pt x="305263" y="1318741"/>
                </a:lnTo>
                <a:lnTo>
                  <a:pt x="319472" y="1362241"/>
                </a:lnTo>
                <a:lnTo>
                  <a:pt x="336015" y="1404631"/>
                </a:lnTo>
                <a:lnTo>
                  <a:pt x="354818" y="1445832"/>
                </a:lnTo>
                <a:lnTo>
                  <a:pt x="375803" y="1485770"/>
                </a:lnTo>
                <a:lnTo>
                  <a:pt x="398893" y="1524367"/>
                </a:lnTo>
                <a:lnTo>
                  <a:pt x="424013" y="1561546"/>
                </a:lnTo>
                <a:lnTo>
                  <a:pt x="451086" y="1597232"/>
                </a:lnTo>
                <a:lnTo>
                  <a:pt x="480035" y="1631348"/>
                </a:lnTo>
                <a:lnTo>
                  <a:pt x="510783" y="1663817"/>
                </a:lnTo>
                <a:lnTo>
                  <a:pt x="543255" y="1694563"/>
                </a:lnTo>
                <a:lnTo>
                  <a:pt x="577374" y="1723509"/>
                </a:lnTo>
                <a:lnTo>
                  <a:pt x="613062" y="1750579"/>
                </a:lnTo>
                <a:lnTo>
                  <a:pt x="650245" y="1775697"/>
                </a:lnTo>
                <a:lnTo>
                  <a:pt x="688845" y="1798785"/>
                </a:lnTo>
                <a:lnTo>
                  <a:pt x="728785" y="1819768"/>
                </a:lnTo>
                <a:lnTo>
                  <a:pt x="769990" y="1838569"/>
                </a:lnTo>
                <a:lnTo>
                  <a:pt x="812383" y="1855111"/>
                </a:lnTo>
                <a:lnTo>
                  <a:pt x="855886" y="1869318"/>
                </a:lnTo>
                <a:lnTo>
                  <a:pt x="900425" y="1881114"/>
                </a:lnTo>
                <a:lnTo>
                  <a:pt x="945921" y="1890421"/>
                </a:lnTo>
                <a:lnTo>
                  <a:pt x="992299" y="1897164"/>
                </a:lnTo>
                <a:lnTo>
                  <a:pt x="1039483" y="1901266"/>
                </a:lnTo>
                <a:lnTo>
                  <a:pt x="1087395" y="1902650"/>
                </a:lnTo>
                <a:lnTo>
                  <a:pt x="1134720" y="1901274"/>
                </a:lnTo>
                <a:lnTo>
                  <a:pt x="1181801" y="1897162"/>
                </a:lnTo>
                <a:lnTo>
                  <a:pt x="1228517" y="1890338"/>
                </a:lnTo>
                <a:lnTo>
                  <a:pt x="1274749" y="1880826"/>
                </a:lnTo>
                <a:lnTo>
                  <a:pt x="1320377" y="1868651"/>
                </a:lnTo>
                <a:lnTo>
                  <a:pt x="1365281" y="1853836"/>
                </a:lnTo>
                <a:lnTo>
                  <a:pt x="1409340" y="1836407"/>
                </a:lnTo>
                <a:lnTo>
                  <a:pt x="1516655" y="2086140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8865235" y="4546472"/>
            <a:ext cx="2863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10" dirty="0">
                <a:solidFill>
                  <a:srgbClr val="FFFFFF"/>
                </a:solidFill>
                <a:latin typeface="Century"/>
                <a:cs typeface="Century"/>
              </a:rPr>
              <a:t>102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9052052" y="5740095"/>
            <a:ext cx="19939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10" dirty="0">
                <a:solidFill>
                  <a:srgbClr val="FFFFFF"/>
                </a:solidFill>
                <a:latin typeface="Century"/>
                <a:cs typeface="Century"/>
              </a:rPr>
              <a:t>80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7272910" y="5423712"/>
            <a:ext cx="2863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10" dirty="0">
                <a:solidFill>
                  <a:srgbClr val="FFFFFF"/>
                </a:solidFill>
                <a:latin typeface="Century"/>
                <a:cs typeface="Century"/>
              </a:rPr>
              <a:t>236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743192" y="3061208"/>
            <a:ext cx="3217545" cy="1130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26589" defTabSz="914400">
              <a:spcBef>
                <a:spcPts val="100"/>
              </a:spcBef>
            </a:pPr>
            <a:r>
              <a:rPr sz="1200" b="1" spc="10" dirty="0">
                <a:solidFill>
                  <a:srgbClr val="FFFFFF"/>
                </a:solidFill>
                <a:latin typeface="Century"/>
                <a:cs typeface="Century"/>
              </a:rPr>
              <a:t>344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defTabSz="914400">
              <a:spcBef>
                <a:spcPts val="20"/>
              </a:spcBef>
            </a:pPr>
            <a:endParaRPr>
              <a:solidFill>
                <a:prstClr val="black"/>
              </a:solidFill>
              <a:latin typeface="Century"/>
              <a:cs typeface="Century"/>
            </a:endParaRPr>
          </a:p>
          <a:p>
            <a:pPr marL="782320" defTabSz="914400">
              <a:tabLst>
                <a:tab pos="2007235" algn="l"/>
              </a:tabLst>
            </a:pPr>
            <a:r>
              <a:rPr sz="1200" spc="-5" dirty="0">
                <a:solidFill>
                  <a:srgbClr val="FFFFFF"/>
                </a:solidFill>
                <a:latin typeface="Century"/>
                <a:cs typeface="Century"/>
              </a:rPr>
              <a:t>NON-FATAL	FATAL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defTabSz="914400">
              <a:spcBef>
                <a:spcPts val="30"/>
              </a:spcBef>
            </a:pPr>
            <a:endParaRPr sz="1400">
              <a:solidFill>
                <a:prstClr val="black"/>
              </a:solidFill>
              <a:latin typeface="Century"/>
              <a:cs typeface="Century"/>
            </a:endParaRPr>
          </a:p>
          <a:p>
            <a:pPr marL="12700" defTabSz="914400"/>
            <a:r>
              <a:rPr sz="16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FY23 </a:t>
            </a:r>
            <a:r>
              <a:rPr sz="1600" b="1" u="sng" spc="-1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TOTAL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NALOXONE</a:t>
            </a:r>
            <a:r>
              <a:rPr sz="1600" b="1" u="sng" spc="-16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USED</a:t>
            </a:r>
            <a:endParaRPr sz="16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7069835" y="6557771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5"/>
                </a:moveTo>
                <a:lnTo>
                  <a:pt x="82296" y="82295"/>
                </a:lnTo>
                <a:lnTo>
                  <a:pt x="82296" y="0"/>
                </a:lnTo>
                <a:lnTo>
                  <a:pt x="0" y="0"/>
                </a:lnTo>
                <a:lnTo>
                  <a:pt x="0" y="82295"/>
                </a:lnTo>
                <a:close/>
              </a:path>
            </a:pathLst>
          </a:custGeom>
          <a:solidFill>
            <a:srgbClr val="9DC3E6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7069835" y="6557771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5"/>
                </a:moveTo>
                <a:lnTo>
                  <a:pt x="82296" y="82295"/>
                </a:lnTo>
                <a:lnTo>
                  <a:pt x="82296" y="0"/>
                </a:lnTo>
                <a:lnTo>
                  <a:pt x="0" y="0"/>
                </a:lnTo>
                <a:lnTo>
                  <a:pt x="0" y="82295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7176642" y="6485635"/>
            <a:ext cx="50165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N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O</a:t>
            </a:r>
            <a:r>
              <a:rPr sz="1200" spc="-5" dirty="0">
                <a:solidFill>
                  <a:srgbClr val="FFFFFF"/>
                </a:solidFill>
                <a:latin typeface="Century"/>
                <a:cs typeface="Century"/>
              </a:rPr>
              <a:t>N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E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7831835" y="6557771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5"/>
                </a:moveTo>
                <a:lnTo>
                  <a:pt x="82296" y="82295"/>
                </a:lnTo>
                <a:lnTo>
                  <a:pt x="82296" y="0"/>
                </a:lnTo>
                <a:lnTo>
                  <a:pt x="0" y="0"/>
                </a:lnTo>
                <a:lnTo>
                  <a:pt x="0" y="82295"/>
                </a:lnTo>
                <a:close/>
              </a:path>
            </a:pathLst>
          </a:custGeom>
          <a:solidFill>
            <a:srgbClr val="00FF99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7831835" y="6557771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5"/>
                </a:moveTo>
                <a:lnTo>
                  <a:pt x="82296" y="82295"/>
                </a:lnTo>
                <a:lnTo>
                  <a:pt x="82296" y="0"/>
                </a:lnTo>
                <a:lnTo>
                  <a:pt x="0" y="0"/>
                </a:lnTo>
                <a:lnTo>
                  <a:pt x="0" y="82295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7938009" y="6485635"/>
            <a:ext cx="63690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S</a:t>
            </a: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I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N</a:t>
            </a: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G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LE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8727947" y="6557771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5"/>
                </a:moveTo>
                <a:lnTo>
                  <a:pt x="82296" y="82295"/>
                </a:lnTo>
                <a:lnTo>
                  <a:pt x="82296" y="0"/>
                </a:lnTo>
                <a:lnTo>
                  <a:pt x="0" y="0"/>
                </a:lnTo>
                <a:lnTo>
                  <a:pt x="0" y="82295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8727947" y="6557771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5"/>
                </a:moveTo>
                <a:lnTo>
                  <a:pt x="82296" y="82295"/>
                </a:lnTo>
                <a:lnTo>
                  <a:pt x="82296" y="0"/>
                </a:lnTo>
                <a:lnTo>
                  <a:pt x="0" y="0"/>
                </a:lnTo>
                <a:lnTo>
                  <a:pt x="0" y="82295"/>
                </a:lnTo>
                <a:close/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8835008" y="6485635"/>
            <a:ext cx="86995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spc="-5" dirty="0">
                <a:solidFill>
                  <a:srgbClr val="FFFFFF"/>
                </a:solidFill>
                <a:latin typeface="Century"/>
                <a:cs typeface="Century"/>
              </a:rPr>
              <a:t>M</a:t>
            </a: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U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LT</a:t>
            </a: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I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P</a:t>
            </a: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L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E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7956803" y="4920997"/>
            <a:ext cx="791210" cy="763905"/>
          </a:xfrm>
          <a:custGeom>
            <a:avLst/>
            <a:gdLst/>
            <a:ahLst/>
            <a:cxnLst/>
            <a:rect l="l" t="t" r="r" b="b"/>
            <a:pathLst>
              <a:path w="791209" h="763904">
                <a:moveTo>
                  <a:pt x="395477" y="0"/>
                </a:moveTo>
                <a:lnTo>
                  <a:pt x="345865" y="2974"/>
                </a:lnTo>
                <a:lnTo>
                  <a:pt x="298093" y="11660"/>
                </a:lnTo>
                <a:lnTo>
                  <a:pt x="252531" y="25699"/>
                </a:lnTo>
                <a:lnTo>
                  <a:pt x="209551" y="44733"/>
                </a:lnTo>
                <a:lnTo>
                  <a:pt x="169522" y="68404"/>
                </a:lnTo>
                <a:lnTo>
                  <a:pt x="132815" y="96355"/>
                </a:lnTo>
                <a:lnTo>
                  <a:pt x="99801" y="128227"/>
                </a:lnTo>
                <a:lnTo>
                  <a:pt x="70850" y="163662"/>
                </a:lnTo>
                <a:lnTo>
                  <a:pt x="46331" y="202303"/>
                </a:lnTo>
                <a:lnTo>
                  <a:pt x="26617" y="243791"/>
                </a:lnTo>
                <a:lnTo>
                  <a:pt x="12076" y="287769"/>
                </a:lnTo>
                <a:lnTo>
                  <a:pt x="3080" y="333878"/>
                </a:lnTo>
                <a:lnTo>
                  <a:pt x="0" y="381761"/>
                </a:lnTo>
                <a:lnTo>
                  <a:pt x="3080" y="429645"/>
                </a:lnTo>
                <a:lnTo>
                  <a:pt x="12076" y="475754"/>
                </a:lnTo>
                <a:lnTo>
                  <a:pt x="26617" y="519732"/>
                </a:lnTo>
                <a:lnTo>
                  <a:pt x="46331" y="561220"/>
                </a:lnTo>
                <a:lnTo>
                  <a:pt x="70850" y="599861"/>
                </a:lnTo>
                <a:lnTo>
                  <a:pt x="99801" y="635296"/>
                </a:lnTo>
                <a:lnTo>
                  <a:pt x="132815" y="667168"/>
                </a:lnTo>
                <a:lnTo>
                  <a:pt x="169522" y="695119"/>
                </a:lnTo>
                <a:lnTo>
                  <a:pt x="209551" y="718790"/>
                </a:lnTo>
                <a:lnTo>
                  <a:pt x="252531" y="737824"/>
                </a:lnTo>
                <a:lnTo>
                  <a:pt x="298093" y="751863"/>
                </a:lnTo>
                <a:lnTo>
                  <a:pt x="345865" y="760549"/>
                </a:lnTo>
                <a:lnTo>
                  <a:pt x="395477" y="763523"/>
                </a:lnTo>
                <a:lnTo>
                  <a:pt x="445090" y="760549"/>
                </a:lnTo>
                <a:lnTo>
                  <a:pt x="492862" y="751863"/>
                </a:lnTo>
                <a:lnTo>
                  <a:pt x="538424" y="737824"/>
                </a:lnTo>
                <a:lnTo>
                  <a:pt x="581404" y="718790"/>
                </a:lnTo>
                <a:lnTo>
                  <a:pt x="621433" y="695119"/>
                </a:lnTo>
                <a:lnTo>
                  <a:pt x="658140" y="667168"/>
                </a:lnTo>
                <a:lnTo>
                  <a:pt x="691154" y="635296"/>
                </a:lnTo>
                <a:lnTo>
                  <a:pt x="720105" y="599861"/>
                </a:lnTo>
                <a:lnTo>
                  <a:pt x="744624" y="561220"/>
                </a:lnTo>
                <a:lnTo>
                  <a:pt x="764338" y="519732"/>
                </a:lnTo>
                <a:lnTo>
                  <a:pt x="778879" y="475754"/>
                </a:lnTo>
                <a:lnTo>
                  <a:pt x="787875" y="429645"/>
                </a:lnTo>
                <a:lnTo>
                  <a:pt x="790955" y="381761"/>
                </a:lnTo>
                <a:lnTo>
                  <a:pt x="787875" y="333878"/>
                </a:lnTo>
                <a:lnTo>
                  <a:pt x="778879" y="287769"/>
                </a:lnTo>
                <a:lnTo>
                  <a:pt x="764338" y="243791"/>
                </a:lnTo>
                <a:lnTo>
                  <a:pt x="744624" y="202303"/>
                </a:lnTo>
                <a:lnTo>
                  <a:pt x="720105" y="163662"/>
                </a:lnTo>
                <a:lnTo>
                  <a:pt x="691154" y="128227"/>
                </a:lnTo>
                <a:lnTo>
                  <a:pt x="658140" y="96355"/>
                </a:lnTo>
                <a:lnTo>
                  <a:pt x="621433" y="68404"/>
                </a:lnTo>
                <a:lnTo>
                  <a:pt x="581404" y="44733"/>
                </a:lnTo>
                <a:lnTo>
                  <a:pt x="538424" y="25699"/>
                </a:lnTo>
                <a:lnTo>
                  <a:pt x="492862" y="11660"/>
                </a:lnTo>
                <a:lnTo>
                  <a:pt x="445090" y="2974"/>
                </a:lnTo>
                <a:lnTo>
                  <a:pt x="395477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7956803" y="4920997"/>
            <a:ext cx="791210" cy="763905"/>
          </a:xfrm>
          <a:custGeom>
            <a:avLst/>
            <a:gdLst/>
            <a:ahLst/>
            <a:cxnLst/>
            <a:rect l="l" t="t" r="r" b="b"/>
            <a:pathLst>
              <a:path w="791209" h="763904">
                <a:moveTo>
                  <a:pt x="0" y="381761"/>
                </a:moveTo>
                <a:lnTo>
                  <a:pt x="3080" y="333878"/>
                </a:lnTo>
                <a:lnTo>
                  <a:pt x="12076" y="287769"/>
                </a:lnTo>
                <a:lnTo>
                  <a:pt x="26617" y="243791"/>
                </a:lnTo>
                <a:lnTo>
                  <a:pt x="46331" y="202303"/>
                </a:lnTo>
                <a:lnTo>
                  <a:pt x="70850" y="163662"/>
                </a:lnTo>
                <a:lnTo>
                  <a:pt x="99801" y="128227"/>
                </a:lnTo>
                <a:lnTo>
                  <a:pt x="132815" y="96355"/>
                </a:lnTo>
                <a:lnTo>
                  <a:pt x="169522" y="68404"/>
                </a:lnTo>
                <a:lnTo>
                  <a:pt x="209551" y="44733"/>
                </a:lnTo>
                <a:lnTo>
                  <a:pt x="252531" y="25699"/>
                </a:lnTo>
                <a:lnTo>
                  <a:pt x="298093" y="11660"/>
                </a:lnTo>
                <a:lnTo>
                  <a:pt x="345865" y="2974"/>
                </a:lnTo>
                <a:lnTo>
                  <a:pt x="395477" y="0"/>
                </a:lnTo>
                <a:lnTo>
                  <a:pt x="445090" y="2974"/>
                </a:lnTo>
                <a:lnTo>
                  <a:pt x="492862" y="11660"/>
                </a:lnTo>
                <a:lnTo>
                  <a:pt x="538424" y="25699"/>
                </a:lnTo>
                <a:lnTo>
                  <a:pt x="581404" y="44733"/>
                </a:lnTo>
                <a:lnTo>
                  <a:pt x="621433" y="68404"/>
                </a:lnTo>
                <a:lnTo>
                  <a:pt x="658140" y="96355"/>
                </a:lnTo>
                <a:lnTo>
                  <a:pt x="691154" y="128227"/>
                </a:lnTo>
                <a:lnTo>
                  <a:pt x="720105" y="163662"/>
                </a:lnTo>
                <a:lnTo>
                  <a:pt x="744624" y="202303"/>
                </a:lnTo>
                <a:lnTo>
                  <a:pt x="764338" y="243791"/>
                </a:lnTo>
                <a:lnTo>
                  <a:pt x="778879" y="287769"/>
                </a:lnTo>
                <a:lnTo>
                  <a:pt x="787875" y="333878"/>
                </a:lnTo>
                <a:lnTo>
                  <a:pt x="790955" y="381761"/>
                </a:lnTo>
                <a:lnTo>
                  <a:pt x="787875" y="429645"/>
                </a:lnTo>
                <a:lnTo>
                  <a:pt x="778879" y="475754"/>
                </a:lnTo>
                <a:lnTo>
                  <a:pt x="764338" y="519732"/>
                </a:lnTo>
                <a:lnTo>
                  <a:pt x="744624" y="561220"/>
                </a:lnTo>
                <a:lnTo>
                  <a:pt x="720105" y="599861"/>
                </a:lnTo>
                <a:lnTo>
                  <a:pt x="691154" y="635296"/>
                </a:lnTo>
                <a:lnTo>
                  <a:pt x="658140" y="667168"/>
                </a:lnTo>
                <a:lnTo>
                  <a:pt x="621433" y="695119"/>
                </a:lnTo>
                <a:lnTo>
                  <a:pt x="581404" y="718790"/>
                </a:lnTo>
                <a:lnTo>
                  <a:pt x="538424" y="737824"/>
                </a:lnTo>
                <a:lnTo>
                  <a:pt x="492862" y="751863"/>
                </a:lnTo>
                <a:lnTo>
                  <a:pt x="445090" y="760549"/>
                </a:lnTo>
                <a:lnTo>
                  <a:pt x="395477" y="763523"/>
                </a:lnTo>
                <a:lnTo>
                  <a:pt x="345865" y="760549"/>
                </a:lnTo>
                <a:lnTo>
                  <a:pt x="298093" y="751863"/>
                </a:lnTo>
                <a:lnTo>
                  <a:pt x="252531" y="737824"/>
                </a:lnTo>
                <a:lnTo>
                  <a:pt x="209551" y="718790"/>
                </a:lnTo>
                <a:lnTo>
                  <a:pt x="169522" y="695119"/>
                </a:lnTo>
                <a:lnTo>
                  <a:pt x="132815" y="667168"/>
                </a:lnTo>
                <a:lnTo>
                  <a:pt x="99801" y="635296"/>
                </a:lnTo>
                <a:lnTo>
                  <a:pt x="70850" y="599861"/>
                </a:lnTo>
                <a:lnTo>
                  <a:pt x="46331" y="561220"/>
                </a:lnTo>
                <a:lnTo>
                  <a:pt x="26617" y="519732"/>
                </a:lnTo>
                <a:lnTo>
                  <a:pt x="12076" y="475754"/>
                </a:lnTo>
                <a:lnTo>
                  <a:pt x="3080" y="429645"/>
                </a:lnTo>
                <a:lnTo>
                  <a:pt x="0" y="381761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8166862" y="5060060"/>
            <a:ext cx="376555" cy="4832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240" defTabSz="914400">
              <a:spcBef>
                <a:spcPts val="95"/>
              </a:spcBef>
            </a:pPr>
            <a:r>
              <a:rPr sz="1600" b="1" spc="5" dirty="0">
                <a:solidFill>
                  <a:srgbClr val="FFFFFF"/>
                </a:solidFill>
                <a:latin typeface="Century"/>
                <a:cs typeface="Century"/>
              </a:rPr>
              <a:t>316</a:t>
            </a:r>
            <a:endParaRPr sz="1600">
              <a:solidFill>
                <a:prstClr val="black"/>
              </a:solidFill>
              <a:latin typeface="Century"/>
              <a:cs typeface="Century"/>
            </a:endParaRPr>
          </a:p>
          <a:p>
            <a:pPr marL="12700" defTabSz="914400">
              <a:spcBef>
                <a:spcPts val="5"/>
              </a:spcBef>
            </a:pPr>
            <a:r>
              <a:rPr sz="1400" b="1" spc="10" dirty="0">
                <a:solidFill>
                  <a:srgbClr val="FFFFFF"/>
                </a:solidFill>
                <a:latin typeface="Century"/>
                <a:cs typeface="Century"/>
              </a:rPr>
              <a:t>76%</a:t>
            </a:r>
            <a:endParaRPr sz="14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5248655" y="1869949"/>
            <a:ext cx="485140" cy="978535"/>
          </a:xfrm>
          <a:custGeom>
            <a:avLst/>
            <a:gdLst/>
            <a:ahLst/>
            <a:cxnLst/>
            <a:rect l="l" t="t" r="r" b="b"/>
            <a:pathLst>
              <a:path w="485139" h="978535">
                <a:moveTo>
                  <a:pt x="484632" y="736091"/>
                </a:moveTo>
                <a:lnTo>
                  <a:pt x="0" y="736091"/>
                </a:lnTo>
                <a:lnTo>
                  <a:pt x="242316" y="978407"/>
                </a:lnTo>
                <a:lnTo>
                  <a:pt x="484632" y="736091"/>
                </a:lnTo>
                <a:close/>
              </a:path>
              <a:path w="485139" h="978535">
                <a:moveTo>
                  <a:pt x="363474" y="0"/>
                </a:moveTo>
                <a:lnTo>
                  <a:pt x="121158" y="0"/>
                </a:lnTo>
                <a:lnTo>
                  <a:pt x="121158" y="736091"/>
                </a:lnTo>
                <a:lnTo>
                  <a:pt x="363474" y="736091"/>
                </a:lnTo>
                <a:lnTo>
                  <a:pt x="363474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5248655" y="1869949"/>
            <a:ext cx="485140" cy="978535"/>
          </a:xfrm>
          <a:custGeom>
            <a:avLst/>
            <a:gdLst/>
            <a:ahLst/>
            <a:cxnLst/>
            <a:rect l="l" t="t" r="r" b="b"/>
            <a:pathLst>
              <a:path w="485139" h="978535">
                <a:moveTo>
                  <a:pt x="0" y="736091"/>
                </a:moveTo>
                <a:lnTo>
                  <a:pt x="121158" y="736091"/>
                </a:lnTo>
                <a:lnTo>
                  <a:pt x="121158" y="0"/>
                </a:lnTo>
                <a:lnTo>
                  <a:pt x="363474" y="0"/>
                </a:lnTo>
                <a:lnTo>
                  <a:pt x="363474" y="736091"/>
                </a:lnTo>
                <a:lnTo>
                  <a:pt x="484632" y="736091"/>
                </a:lnTo>
                <a:lnTo>
                  <a:pt x="242316" y="978407"/>
                </a:lnTo>
                <a:lnTo>
                  <a:pt x="0" y="736091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5341936" y="2064332"/>
            <a:ext cx="276999" cy="47244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 defTabSz="914400">
              <a:spcBef>
                <a:spcPts val="75"/>
              </a:spcBef>
            </a:pPr>
            <a:r>
              <a:rPr b="1" spc="5" dirty="0">
                <a:solidFill>
                  <a:srgbClr val="FFFFFF"/>
                </a:solidFill>
                <a:latin typeface="Century"/>
                <a:cs typeface="Century"/>
              </a:rPr>
              <a:t>12</a:t>
            </a:r>
            <a:r>
              <a:rPr b="1" dirty="0">
                <a:solidFill>
                  <a:srgbClr val="FFFFFF"/>
                </a:solidFill>
                <a:latin typeface="Century"/>
                <a:cs typeface="Century"/>
              </a:rPr>
              <a:t>%</a:t>
            </a:r>
            <a:endParaRPr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5879591" y="1851661"/>
            <a:ext cx="485140" cy="978535"/>
          </a:xfrm>
          <a:custGeom>
            <a:avLst/>
            <a:gdLst/>
            <a:ahLst/>
            <a:cxnLst/>
            <a:rect l="l" t="t" r="r" b="b"/>
            <a:pathLst>
              <a:path w="485139" h="978535">
                <a:moveTo>
                  <a:pt x="484632" y="736091"/>
                </a:moveTo>
                <a:lnTo>
                  <a:pt x="0" y="736091"/>
                </a:lnTo>
                <a:lnTo>
                  <a:pt x="242316" y="978407"/>
                </a:lnTo>
                <a:lnTo>
                  <a:pt x="484632" y="736091"/>
                </a:lnTo>
                <a:close/>
              </a:path>
              <a:path w="485139" h="978535">
                <a:moveTo>
                  <a:pt x="363474" y="0"/>
                </a:moveTo>
                <a:lnTo>
                  <a:pt x="121158" y="0"/>
                </a:lnTo>
                <a:lnTo>
                  <a:pt x="121158" y="736091"/>
                </a:lnTo>
                <a:lnTo>
                  <a:pt x="363474" y="736091"/>
                </a:lnTo>
                <a:lnTo>
                  <a:pt x="363474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5879591" y="1851661"/>
            <a:ext cx="485140" cy="978535"/>
          </a:xfrm>
          <a:custGeom>
            <a:avLst/>
            <a:gdLst/>
            <a:ahLst/>
            <a:cxnLst/>
            <a:rect l="l" t="t" r="r" b="b"/>
            <a:pathLst>
              <a:path w="485139" h="978535">
                <a:moveTo>
                  <a:pt x="0" y="736091"/>
                </a:moveTo>
                <a:lnTo>
                  <a:pt x="121158" y="736091"/>
                </a:lnTo>
                <a:lnTo>
                  <a:pt x="121158" y="0"/>
                </a:lnTo>
                <a:lnTo>
                  <a:pt x="363474" y="0"/>
                </a:lnTo>
                <a:lnTo>
                  <a:pt x="363474" y="736091"/>
                </a:lnTo>
                <a:lnTo>
                  <a:pt x="484632" y="736091"/>
                </a:lnTo>
                <a:lnTo>
                  <a:pt x="242316" y="978407"/>
                </a:lnTo>
                <a:lnTo>
                  <a:pt x="0" y="736091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5972872" y="2044784"/>
            <a:ext cx="276999" cy="47307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 defTabSz="914400">
              <a:spcBef>
                <a:spcPts val="75"/>
              </a:spcBef>
            </a:pPr>
            <a:r>
              <a:rPr b="1" spc="5" dirty="0">
                <a:solidFill>
                  <a:srgbClr val="FFFFFF"/>
                </a:solidFill>
                <a:latin typeface="Century"/>
                <a:cs typeface="Century"/>
              </a:rPr>
              <a:t>13%</a:t>
            </a:r>
            <a:endParaRPr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6507479" y="1851661"/>
            <a:ext cx="485140" cy="978535"/>
          </a:xfrm>
          <a:custGeom>
            <a:avLst/>
            <a:gdLst/>
            <a:ahLst/>
            <a:cxnLst/>
            <a:rect l="l" t="t" r="r" b="b"/>
            <a:pathLst>
              <a:path w="485139" h="978535">
                <a:moveTo>
                  <a:pt x="484632" y="736091"/>
                </a:moveTo>
                <a:lnTo>
                  <a:pt x="0" y="736091"/>
                </a:lnTo>
                <a:lnTo>
                  <a:pt x="242316" y="978407"/>
                </a:lnTo>
                <a:lnTo>
                  <a:pt x="484632" y="736091"/>
                </a:lnTo>
                <a:close/>
              </a:path>
              <a:path w="485139" h="978535">
                <a:moveTo>
                  <a:pt x="363474" y="0"/>
                </a:moveTo>
                <a:lnTo>
                  <a:pt x="121158" y="0"/>
                </a:lnTo>
                <a:lnTo>
                  <a:pt x="121158" y="736091"/>
                </a:lnTo>
                <a:lnTo>
                  <a:pt x="363474" y="736091"/>
                </a:lnTo>
                <a:lnTo>
                  <a:pt x="363474" y="0"/>
                </a:lnTo>
                <a:close/>
              </a:path>
            </a:pathLst>
          </a:custGeom>
          <a:solidFill>
            <a:srgbClr val="2E5496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6507479" y="1851661"/>
            <a:ext cx="485140" cy="978535"/>
          </a:xfrm>
          <a:custGeom>
            <a:avLst/>
            <a:gdLst/>
            <a:ahLst/>
            <a:cxnLst/>
            <a:rect l="l" t="t" r="r" b="b"/>
            <a:pathLst>
              <a:path w="485139" h="978535">
                <a:moveTo>
                  <a:pt x="0" y="736091"/>
                </a:moveTo>
                <a:lnTo>
                  <a:pt x="121158" y="736091"/>
                </a:lnTo>
                <a:lnTo>
                  <a:pt x="121158" y="0"/>
                </a:lnTo>
                <a:lnTo>
                  <a:pt x="363474" y="0"/>
                </a:lnTo>
                <a:lnTo>
                  <a:pt x="363474" y="736091"/>
                </a:lnTo>
                <a:lnTo>
                  <a:pt x="484632" y="736091"/>
                </a:lnTo>
                <a:lnTo>
                  <a:pt x="242316" y="978407"/>
                </a:lnTo>
                <a:lnTo>
                  <a:pt x="0" y="736091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6600379" y="2044784"/>
            <a:ext cx="276999" cy="47307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 defTabSz="914400">
              <a:spcBef>
                <a:spcPts val="75"/>
              </a:spcBef>
            </a:pPr>
            <a:r>
              <a:rPr b="1" spc="5" dirty="0">
                <a:solidFill>
                  <a:srgbClr val="FFFFFF"/>
                </a:solidFill>
                <a:latin typeface="Century"/>
                <a:cs typeface="Century"/>
              </a:rPr>
              <a:t>13%</a:t>
            </a:r>
            <a:endParaRPr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5887211" y="4814316"/>
            <a:ext cx="485140" cy="978535"/>
          </a:xfrm>
          <a:custGeom>
            <a:avLst/>
            <a:gdLst/>
            <a:ahLst/>
            <a:cxnLst/>
            <a:rect l="l" t="t" r="r" b="b"/>
            <a:pathLst>
              <a:path w="485139" h="978535">
                <a:moveTo>
                  <a:pt x="484632" y="736091"/>
                </a:moveTo>
                <a:lnTo>
                  <a:pt x="0" y="736091"/>
                </a:lnTo>
                <a:lnTo>
                  <a:pt x="242315" y="978407"/>
                </a:lnTo>
                <a:lnTo>
                  <a:pt x="484632" y="736091"/>
                </a:lnTo>
                <a:close/>
              </a:path>
              <a:path w="485139" h="978535">
                <a:moveTo>
                  <a:pt x="363474" y="0"/>
                </a:moveTo>
                <a:lnTo>
                  <a:pt x="121158" y="0"/>
                </a:lnTo>
                <a:lnTo>
                  <a:pt x="121158" y="736091"/>
                </a:lnTo>
                <a:lnTo>
                  <a:pt x="363474" y="736091"/>
                </a:lnTo>
                <a:lnTo>
                  <a:pt x="363474" y="0"/>
                </a:lnTo>
                <a:close/>
              </a:path>
            </a:pathLst>
          </a:custGeom>
          <a:solidFill>
            <a:srgbClr val="CC00FF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5887211" y="4814316"/>
            <a:ext cx="485140" cy="978535"/>
          </a:xfrm>
          <a:custGeom>
            <a:avLst/>
            <a:gdLst/>
            <a:ahLst/>
            <a:cxnLst/>
            <a:rect l="l" t="t" r="r" b="b"/>
            <a:pathLst>
              <a:path w="485139" h="978535">
                <a:moveTo>
                  <a:pt x="0" y="736091"/>
                </a:moveTo>
                <a:lnTo>
                  <a:pt x="121158" y="736091"/>
                </a:lnTo>
                <a:lnTo>
                  <a:pt x="121158" y="0"/>
                </a:lnTo>
                <a:lnTo>
                  <a:pt x="363474" y="0"/>
                </a:lnTo>
                <a:lnTo>
                  <a:pt x="363474" y="736091"/>
                </a:lnTo>
                <a:lnTo>
                  <a:pt x="484632" y="736091"/>
                </a:lnTo>
                <a:lnTo>
                  <a:pt x="242315" y="978407"/>
                </a:lnTo>
                <a:lnTo>
                  <a:pt x="0" y="736091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5980111" y="5008075"/>
            <a:ext cx="276999" cy="47307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 defTabSz="914400">
              <a:spcBef>
                <a:spcPts val="75"/>
              </a:spcBef>
            </a:pPr>
            <a:r>
              <a:rPr b="1" spc="5" dirty="0">
                <a:solidFill>
                  <a:srgbClr val="FFFFFF"/>
                </a:solidFill>
                <a:latin typeface="Century"/>
                <a:cs typeface="Century"/>
              </a:rPr>
              <a:t>35%</a:t>
            </a:r>
            <a:endParaRPr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9901428" y="5295900"/>
            <a:ext cx="239268" cy="22402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9840469" y="5504689"/>
            <a:ext cx="361315" cy="352425"/>
          </a:xfrm>
          <a:custGeom>
            <a:avLst/>
            <a:gdLst/>
            <a:ahLst/>
            <a:cxnLst/>
            <a:rect l="l" t="t" r="r" b="b"/>
            <a:pathLst>
              <a:path w="361315" h="352425">
                <a:moveTo>
                  <a:pt x="180593" y="0"/>
                </a:moveTo>
                <a:lnTo>
                  <a:pt x="132600" y="6291"/>
                </a:lnTo>
                <a:lnTo>
                  <a:pt x="89464" y="24045"/>
                </a:lnTo>
                <a:lnTo>
                  <a:pt x="52911" y="51577"/>
                </a:lnTo>
                <a:lnTo>
                  <a:pt x="24666" y="87206"/>
                </a:lnTo>
                <a:lnTo>
                  <a:pt x="6454" y="129248"/>
                </a:lnTo>
                <a:lnTo>
                  <a:pt x="0" y="176022"/>
                </a:lnTo>
                <a:lnTo>
                  <a:pt x="0" y="352044"/>
                </a:lnTo>
                <a:lnTo>
                  <a:pt x="361187" y="352044"/>
                </a:lnTo>
                <a:lnTo>
                  <a:pt x="361187" y="176022"/>
                </a:lnTo>
                <a:lnTo>
                  <a:pt x="354733" y="129248"/>
                </a:lnTo>
                <a:lnTo>
                  <a:pt x="336521" y="87206"/>
                </a:lnTo>
                <a:lnTo>
                  <a:pt x="308276" y="51577"/>
                </a:lnTo>
                <a:lnTo>
                  <a:pt x="271723" y="24045"/>
                </a:lnTo>
                <a:lnTo>
                  <a:pt x="228587" y="6291"/>
                </a:lnTo>
                <a:lnTo>
                  <a:pt x="180593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9470897" y="4774768"/>
            <a:ext cx="1087120" cy="4832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 defTabSz="914400">
              <a:spcBef>
                <a:spcPts val="95"/>
              </a:spcBef>
            </a:pPr>
            <a:r>
              <a:rPr sz="10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A</a:t>
            </a:r>
            <a:r>
              <a:rPr sz="1000" b="1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D</a:t>
            </a:r>
            <a:r>
              <a:rPr sz="10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M</a:t>
            </a:r>
            <a:r>
              <a:rPr sz="1000" b="1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I</a:t>
            </a:r>
            <a:r>
              <a:rPr sz="1000" b="1" u="sng" spc="-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N</a:t>
            </a:r>
            <a:r>
              <a:rPr sz="1000" b="1" u="sng" spc="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I</a:t>
            </a:r>
            <a:r>
              <a:rPr sz="1000" b="1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S</a:t>
            </a:r>
            <a:r>
              <a:rPr sz="1000" b="1" u="sng" spc="-1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T</a:t>
            </a:r>
            <a:r>
              <a:rPr sz="1000" b="1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E</a:t>
            </a:r>
            <a:r>
              <a:rPr sz="10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R</a:t>
            </a:r>
            <a:r>
              <a:rPr sz="1000" b="1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ED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  <a:p>
            <a:pPr algn="ctr" defTabSz="914400">
              <a:spcBef>
                <a:spcPts val="5"/>
              </a:spcBef>
            </a:pPr>
            <a:r>
              <a:rPr sz="1000" b="1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BY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  <a:p>
            <a:pPr algn="ctr" defTabSz="914400"/>
            <a:r>
              <a:rPr sz="1000" b="1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</a:t>
            </a:r>
            <a:r>
              <a:rPr sz="1000" b="1" u="sng" spc="-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BYSTANDER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2132077" y="5300472"/>
            <a:ext cx="239267" cy="2225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2071117" y="5507736"/>
            <a:ext cx="361315" cy="352425"/>
          </a:xfrm>
          <a:custGeom>
            <a:avLst/>
            <a:gdLst/>
            <a:ahLst/>
            <a:cxnLst/>
            <a:rect l="l" t="t" r="r" b="b"/>
            <a:pathLst>
              <a:path w="361315" h="352425">
                <a:moveTo>
                  <a:pt x="180594" y="0"/>
                </a:moveTo>
                <a:lnTo>
                  <a:pt x="132587" y="6291"/>
                </a:lnTo>
                <a:lnTo>
                  <a:pt x="89447" y="24045"/>
                </a:lnTo>
                <a:lnTo>
                  <a:pt x="52897" y="51577"/>
                </a:lnTo>
                <a:lnTo>
                  <a:pt x="24657" y="87206"/>
                </a:lnTo>
                <a:lnTo>
                  <a:pt x="6451" y="129248"/>
                </a:lnTo>
                <a:lnTo>
                  <a:pt x="0" y="176022"/>
                </a:lnTo>
                <a:lnTo>
                  <a:pt x="0" y="352044"/>
                </a:lnTo>
                <a:lnTo>
                  <a:pt x="361188" y="352044"/>
                </a:lnTo>
                <a:lnTo>
                  <a:pt x="361188" y="176022"/>
                </a:lnTo>
                <a:lnTo>
                  <a:pt x="354736" y="129248"/>
                </a:lnTo>
                <a:lnTo>
                  <a:pt x="336530" y="87206"/>
                </a:lnTo>
                <a:lnTo>
                  <a:pt x="308290" y="51577"/>
                </a:lnTo>
                <a:lnTo>
                  <a:pt x="271740" y="24045"/>
                </a:lnTo>
                <a:lnTo>
                  <a:pt x="228600" y="6291"/>
                </a:lnTo>
                <a:lnTo>
                  <a:pt x="180594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1700276" y="4778503"/>
            <a:ext cx="1405890" cy="4972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311150" algn="ctr" defTabSz="914400">
              <a:spcBef>
                <a:spcPts val="95"/>
              </a:spcBef>
            </a:pPr>
            <a:r>
              <a:rPr sz="1000" b="1" u="sng" spc="-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ADMINISTERED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  <a:p>
            <a:pPr marR="309245" algn="ctr" defTabSz="914400">
              <a:lnSpc>
                <a:spcPts val="1140"/>
              </a:lnSpc>
            </a:pPr>
            <a:r>
              <a:rPr sz="1000" b="1" u="sng" spc="-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</a:t>
            </a:r>
            <a:r>
              <a:rPr sz="1000" b="1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BY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  <a:p>
            <a:pPr marL="113030" defTabSz="914400">
              <a:lnSpc>
                <a:spcPts val="1380"/>
              </a:lnSpc>
              <a:tabLst>
                <a:tab pos="1131570" algn="l"/>
              </a:tabLst>
            </a:pPr>
            <a:r>
              <a:rPr sz="1500" b="1" u="sng" spc="-7" baseline="277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</a:t>
            </a:r>
            <a:r>
              <a:rPr sz="1500" b="1" u="sng" spc="7" baseline="277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B</a:t>
            </a:r>
            <a:r>
              <a:rPr sz="1500" b="1" u="sng" baseline="277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YST</a:t>
            </a:r>
            <a:r>
              <a:rPr sz="1500" b="1" u="sng" spc="-15" baseline="277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A</a:t>
            </a:r>
            <a:r>
              <a:rPr sz="1500" b="1" u="sng" spc="-7" baseline="277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ND</a:t>
            </a:r>
            <a:r>
              <a:rPr sz="1500" b="1" u="sng" spc="-15" baseline="277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E</a:t>
            </a:r>
            <a:r>
              <a:rPr sz="1500" b="1" u="sng" spc="-7" baseline="277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R</a:t>
            </a:r>
            <a:r>
              <a:rPr sz="1500" b="1" baseline="2777" dirty="0">
                <a:solidFill>
                  <a:srgbClr val="FFFFFF"/>
                </a:solidFill>
                <a:latin typeface="Century"/>
                <a:cs typeface="Century"/>
              </a:rPr>
              <a:t>	</a:t>
            </a:r>
            <a:r>
              <a:rPr sz="1200" b="1" spc="15" dirty="0">
                <a:solidFill>
                  <a:srgbClr val="FFFFFF"/>
                </a:solidFill>
                <a:latin typeface="Century"/>
                <a:cs typeface="Century"/>
              </a:rPr>
              <a:t>213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9887457" y="5549900"/>
            <a:ext cx="25400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defTabSz="914400">
              <a:spcBef>
                <a:spcPts val="95"/>
              </a:spcBef>
            </a:pPr>
            <a:r>
              <a:rPr sz="1600" b="1" spc="5" dirty="0">
                <a:solidFill>
                  <a:srgbClr val="FFFFFF"/>
                </a:solidFill>
                <a:latin typeface="Century"/>
                <a:cs typeface="Century"/>
              </a:rPr>
              <a:t>97</a:t>
            </a:r>
            <a:endParaRPr sz="16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2119985" y="5541060"/>
            <a:ext cx="25400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defTabSz="914400">
              <a:spcBef>
                <a:spcPts val="95"/>
              </a:spcBef>
            </a:pPr>
            <a:r>
              <a:rPr sz="1600" b="1" spc="5" dirty="0">
                <a:solidFill>
                  <a:srgbClr val="FFFFFF"/>
                </a:solidFill>
                <a:latin typeface="Century"/>
                <a:cs typeface="Century"/>
              </a:rPr>
              <a:t>94</a:t>
            </a:r>
            <a:endParaRPr sz="1600">
              <a:solidFill>
                <a:prstClr val="black"/>
              </a:solidFill>
              <a:latin typeface="Century"/>
              <a:cs typeface="Century"/>
            </a:endParaRPr>
          </a:p>
        </p:txBody>
      </p:sp>
    </p:spTree>
    <p:extLst>
      <p:ext uri="{BB962C8B-B14F-4D97-AF65-F5344CB8AC3E}">
        <p14:creationId xmlns:p14="http://schemas.microsoft.com/office/powerpoint/2010/main" val="20642001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61892" y="55245"/>
            <a:ext cx="419290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65" dirty="0"/>
              <a:t>DATA </a:t>
            </a:r>
            <a:r>
              <a:rPr sz="2400" spc="-25" dirty="0"/>
              <a:t>ANALYSIS</a:t>
            </a:r>
            <a:r>
              <a:rPr sz="2400" spc="-350" dirty="0"/>
              <a:t> </a:t>
            </a:r>
            <a:r>
              <a:rPr sz="2400" dirty="0"/>
              <a:t>SUBTEAM</a:t>
            </a:r>
            <a:endParaRPr sz="2400"/>
          </a:p>
        </p:txBody>
      </p:sp>
      <p:sp>
        <p:nvSpPr>
          <p:cNvPr id="3" name="object 3"/>
          <p:cNvSpPr/>
          <p:nvPr/>
        </p:nvSpPr>
        <p:spPr>
          <a:xfrm>
            <a:off x="1760221" y="763521"/>
            <a:ext cx="6344411" cy="59695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885188" y="885444"/>
            <a:ext cx="6096762" cy="572795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899917" y="1446276"/>
            <a:ext cx="3827145" cy="4826635"/>
          </a:xfrm>
          <a:custGeom>
            <a:avLst/>
            <a:gdLst/>
            <a:ahLst/>
            <a:cxnLst/>
            <a:rect l="l" t="t" r="r" b="b"/>
            <a:pathLst>
              <a:path w="3827145" h="4826635">
                <a:moveTo>
                  <a:pt x="0" y="4826508"/>
                </a:moveTo>
                <a:lnTo>
                  <a:pt x="3826763" y="4826508"/>
                </a:lnTo>
                <a:lnTo>
                  <a:pt x="3826763" y="0"/>
                </a:lnTo>
                <a:lnTo>
                  <a:pt x="0" y="0"/>
                </a:lnTo>
                <a:lnTo>
                  <a:pt x="0" y="4826508"/>
                </a:lnTo>
                <a:close/>
              </a:path>
            </a:pathLst>
          </a:custGeom>
          <a:solidFill>
            <a:srgbClr val="000000">
              <a:alpha val="34901"/>
            </a:srgbClr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536948" y="1446275"/>
            <a:ext cx="0" cy="73660"/>
          </a:xfrm>
          <a:custGeom>
            <a:avLst/>
            <a:gdLst/>
            <a:ahLst/>
            <a:cxnLst/>
            <a:rect l="l" t="t" r="r" b="b"/>
            <a:pathLst>
              <a:path h="73659">
                <a:moveTo>
                  <a:pt x="0" y="0"/>
                </a:moveTo>
                <a:lnTo>
                  <a:pt x="0" y="73151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536948" y="1743456"/>
            <a:ext cx="0" cy="146685"/>
          </a:xfrm>
          <a:custGeom>
            <a:avLst/>
            <a:gdLst/>
            <a:ahLst/>
            <a:cxnLst/>
            <a:rect l="l" t="t" r="r" b="b"/>
            <a:pathLst>
              <a:path h="146685">
                <a:moveTo>
                  <a:pt x="0" y="0"/>
                </a:moveTo>
                <a:lnTo>
                  <a:pt x="0" y="146304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536948" y="2115312"/>
            <a:ext cx="0" cy="146685"/>
          </a:xfrm>
          <a:custGeom>
            <a:avLst/>
            <a:gdLst/>
            <a:ahLst/>
            <a:cxnLst/>
            <a:rect l="l" t="t" r="r" b="b"/>
            <a:pathLst>
              <a:path h="146685">
                <a:moveTo>
                  <a:pt x="0" y="0"/>
                </a:moveTo>
                <a:lnTo>
                  <a:pt x="0" y="146303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36948" y="2487167"/>
            <a:ext cx="0" cy="889000"/>
          </a:xfrm>
          <a:custGeom>
            <a:avLst/>
            <a:gdLst/>
            <a:ahLst/>
            <a:cxnLst/>
            <a:rect l="l" t="t" r="r" b="b"/>
            <a:pathLst>
              <a:path h="889000">
                <a:moveTo>
                  <a:pt x="0" y="0"/>
                </a:moveTo>
                <a:lnTo>
                  <a:pt x="0" y="888492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536948" y="3601211"/>
            <a:ext cx="0" cy="889000"/>
          </a:xfrm>
          <a:custGeom>
            <a:avLst/>
            <a:gdLst/>
            <a:ahLst/>
            <a:cxnLst/>
            <a:rect l="l" t="t" r="r" b="b"/>
            <a:pathLst>
              <a:path h="889000">
                <a:moveTo>
                  <a:pt x="0" y="0"/>
                </a:moveTo>
                <a:lnTo>
                  <a:pt x="0" y="888491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536948" y="4713733"/>
            <a:ext cx="0" cy="146685"/>
          </a:xfrm>
          <a:custGeom>
            <a:avLst/>
            <a:gdLst/>
            <a:ahLst/>
            <a:cxnLst/>
            <a:rect l="l" t="t" r="r" b="b"/>
            <a:pathLst>
              <a:path h="146685">
                <a:moveTo>
                  <a:pt x="0" y="0"/>
                </a:moveTo>
                <a:lnTo>
                  <a:pt x="0" y="146304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536948" y="5085589"/>
            <a:ext cx="0" cy="518159"/>
          </a:xfrm>
          <a:custGeom>
            <a:avLst/>
            <a:gdLst/>
            <a:ahLst/>
            <a:cxnLst/>
            <a:rect l="l" t="t" r="r" b="b"/>
            <a:pathLst>
              <a:path h="518160">
                <a:moveTo>
                  <a:pt x="0" y="0"/>
                </a:moveTo>
                <a:lnTo>
                  <a:pt x="0" y="518159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536948" y="5827776"/>
            <a:ext cx="0" cy="445134"/>
          </a:xfrm>
          <a:custGeom>
            <a:avLst/>
            <a:gdLst/>
            <a:ahLst/>
            <a:cxnLst/>
            <a:rect l="l" t="t" r="r" b="b"/>
            <a:pathLst>
              <a:path h="445135">
                <a:moveTo>
                  <a:pt x="0" y="0"/>
                </a:moveTo>
                <a:lnTo>
                  <a:pt x="0" y="445008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175503" y="1446276"/>
            <a:ext cx="0" cy="443865"/>
          </a:xfrm>
          <a:custGeom>
            <a:avLst/>
            <a:gdLst/>
            <a:ahLst/>
            <a:cxnLst/>
            <a:rect l="l" t="t" r="r" b="b"/>
            <a:pathLst>
              <a:path h="443864">
                <a:moveTo>
                  <a:pt x="0" y="0"/>
                </a:moveTo>
                <a:lnTo>
                  <a:pt x="0" y="443484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175503" y="2115312"/>
            <a:ext cx="0" cy="1260475"/>
          </a:xfrm>
          <a:custGeom>
            <a:avLst/>
            <a:gdLst/>
            <a:ahLst/>
            <a:cxnLst/>
            <a:rect l="l" t="t" r="r" b="b"/>
            <a:pathLst>
              <a:path h="1260475">
                <a:moveTo>
                  <a:pt x="0" y="0"/>
                </a:moveTo>
                <a:lnTo>
                  <a:pt x="0" y="1260348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175503" y="3601211"/>
            <a:ext cx="0" cy="889000"/>
          </a:xfrm>
          <a:custGeom>
            <a:avLst/>
            <a:gdLst/>
            <a:ahLst/>
            <a:cxnLst/>
            <a:rect l="l" t="t" r="r" b="b"/>
            <a:pathLst>
              <a:path h="889000">
                <a:moveTo>
                  <a:pt x="0" y="0"/>
                </a:moveTo>
                <a:lnTo>
                  <a:pt x="0" y="888491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175503" y="4713733"/>
            <a:ext cx="0" cy="146685"/>
          </a:xfrm>
          <a:custGeom>
            <a:avLst/>
            <a:gdLst/>
            <a:ahLst/>
            <a:cxnLst/>
            <a:rect l="l" t="t" r="r" b="b"/>
            <a:pathLst>
              <a:path h="146685">
                <a:moveTo>
                  <a:pt x="0" y="0"/>
                </a:moveTo>
                <a:lnTo>
                  <a:pt x="0" y="146304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175503" y="5085588"/>
            <a:ext cx="0" cy="1187450"/>
          </a:xfrm>
          <a:custGeom>
            <a:avLst/>
            <a:gdLst/>
            <a:ahLst/>
            <a:cxnLst/>
            <a:rect l="l" t="t" r="r" b="b"/>
            <a:pathLst>
              <a:path h="1187450">
                <a:moveTo>
                  <a:pt x="0" y="0"/>
                </a:moveTo>
                <a:lnTo>
                  <a:pt x="0" y="1187196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812535" y="1446275"/>
            <a:ext cx="0" cy="1929764"/>
          </a:xfrm>
          <a:custGeom>
            <a:avLst/>
            <a:gdLst/>
            <a:ahLst/>
            <a:cxnLst/>
            <a:rect l="l" t="t" r="r" b="b"/>
            <a:pathLst>
              <a:path h="1929764">
                <a:moveTo>
                  <a:pt x="0" y="0"/>
                </a:moveTo>
                <a:lnTo>
                  <a:pt x="0" y="1929384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812535" y="3601211"/>
            <a:ext cx="0" cy="889000"/>
          </a:xfrm>
          <a:custGeom>
            <a:avLst/>
            <a:gdLst/>
            <a:ahLst/>
            <a:cxnLst/>
            <a:rect l="l" t="t" r="r" b="b"/>
            <a:pathLst>
              <a:path h="889000">
                <a:moveTo>
                  <a:pt x="0" y="0"/>
                </a:moveTo>
                <a:lnTo>
                  <a:pt x="0" y="888491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812535" y="4713732"/>
            <a:ext cx="0" cy="1559560"/>
          </a:xfrm>
          <a:custGeom>
            <a:avLst/>
            <a:gdLst/>
            <a:ahLst/>
            <a:cxnLst/>
            <a:rect l="l" t="t" r="r" b="b"/>
            <a:pathLst>
              <a:path h="1559560">
                <a:moveTo>
                  <a:pt x="0" y="0"/>
                </a:moveTo>
                <a:lnTo>
                  <a:pt x="0" y="1559052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451091" y="1446275"/>
            <a:ext cx="0" cy="1929764"/>
          </a:xfrm>
          <a:custGeom>
            <a:avLst/>
            <a:gdLst/>
            <a:ahLst/>
            <a:cxnLst/>
            <a:rect l="l" t="t" r="r" b="b"/>
            <a:pathLst>
              <a:path h="1929764">
                <a:moveTo>
                  <a:pt x="0" y="0"/>
                </a:moveTo>
                <a:lnTo>
                  <a:pt x="0" y="1929384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451091" y="3601211"/>
            <a:ext cx="0" cy="889000"/>
          </a:xfrm>
          <a:custGeom>
            <a:avLst/>
            <a:gdLst/>
            <a:ahLst/>
            <a:cxnLst/>
            <a:rect l="l" t="t" r="r" b="b"/>
            <a:pathLst>
              <a:path h="889000">
                <a:moveTo>
                  <a:pt x="0" y="0"/>
                </a:moveTo>
                <a:lnTo>
                  <a:pt x="0" y="888491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451091" y="4713732"/>
            <a:ext cx="0" cy="1559560"/>
          </a:xfrm>
          <a:custGeom>
            <a:avLst/>
            <a:gdLst/>
            <a:ahLst/>
            <a:cxnLst/>
            <a:rect l="l" t="t" r="r" b="b"/>
            <a:pathLst>
              <a:path h="1559560">
                <a:moveTo>
                  <a:pt x="0" y="0"/>
                </a:moveTo>
                <a:lnTo>
                  <a:pt x="0" y="1559052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7089647" y="1446276"/>
            <a:ext cx="0" cy="3043555"/>
          </a:xfrm>
          <a:custGeom>
            <a:avLst/>
            <a:gdLst/>
            <a:ahLst/>
            <a:cxnLst/>
            <a:rect l="l" t="t" r="r" b="b"/>
            <a:pathLst>
              <a:path h="3043554">
                <a:moveTo>
                  <a:pt x="0" y="0"/>
                </a:moveTo>
                <a:lnTo>
                  <a:pt x="0" y="3043428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089647" y="4713732"/>
            <a:ext cx="0" cy="1559560"/>
          </a:xfrm>
          <a:custGeom>
            <a:avLst/>
            <a:gdLst/>
            <a:ahLst/>
            <a:cxnLst/>
            <a:rect l="l" t="t" r="r" b="b"/>
            <a:pathLst>
              <a:path h="1559560">
                <a:moveTo>
                  <a:pt x="0" y="0"/>
                </a:moveTo>
                <a:lnTo>
                  <a:pt x="0" y="1559052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7726679" y="1446276"/>
            <a:ext cx="0" cy="4826635"/>
          </a:xfrm>
          <a:custGeom>
            <a:avLst/>
            <a:gdLst/>
            <a:ahLst/>
            <a:cxnLst/>
            <a:rect l="l" t="t" r="r" b="b"/>
            <a:pathLst>
              <a:path h="4826635">
                <a:moveTo>
                  <a:pt x="0" y="0"/>
                </a:moveTo>
                <a:lnTo>
                  <a:pt x="0" y="4826508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899917" y="1446276"/>
            <a:ext cx="3827145" cy="4826635"/>
          </a:xfrm>
          <a:custGeom>
            <a:avLst/>
            <a:gdLst/>
            <a:ahLst/>
            <a:cxnLst/>
            <a:rect l="l" t="t" r="r" b="b"/>
            <a:pathLst>
              <a:path w="3827145" h="4826635">
                <a:moveTo>
                  <a:pt x="0" y="4826508"/>
                </a:moveTo>
                <a:lnTo>
                  <a:pt x="3826763" y="4826508"/>
                </a:lnTo>
                <a:lnTo>
                  <a:pt x="3826763" y="0"/>
                </a:lnTo>
                <a:lnTo>
                  <a:pt x="0" y="0"/>
                </a:lnTo>
                <a:lnTo>
                  <a:pt x="0" y="4826508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899916" y="5603747"/>
            <a:ext cx="988060" cy="224154"/>
          </a:xfrm>
          <a:custGeom>
            <a:avLst/>
            <a:gdLst/>
            <a:ahLst/>
            <a:cxnLst/>
            <a:rect l="l" t="t" r="r" b="b"/>
            <a:pathLst>
              <a:path w="988060" h="224154">
                <a:moveTo>
                  <a:pt x="0" y="224027"/>
                </a:moveTo>
                <a:lnTo>
                  <a:pt x="987552" y="224027"/>
                </a:lnTo>
                <a:lnTo>
                  <a:pt x="987552" y="0"/>
                </a:lnTo>
                <a:lnTo>
                  <a:pt x="0" y="0"/>
                </a:lnTo>
                <a:lnTo>
                  <a:pt x="0" y="224027"/>
                </a:lnTo>
                <a:close/>
              </a:path>
            </a:pathLst>
          </a:custGeom>
          <a:solidFill>
            <a:srgbClr val="FF9933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899916" y="5603747"/>
            <a:ext cx="988060" cy="224154"/>
          </a:xfrm>
          <a:custGeom>
            <a:avLst/>
            <a:gdLst/>
            <a:ahLst/>
            <a:cxnLst/>
            <a:rect l="l" t="t" r="r" b="b"/>
            <a:pathLst>
              <a:path w="988060" h="224154">
                <a:moveTo>
                  <a:pt x="0" y="224027"/>
                </a:moveTo>
                <a:lnTo>
                  <a:pt x="987552" y="224027"/>
                </a:lnTo>
                <a:lnTo>
                  <a:pt x="987552" y="0"/>
                </a:lnTo>
                <a:lnTo>
                  <a:pt x="0" y="0"/>
                </a:lnTo>
                <a:lnTo>
                  <a:pt x="0" y="224027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3899917" y="4860035"/>
            <a:ext cx="1594485" cy="226060"/>
          </a:xfrm>
          <a:custGeom>
            <a:avLst/>
            <a:gdLst/>
            <a:ahLst/>
            <a:cxnLst/>
            <a:rect l="l" t="t" r="r" b="b"/>
            <a:pathLst>
              <a:path w="1594485" h="226060">
                <a:moveTo>
                  <a:pt x="0" y="225551"/>
                </a:moveTo>
                <a:lnTo>
                  <a:pt x="1594104" y="225551"/>
                </a:lnTo>
                <a:lnTo>
                  <a:pt x="1594104" y="0"/>
                </a:lnTo>
                <a:lnTo>
                  <a:pt x="0" y="0"/>
                </a:lnTo>
                <a:lnTo>
                  <a:pt x="0" y="225551"/>
                </a:lnTo>
                <a:close/>
              </a:path>
            </a:pathLst>
          </a:custGeom>
          <a:solidFill>
            <a:srgbClr val="FF9933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3899917" y="4860035"/>
            <a:ext cx="1594485" cy="226060"/>
          </a:xfrm>
          <a:custGeom>
            <a:avLst/>
            <a:gdLst/>
            <a:ahLst/>
            <a:cxnLst/>
            <a:rect l="l" t="t" r="r" b="b"/>
            <a:pathLst>
              <a:path w="1594485" h="226060">
                <a:moveTo>
                  <a:pt x="0" y="225551"/>
                </a:moveTo>
                <a:lnTo>
                  <a:pt x="1594104" y="225551"/>
                </a:lnTo>
                <a:lnTo>
                  <a:pt x="1594104" y="0"/>
                </a:lnTo>
                <a:lnTo>
                  <a:pt x="0" y="0"/>
                </a:lnTo>
                <a:lnTo>
                  <a:pt x="0" y="225551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3899916" y="4489703"/>
            <a:ext cx="3444240" cy="224154"/>
          </a:xfrm>
          <a:custGeom>
            <a:avLst/>
            <a:gdLst/>
            <a:ahLst/>
            <a:cxnLst/>
            <a:rect l="l" t="t" r="r" b="b"/>
            <a:pathLst>
              <a:path w="3444240" h="224154">
                <a:moveTo>
                  <a:pt x="0" y="224028"/>
                </a:moveTo>
                <a:lnTo>
                  <a:pt x="3444239" y="224028"/>
                </a:lnTo>
                <a:lnTo>
                  <a:pt x="3444239" y="0"/>
                </a:lnTo>
                <a:lnTo>
                  <a:pt x="0" y="0"/>
                </a:lnTo>
                <a:lnTo>
                  <a:pt x="0" y="224028"/>
                </a:lnTo>
                <a:close/>
              </a:path>
            </a:pathLst>
          </a:custGeom>
          <a:solidFill>
            <a:srgbClr val="FF9933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899916" y="4489703"/>
            <a:ext cx="3444240" cy="224154"/>
          </a:xfrm>
          <a:custGeom>
            <a:avLst/>
            <a:gdLst/>
            <a:ahLst/>
            <a:cxnLst/>
            <a:rect l="l" t="t" r="r" b="b"/>
            <a:pathLst>
              <a:path w="3444240" h="224154">
                <a:moveTo>
                  <a:pt x="0" y="224028"/>
                </a:moveTo>
                <a:lnTo>
                  <a:pt x="3444239" y="224028"/>
                </a:lnTo>
                <a:lnTo>
                  <a:pt x="3444239" y="0"/>
                </a:lnTo>
                <a:lnTo>
                  <a:pt x="0" y="0"/>
                </a:lnTo>
                <a:lnTo>
                  <a:pt x="0" y="224028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3899917" y="3375659"/>
            <a:ext cx="2806065" cy="226060"/>
          </a:xfrm>
          <a:custGeom>
            <a:avLst/>
            <a:gdLst/>
            <a:ahLst/>
            <a:cxnLst/>
            <a:rect l="l" t="t" r="r" b="b"/>
            <a:pathLst>
              <a:path w="2806065" h="226060">
                <a:moveTo>
                  <a:pt x="0" y="225551"/>
                </a:moveTo>
                <a:lnTo>
                  <a:pt x="2805684" y="225551"/>
                </a:lnTo>
                <a:lnTo>
                  <a:pt x="2805684" y="0"/>
                </a:lnTo>
                <a:lnTo>
                  <a:pt x="0" y="0"/>
                </a:lnTo>
                <a:lnTo>
                  <a:pt x="0" y="225551"/>
                </a:lnTo>
                <a:close/>
              </a:path>
            </a:pathLst>
          </a:custGeom>
          <a:solidFill>
            <a:srgbClr val="FF9933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3899917" y="3375659"/>
            <a:ext cx="2806065" cy="226060"/>
          </a:xfrm>
          <a:custGeom>
            <a:avLst/>
            <a:gdLst/>
            <a:ahLst/>
            <a:cxnLst/>
            <a:rect l="l" t="t" r="r" b="b"/>
            <a:pathLst>
              <a:path w="2806065" h="226060">
                <a:moveTo>
                  <a:pt x="0" y="225551"/>
                </a:moveTo>
                <a:lnTo>
                  <a:pt x="2805684" y="225551"/>
                </a:lnTo>
                <a:lnTo>
                  <a:pt x="2805684" y="0"/>
                </a:lnTo>
                <a:lnTo>
                  <a:pt x="0" y="0"/>
                </a:lnTo>
                <a:lnTo>
                  <a:pt x="0" y="225551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899917" y="1889760"/>
            <a:ext cx="1786255" cy="226060"/>
          </a:xfrm>
          <a:custGeom>
            <a:avLst/>
            <a:gdLst/>
            <a:ahLst/>
            <a:cxnLst/>
            <a:rect l="l" t="t" r="r" b="b"/>
            <a:pathLst>
              <a:path w="1786254" h="226060">
                <a:moveTo>
                  <a:pt x="0" y="225551"/>
                </a:moveTo>
                <a:lnTo>
                  <a:pt x="1786128" y="225551"/>
                </a:lnTo>
                <a:lnTo>
                  <a:pt x="1786128" y="0"/>
                </a:lnTo>
                <a:lnTo>
                  <a:pt x="0" y="0"/>
                </a:lnTo>
                <a:lnTo>
                  <a:pt x="0" y="225551"/>
                </a:lnTo>
                <a:close/>
              </a:path>
            </a:pathLst>
          </a:custGeom>
          <a:solidFill>
            <a:srgbClr val="FF9933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3899917" y="1889760"/>
            <a:ext cx="1786255" cy="226060"/>
          </a:xfrm>
          <a:custGeom>
            <a:avLst/>
            <a:gdLst/>
            <a:ahLst/>
            <a:cxnLst/>
            <a:rect l="l" t="t" r="r" b="b"/>
            <a:pathLst>
              <a:path w="1786254" h="226060">
                <a:moveTo>
                  <a:pt x="0" y="225551"/>
                </a:moveTo>
                <a:lnTo>
                  <a:pt x="1786128" y="225551"/>
                </a:lnTo>
                <a:lnTo>
                  <a:pt x="1786128" y="0"/>
                </a:lnTo>
                <a:lnTo>
                  <a:pt x="0" y="0"/>
                </a:lnTo>
                <a:lnTo>
                  <a:pt x="0" y="225551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3899916" y="5974079"/>
            <a:ext cx="127000" cy="226060"/>
          </a:xfrm>
          <a:custGeom>
            <a:avLst/>
            <a:gdLst/>
            <a:ahLst/>
            <a:cxnLst/>
            <a:rect l="l" t="t" r="r" b="b"/>
            <a:pathLst>
              <a:path w="127000" h="226060">
                <a:moveTo>
                  <a:pt x="126491" y="0"/>
                </a:moveTo>
                <a:lnTo>
                  <a:pt x="0" y="0"/>
                </a:lnTo>
                <a:lnTo>
                  <a:pt x="0" y="225552"/>
                </a:lnTo>
                <a:lnTo>
                  <a:pt x="126491" y="225552"/>
                </a:lnTo>
                <a:lnTo>
                  <a:pt x="126491" y="0"/>
                </a:lnTo>
                <a:close/>
              </a:path>
            </a:pathLst>
          </a:custGeom>
          <a:solidFill>
            <a:srgbClr val="8496AF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3899916" y="5231891"/>
            <a:ext cx="350520" cy="226060"/>
          </a:xfrm>
          <a:custGeom>
            <a:avLst/>
            <a:gdLst/>
            <a:ahLst/>
            <a:cxnLst/>
            <a:rect l="l" t="t" r="r" b="b"/>
            <a:pathLst>
              <a:path w="350519" h="226060">
                <a:moveTo>
                  <a:pt x="350519" y="0"/>
                </a:moveTo>
                <a:lnTo>
                  <a:pt x="0" y="0"/>
                </a:lnTo>
                <a:lnTo>
                  <a:pt x="0" y="225551"/>
                </a:lnTo>
                <a:lnTo>
                  <a:pt x="350519" y="225551"/>
                </a:lnTo>
                <a:lnTo>
                  <a:pt x="350519" y="0"/>
                </a:lnTo>
                <a:close/>
              </a:path>
            </a:pathLst>
          </a:custGeom>
          <a:solidFill>
            <a:srgbClr val="8496AF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3899917" y="4117847"/>
            <a:ext cx="94615" cy="226060"/>
          </a:xfrm>
          <a:custGeom>
            <a:avLst/>
            <a:gdLst/>
            <a:ahLst/>
            <a:cxnLst/>
            <a:rect l="l" t="t" r="r" b="b"/>
            <a:pathLst>
              <a:path w="94614" h="226060">
                <a:moveTo>
                  <a:pt x="94487" y="0"/>
                </a:moveTo>
                <a:lnTo>
                  <a:pt x="0" y="0"/>
                </a:lnTo>
                <a:lnTo>
                  <a:pt x="0" y="225551"/>
                </a:lnTo>
                <a:lnTo>
                  <a:pt x="94487" y="225551"/>
                </a:lnTo>
                <a:lnTo>
                  <a:pt x="94487" y="0"/>
                </a:lnTo>
                <a:close/>
              </a:path>
            </a:pathLst>
          </a:custGeom>
          <a:solidFill>
            <a:srgbClr val="8496AF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3899916" y="3747515"/>
            <a:ext cx="509270" cy="224154"/>
          </a:xfrm>
          <a:custGeom>
            <a:avLst/>
            <a:gdLst/>
            <a:ahLst/>
            <a:cxnLst/>
            <a:rect l="l" t="t" r="r" b="b"/>
            <a:pathLst>
              <a:path w="509269" h="224154">
                <a:moveTo>
                  <a:pt x="509015" y="0"/>
                </a:moveTo>
                <a:lnTo>
                  <a:pt x="0" y="0"/>
                </a:lnTo>
                <a:lnTo>
                  <a:pt x="0" y="224027"/>
                </a:lnTo>
                <a:lnTo>
                  <a:pt x="509015" y="224027"/>
                </a:lnTo>
                <a:lnTo>
                  <a:pt x="509015" y="0"/>
                </a:lnTo>
                <a:close/>
              </a:path>
            </a:pathLst>
          </a:custGeom>
          <a:solidFill>
            <a:srgbClr val="8496AF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3915155" y="3003804"/>
            <a:ext cx="0" cy="226060"/>
          </a:xfrm>
          <a:custGeom>
            <a:avLst/>
            <a:gdLst/>
            <a:ahLst/>
            <a:cxnLst/>
            <a:rect l="l" t="t" r="r" b="b"/>
            <a:pathLst>
              <a:path h="226060">
                <a:moveTo>
                  <a:pt x="0" y="0"/>
                </a:moveTo>
                <a:lnTo>
                  <a:pt x="0" y="225551"/>
                </a:lnTo>
              </a:path>
            </a:pathLst>
          </a:custGeom>
          <a:ln w="30479">
            <a:solidFill>
              <a:srgbClr val="8496A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3899917" y="2633472"/>
            <a:ext cx="94615" cy="224154"/>
          </a:xfrm>
          <a:custGeom>
            <a:avLst/>
            <a:gdLst/>
            <a:ahLst/>
            <a:cxnLst/>
            <a:rect l="l" t="t" r="r" b="b"/>
            <a:pathLst>
              <a:path w="94614" h="224155">
                <a:moveTo>
                  <a:pt x="94487" y="0"/>
                </a:moveTo>
                <a:lnTo>
                  <a:pt x="0" y="0"/>
                </a:lnTo>
                <a:lnTo>
                  <a:pt x="0" y="224027"/>
                </a:lnTo>
                <a:lnTo>
                  <a:pt x="94487" y="224027"/>
                </a:lnTo>
                <a:lnTo>
                  <a:pt x="94487" y="0"/>
                </a:lnTo>
                <a:close/>
              </a:path>
            </a:pathLst>
          </a:custGeom>
          <a:solidFill>
            <a:srgbClr val="8496AF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3899916" y="2261616"/>
            <a:ext cx="829310" cy="226060"/>
          </a:xfrm>
          <a:custGeom>
            <a:avLst/>
            <a:gdLst/>
            <a:ahLst/>
            <a:cxnLst/>
            <a:rect l="l" t="t" r="r" b="b"/>
            <a:pathLst>
              <a:path w="829310" h="226060">
                <a:moveTo>
                  <a:pt x="829056" y="0"/>
                </a:moveTo>
                <a:lnTo>
                  <a:pt x="0" y="0"/>
                </a:lnTo>
                <a:lnTo>
                  <a:pt x="0" y="225551"/>
                </a:lnTo>
                <a:lnTo>
                  <a:pt x="829056" y="225551"/>
                </a:lnTo>
                <a:lnTo>
                  <a:pt x="829056" y="0"/>
                </a:lnTo>
                <a:close/>
              </a:path>
            </a:pathLst>
          </a:custGeom>
          <a:solidFill>
            <a:srgbClr val="8496AF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3899916" y="1519427"/>
            <a:ext cx="669290" cy="224154"/>
          </a:xfrm>
          <a:custGeom>
            <a:avLst/>
            <a:gdLst/>
            <a:ahLst/>
            <a:cxnLst/>
            <a:rect l="l" t="t" r="r" b="b"/>
            <a:pathLst>
              <a:path w="669289" h="224155">
                <a:moveTo>
                  <a:pt x="669035" y="0"/>
                </a:moveTo>
                <a:lnTo>
                  <a:pt x="0" y="0"/>
                </a:lnTo>
                <a:lnTo>
                  <a:pt x="0" y="224027"/>
                </a:lnTo>
                <a:lnTo>
                  <a:pt x="669035" y="224027"/>
                </a:lnTo>
                <a:lnTo>
                  <a:pt x="669035" y="0"/>
                </a:lnTo>
                <a:close/>
              </a:path>
            </a:pathLst>
          </a:custGeom>
          <a:solidFill>
            <a:srgbClr val="8496AF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3899916" y="5974079"/>
            <a:ext cx="127000" cy="226060"/>
          </a:xfrm>
          <a:custGeom>
            <a:avLst/>
            <a:gdLst/>
            <a:ahLst/>
            <a:cxnLst/>
            <a:rect l="l" t="t" r="r" b="b"/>
            <a:pathLst>
              <a:path w="127000" h="226060">
                <a:moveTo>
                  <a:pt x="126491" y="225552"/>
                </a:moveTo>
                <a:lnTo>
                  <a:pt x="0" y="225552"/>
                </a:lnTo>
                <a:lnTo>
                  <a:pt x="0" y="0"/>
                </a:lnTo>
                <a:lnTo>
                  <a:pt x="126491" y="0"/>
                </a:lnTo>
                <a:lnTo>
                  <a:pt x="126491" y="225552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3899916" y="5231891"/>
            <a:ext cx="350520" cy="226060"/>
          </a:xfrm>
          <a:custGeom>
            <a:avLst/>
            <a:gdLst/>
            <a:ahLst/>
            <a:cxnLst/>
            <a:rect l="l" t="t" r="r" b="b"/>
            <a:pathLst>
              <a:path w="350519" h="226060">
                <a:moveTo>
                  <a:pt x="350519" y="225551"/>
                </a:moveTo>
                <a:lnTo>
                  <a:pt x="0" y="225551"/>
                </a:lnTo>
                <a:lnTo>
                  <a:pt x="0" y="0"/>
                </a:lnTo>
                <a:lnTo>
                  <a:pt x="350519" y="0"/>
                </a:lnTo>
                <a:lnTo>
                  <a:pt x="350519" y="225551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3899917" y="4117847"/>
            <a:ext cx="94615" cy="226060"/>
          </a:xfrm>
          <a:custGeom>
            <a:avLst/>
            <a:gdLst/>
            <a:ahLst/>
            <a:cxnLst/>
            <a:rect l="l" t="t" r="r" b="b"/>
            <a:pathLst>
              <a:path w="94614" h="226060">
                <a:moveTo>
                  <a:pt x="94487" y="225551"/>
                </a:moveTo>
                <a:lnTo>
                  <a:pt x="0" y="225551"/>
                </a:lnTo>
                <a:lnTo>
                  <a:pt x="0" y="0"/>
                </a:lnTo>
                <a:lnTo>
                  <a:pt x="94487" y="0"/>
                </a:lnTo>
                <a:lnTo>
                  <a:pt x="94487" y="225551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3899916" y="3747515"/>
            <a:ext cx="509270" cy="224154"/>
          </a:xfrm>
          <a:custGeom>
            <a:avLst/>
            <a:gdLst/>
            <a:ahLst/>
            <a:cxnLst/>
            <a:rect l="l" t="t" r="r" b="b"/>
            <a:pathLst>
              <a:path w="509269" h="224154">
                <a:moveTo>
                  <a:pt x="509015" y="224027"/>
                </a:moveTo>
                <a:lnTo>
                  <a:pt x="0" y="224027"/>
                </a:lnTo>
                <a:lnTo>
                  <a:pt x="0" y="0"/>
                </a:lnTo>
                <a:lnTo>
                  <a:pt x="509015" y="0"/>
                </a:lnTo>
                <a:lnTo>
                  <a:pt x="509015" y="224027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3899916" y="3003804"/>
            <a:ext cx="30480" cy="226060"/>
          </a:xfrm>
          <a:custGeom>
            <a:avLst/>
            <a:gdLst/>
            <a:ahLst/>
            <a:cxnLst/>
            <a:rect l="l" t="t" r="r" b="b"/>
            <a:pathLst>
              <a:path w="30480" h="226060">
                <a:moveTo>
                  <a:pt x="30479" y="225551"/>
                </a:moveTo>
                <a:lnTo>
                  <a:pt x="0" y="225551"/>
                </a:lnTo>
                <a:lnTo>
                  <a:pt x="0" y="0"/>
                </a:lnTo>
                <a:lnTo>
                  <a:pt x="30479" y="0"/>
                </a:lnTo>
                <a:lnTo>
                  <a:pt x="30479" y="225551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3899917" y="2633472"/>
            <a:ext cx="94615" cy="224154"/>
          </a:xfrm>
          <a:custGeom>
            <a:avLst/>
            <a:gdLst/>
            <a:ahLst/>
            <a:cxnLst/>
            <a:rect l="l" t="t" r="r" b="b"/>
            <a:pathLst>
              <a:path w="94614" h="224155">
                <a:moveTo>
                  <a:pt x="94487" y="224027"/>
                </a:moveTo>
                <a:lnTo>
                  <a:pt x="0" y="224027"/>
                </a:lnTo>
                <a:lnTo>
                  <a:pt x="0" y="0"/>
                </a:lnTo>
                <a:lnTo>
                  <a:pt x="94487" y="0"/>
                </a:lnTo>
                <a:lnTo>
                  <a:pt x="94487" y="224027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3899916" y="2261616"/>
            <a:ext cx="829310" cy="226060"/>
          </a:xfrm>
          <a:custGeom>
            <a:avLst/>
            <a:gdLst/>
            <a:ahLst/>
            <a:cxnLst/>
            <a:rect l="l" t="t" r="r" b="b"/>
            <a:pathLst>
              <a:path w="829310" h="226060">
                <a:moveTo>
                  <a:pt x="829056" y="225551"/>
                </a:moveTo>
                <a:lnTo>
                  <a:pt x="0" y="225551"/>
                </a:lnTo>
                <a:lnTo>
                  <a:pt x="0" y="0"/>
                </a:lnTo>
                <a:lnTo>
                  <a:pt x="829056" y="0"/>
                </a:lnTo>
                <a:lnTo>
                  <a:pt x="829056" y="225551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3899916" y="1519427"/>
            <a:ext cx="669290" cy="224154"/>
          </a:xfrm>
          <a:custGeom>
            <a:avLst/>
            <a:gdLst/>
            <a:ahLst/>
            <a:cxnLst/>
            <a:rect l="l" t="t" r="r" b="b"/>
            <a:pathLst>
              <a:path w="669289" h="224155">
                <a:moveTo>
                  <a:pt x="669035" y="224027"/>
                </a:moveTo>
                <a:lnTo>
                  <a:pt x="0" y="224027"/>
                </a:lnTo>
                <a:lnTo>
                  <a:pt x="0" y="0"/>
                </a:lnTo>
                <a:lnTo>
                  <a:pt x="669035" y="0"/>
                </a:lnTo>
                <a:lnTo>
                  <a:pt x="669035" y="224027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3899916" y="1446276"/>
            <a:ext cx="0" cy="4826635"/>
          </a:xfrm>
          <a:custGeom>
            <a:avLst/>
            <a:gdLst/>
            <a:ahLst/>
            <a:cxnLst/>
            <a:rect l="l" t="t" r="r" b="b"/>
            <a:pathLst>
              <a:path h="4826635">
                <a:moveTo>
                  <a:pt x="0" y="4826508"/>
                </a:moveTo>
                <a:lnTo>
                  <a:pt x="0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3864864" y="6086855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3864864" y="5715000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3864864" y="5344667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3864864" y="4972811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3864864" y="4602479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3864864" y="4230623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3864864" y="3858767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3864864" y="3488435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3864864" y="3116579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3864864" y="2746248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3864864" y="2374392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3864864" y="2002535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3864864" y="1632204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3864864" y="1446275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4089908" y="5988202"/>
            <a:ext cx="104139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defTabSz="914400">
              <a:spcBef>
                <a:spcPts val="105"/>
              </a:spcBef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4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4950714" y="5617262"/>
            <a:ext cx="18415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spc="10" dirty="0">
                <a:solidFill>
                  <a:srgbClr val="FFFFFF"/>
                </a:solidFill>
                <a:latin typeface="Century"/>
                <a:cs typeface="Century"/>
              </a:rPr>
              <a:t>31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4312666" y="5245990"/>
            <a:ext cx="18415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spc="10" dirty="0">
                <a:solidFill>
                  <a:srgbClr val="FFFFFF"/>
                </a:solidFill>
                <a:latin typeface="Century"/>
                <a:cs typeface="Century"/>
              </a:rPr>
              <a:t>11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5556884" y="4874515"/>
            <a:ext cx="18415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spc="10" dirty="0">
                <a:solidFill>
                  <a:srgbClr val="FFFFFF"/>
                </a:solidFill>
                <a:latin typeface="Century"/>
                <a:cs typeface="Century"/>
              </a:rPr>
              <a:t>50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7406386" y="4503166"/>
            <a:ext cx="26352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spc="10" dirty="0">
                <a:solidFill>
                  <a:srgbClr val="FFFFFF"/>
                </a:solidFill>
                <a:latin typeface="Century"/>
                <a:cs typeface="Century"/>
              </a:rPr>
              <a:t>108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4058158" y="4131946"/>
            <a:ext cx="10350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3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4472177" y="3760471"/>
            <a:ext cx="18415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spc="10" dirty="0">
                <a:solidFill>
                  <a:srgbClr val="FFFFFF"/>
                </a:solidFill>
                <a:latin typeface="Century"/>
                <a:cs typeface="Century"/>
              </a:rPr>
              <a:t>16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6769100" y="3389121"/>
            <a:ext cx="184150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defTabSz="914400">
              <a:spcBef>
                <a:spcPts val="105"/>
              </a:spcBef>
            </a:pPr>
            <a:r>
              <a:rPr sz="1100" b="1" spc="10" dirty="0">
                <a:solidFill>
                  <a:srgbClr val="FFFFFF"/>
                </a:solidFill>
                <a:latin typeface="Century"/>
                <a:cs typeface="Century"/>
              </a:rPr>
              <a:t>88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3994151" y="3017901"/>
            <a:ext cx="103505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defTabSz="914400">
              <a:spcBef>
                <a:spcPts val="105"/>
              </a:spcBef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4058158" y="2646426"/>
            <a:ext cx="103505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defTabSz="914400">
              <a:spcBef>
                <a:spcPts val="105"/>
              </a:spcBef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3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4791202" y="2275077"/>
            <a:ext cx="184150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defTabSz="914400">
              <a:spcBef>
                <a:spcPts val="105"/>
              </a:spcBef>
            </a:pPr>
            <a:r>
              <a:rPr sz="1100" b="1" spc="10" dirty="0">
                <a:solidFill>
                  <a:srgbClr val="FFFFFF"/>
                </a:solidFill>
                <a:latin typeface="Century"/>
                <a:cs typeface="Century"/>
              </a:rPr>
              <a:t>26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5722746" y="1903857"/>
            <a:ext cx="184150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defTabSz="914400">
              <a:spcBef>
                <a:spcPts val="105"/>
              </a:spcBef>
            </a:pPr>
            <a:r>
              <a:rPr sz="1100" b="1" spc="10" dirty="0">
                <a:solidFill>
                  <a:srgbClr val="FFFFFF"/>
                </a:solidFill>
                <a:latin typeface="Century"/>
                <a:cs typeface="Century"/>
              </a:rPr>
              <a:t>56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3847846" y="6350305"/>
            <a:ext cx="10350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0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4447159" y="6350305"/>
            <a:ext cx="18097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20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5085080" y="6350305"/>
            <a:ext cx="18097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40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5723383" y="6350305"/>
            <a:ext cx="18097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60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6361304" y="6350305"/>
            <a:ext cx="18097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80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6960490" y="6350305"/>
            <a:ext cx="259079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100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7598410" y="6350305"/>
            <a:ext cx="259079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120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2267712" y="5995415"/>
            <a:ext cx="1513840" cy="16764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15"/>
              </a:lnSpc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AEROSOL/</a:t>
            </a:r>
            <a:r>
              <a:rPr sz="1100" b="1" spc="-8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ALCOHOL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3086100" y="5625084"/>
            <a:ext cx="695960" cy="16764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05"/>
              </a:lnSpc>
            </a:pPr>
            <a:r>
              <a:rPr sz="1100" b="1" spc="5" dirty="0">
                <a:solidFill>
                  <a:srgbClr val="FFFFFF"/>
                </a:solidFill>
                <a:latin typeface="Century"/>
                <a:cs typeface="Century"/>
              </a:rPr>
              <a:t>C</a:t>
            </a:r>
            <a:r>
              <a:rPr sz="1100" b="1" spc="15" dirty="0">
                <a:solidFill>
                  <a:srgbClr val="FFFFFF"/>
                </a:solidFill>
                <a:latin typeface="Century"/>
                <a:cs typeface="Century"/>
              </a:rPr>
              <a:t>O</a:t>
            </a:r>
            <a:r>
              <a:rPr sz="1100" b="1" spc="5" dirty="0">
                <a:solidFill>
                  <a:srgbClr val="FFFFFF"/>
                </a:solidFill>
                <a:latin typeface="Century"/>
                <a:cs typeface="Century"/>
              </a:rPr>
              <a:t>C</a:t>
            </a:r>
            <a:r>
              <a:rPr sz="1100" b="1" spc="-10" dirty="0">
                <a:solidFill>
                  <a:srgbClr val="FFFFFF"/>
                </a:solidFill>
                <a:latin typeface="Century"/>
                <a:cs typeface="Century"/>
              </a:rPr>
              <a:t>AI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NE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3256789" y="5253228"/>
            <a:ext cx="525145" cy="16764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10"/>
              </a:lnSpc>
            </a:pPr>
            <a:r>
              <a:rPr sz="1100" b="1" spc="5" dirty="0">
                <a:solidFill>
                  <a:srgbClr val="FFFFFF"/>
                </a:solidFill>
                <a:latin typeface="Century"/>
                <a:cs typeface="Century"/>
              </a:rPr>
              <a:t>CRA</a:t>
            </a:r>
            <a:r>
              <a:rPr sz="1100" b="1" spc="-10" dirty="0">
                <a:solidFill>
                  <a:srgbClr val="FFFFFF"/>
                </a:solidFill>
                <a:latin typeface="Century"/>
                <a:cs typeface="Century"/>
              </a:rPr>
              <a:t>C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K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2961133" y="4881372"/>
            <a:ext cx="820419" cy="169545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15"/>
              </a:lnSpc>
            </a:pPr>
            <a:r>
              <a:rPr sz="1100" b="1" spc="5" dirty="0">
                <a:solidFill>
                  <a:srgbClr val="FFFFFF"/>
                </a:solidFill>
                <a:latin typeface="Century"/>
                <a:cs typeface="Century"/>
              </a:rPr>
              <a:t>FE</a:t>
            </a:r>
            <a:r>
              <a:rPr sz="1100" b="1" spc="10" dirty="0">
                <a:solidFill>
                  <a:srgbClr val="FFFFFF"/>
                </a:solidFill>
                <a:latin typeface="Century"/>
                <a:cs typeface="Century"/>
              </a:rPr>
              <a:t>N</a:t>
            </a: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T</a:t>
            </a:r>
            <a:r>
              <a:rPr sz="1100" b="1" spc="-10" dirty="0">
                <a:solidFill>
                  <a:srgbClr val="FFFFFF"/>
                </a:solidFill>
                <a:latin typeface="Century"/>
                <a:cs typeface="Century"/>
              </a:rPr>
              <a:t>A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NYL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3171445" y="4511040"/>
            <a:ext cx="610235" cy="16764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05"/>
              </a:lnSpc>
            </a:pPr>
            <a:r>
              <a:rPr sz="1100" b="1" spc="15" dirty="0">
                <a:solidFill>
                  <a:srgbClr val="FFFFFF"/>
                </a:solidFill>
                <a:latin typeface="Century"/>
                <a:cs typeface="Century"/>
              </a:rPr>
              <a:t>H</a:t>
            </a:r>
            <a:r>
              <a:rPr sz="1100" b="1" spc="5" dirty="0">
                <a:solidFill>
                  <a:srgbClr val="FFFFFF"/>
                </a:solidFill>
                <a:latin typeface="Century"/>
                <a:cs typeface="Century"/>
              </a:rPr>
              <a:t>E</a:t>
            </a:r>
            <a:r>
              <a:rPr sz="1100" b="1" spc="-10" dirty="0">
                <a:solidFill>
                  <a:srgbClr val="FFFFFF"/>
                </a:solidFill>
                <a:latin typeface="Century"/>
                <a:cs typeface="Century"/>
              </a:rPr>
              <a:t>R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O</a:t>
            </a:r>
            <a:r>
              <a:rPr sz="1100" b="1" spc="-10" dirty="0">
                <a:solidFill>
                  <a:srgbClr val="FFFFFF"/>
                </a:solidFill>
                <a:latin typeface="Century"/>
                <a:cs typeface="Century"/>
              </a:rPr>
              <a:t>I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N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3296411" y="4139184"/>
            <a:ext cx="485140" cy="16764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10"/>
              </a:lnSpc>
            </a:pPr>
            <a:r>
              <a:rPr sz="1100" b="1" spc="10" dirty="0">
                <a:solidFill>
                  <a:srgbClr val="FFFFFF"/>
                </a:solidFill>
                <a:latin typeface="Century"/>
                <a:cs typeface="Century"/>
              </a:rPr>
              <a:t>M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DMA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2185416" y="3768852"/>
            <a:ext cx="1596390" cy="16764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00"/>
              </a:lnSpc>
            </a:pPr>
            <a:r>
              <a:rPr sz="1100" b="1" spc="10" dirty="0">
                <a:solidFill>
                  <a:srgbClr val="FFFFFF"/>
                </a:solidFill>
                <a:latin typeface="Century"/>
                <a:cs typeface="Century"/>
              </a:rPr>
              <a:t>M</a:t>
            </a:r>
            <a:r>
              <a:rPr sz="1100" b="1" spc="5" dirty="0">
                <a:solidFill>
                  <a:srgbClr val="FFFFFF"/>
                </a:solidFill>
                <a:latin typeface="Century"/>
                <a:cs typeface="Century"/>
              </a:rPr>
              <a:t>E</a:t>
            </a: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T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H</a:t>
            </a:r>
            <a:r>
              <a:rPr sz="1100" b="1" spc="-10" dirty="0">
                <a:solidFill>
                  <a:srgbClr val="FFFFFF"/>
                </a:solidFill>
                <a:latin typeface="Century"/>
                <a:cs typeface="Century"/>
              </a:rPr>
              <a:t>A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MPHE</a:t>
            </a:r>
            <a:r>
              <a:rPr sz="1100" b="1" spc="-10" dirty="0">
                <a:solidFill>
                  <a:srgbClr val="FFFFFF"/>
                </a:solidFill>
                <a:latin typeface="Century"/>
                <a:cs typeface="Century"/>
              </a:rPr>
              <a:t>TA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M</a:t>
            </a: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I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NE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3249168" y="3396996"/>
            <a:ext cx="532765" cy="16764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05"/>
              </a:lnSpc>
            </a:pPr>
            <a:r>
              <a:rPr sz="1100" b="1" spc="15" dirty="0">
                <a:solidFill>
                  <a:srgbClr val="FFFFFF"/>
                </a:solidFill>
                <a:latin typeface="Century"/>
                <a:cs typeface="Century"/>
              </a:rPr>
              <a:t>O</a:t>
            </a:r>
            <a:r>
              <a:rPr sz="1100" b="1" spc="5" dirty="0">
                <a:solidFill>
                  <a:srgbClr val="FFFFFF"/>
                </a:solidFill>
                <a:latin typeface="Century"/>
                <a:cs typeface="Century"/>
              </a:rPr>
              <a:t>T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H</a:t>
            </a:r>
            <a:r>
              <a:rPr sz="1100" b="1" spc="-10" dirty="0">
                <a:solidFill>
                  <a:srgbClr val="FFFFFF"/>
                </a:solidFill>
                <a:latin typeface="Century"/>
                <a:cs typeface="Century"/>
              </a:rPr>
              <a:t>E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R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2237231" y="3025140"/>
            <a:ext cx="1544320" cy="169545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10"/>
              </a:lnSpc>
            </a:pPr>
            <a:r>
              <a:rPr sz="1100" b="1" spc="5" dirty="0">
                <a:solidFill>
                  <a:srgbClr val="FFFFFF"/>
                </a:solidFill>
                <a:latin typeface="Century"/>
                <a:cs typeface="Century"/>
              </a:rPr>
              <a:t>OVER THE</a:t>
            </a:r>
            <a:r>
              <a:rPr sz="1100" b="1" spc="-13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COUNTER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2822448" y="2654807"/>
            <a:ext cx="959485" cy="16764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00"/>
              </a:lnSpc>
            </a:pP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OXYCODONE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2197609" y="2282951"/>
            <a:ext cx="1584325" cy="16764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05"/>
              </a:lnSpc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PRESCRIPTION</a:t>
            </a:r>
            <a:r>
              <a:rPr sz="1100" b="1" spc="-8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PILLS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1970531" y="1912620"/>
            <a:ext cx="1811020" cy="16764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00"/>
              </a:lnSpc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SYNTHETIC</a:t>
            </a:r>
            <a:r>
              <a:rPr sz="1100" b="1" spc="-8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MARIJUANA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2851786" y="965073"/>
            <a:ext cx="4164965" cy="7613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defTabSz="914400">
              <a:spcBef>
                <a:spcPts val="105"/>
              </a:spcBef>
            </a:pPr>
            <a:r>
              <a:rPr sz="20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SUSPECTED </a:t>
            </a:r>
            <a:r>
              <a:rPr sz="2000" b="1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DRUG </a:t>
            </a:r>
            <a:r>
              <a:rPr sz="20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USED IN</a:t>
            </a:r>
            <a:r>
              <a:rPr sz="2000" b="1" u="sng" spc="-16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</a:t>
            </a:r>
            <a:r>
              <a:rPr sz="2000" b="1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OD</a:t>
            </a:r>
            <a:endParaRPr sz="2000">
              <a:solidFill>
                <a:prstClr val="black"/>
              </a:solidFill>
              <a:latin typeface="Century"/>
              <a:cs typeface="Century"/>
            </a:endParaRPr>
          </a:p>
          <a:p>
            <a:pPr marL="577850" defTabSz="914400">
              <a:spcBef>
                <a:spcPts val="2065"/>
              </a:spcBef>
              <a:tabLst>
                <a:tab pos="1791970" algn="l"/>
              </a:tabLst>
            </a:pPr>
            <a:r>
              <a:rPr sz="1650" b="1" spc="7" baseline="2525" dirty="0">
                <a:solidFill>
                  <a:srgbClr val="FFFFFF"/>
                </a:solidFill>
                <a:latin typeface="Century"/>
                <a:cs typeface="Century"/>
              </a:rPr>
              <a:t>UNK	</a:t>
            </a:r>
            <a:r>
              <a:rPr sz="1100" b="1" spc="10" dirty="0">
                <a:solidFill>
                  <a:srgbClr val="FFFFFF"/>
                </a:solidFill>
                <a:latin typeface="Century"/>
                <a:cs typeface="Century"/>
              </a:rPr>
              <a:t>21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8093964" y="1790700"/>
            <a:ext cx="2228850" cy="391744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8180959" y="1828927"/>
            <a:ext cx="1623695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Synthetic</a:t>
            </a:r>
            <a:r>
              <a:rPr sz="1200" b="1" u="sng" spc="-5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</a:t>
            </a:r>
            <a:r>
              <a:rPr sz="12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Marijuana-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marR="5080" indent="-172720" defTabSz="914400">
              <a:spcBef>
                <a:spcPts val="5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49 of 56 (88%)</a:t>
            </a:r>
            <a:r>
              <a:rPr sz="1000" spc="-11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00" dirty="0">
                <a:solidFill>
                  <a:srgbClr val="FFFFFF"/>
                </a:solidFill>
                <a:latin typeface="Century"/>
                <a:cs typeface="Century"/>
              </a:rPr>
              <a:t>overdoses 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involved naloxone  administration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8180958" y="2621660"/>
            <a:ext cx="1624330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Other-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marR="5080" indent="-172720" defTabSz="914400">
              <a:spcBef>
                <a:spcPts val="5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71 of 88 (81%)</a:t>
            </a:r>
            <a:r>
              <a:rPr sz="1000" spc="-10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00" dirty="0">
                <a:solidFill>
                  <a:srgbClr val="FFFFFF"/>
                </a:solidFill>
                <a:latin typeface="Century"/>
                <a:cs typeface="Century"/>
              </a:rPr>
              <a:t>overdoses 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involved naloxone  administration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8180958" y="3414141"/>
            <a:ext cx="1694180" cy="6673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Heroin-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marR="5080" indent="-172720" defTabSz="914400">
              <a:spcBef>
                <a:spcPts val="5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97 of </a:t>
            </a:r>
            <a:r>
              <a:rPr sz="1000" spc="-10" dirty="0">
                <a:solidFill>
                  <a:srgbClr val="FFFFFF"/>
                </a:solidFill>
                <a:latin typeface="Century"/>
                <a:cs typeface="Century"/>
              </a:rPr>
              <a:t>108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(90%)</a:t>
            </a:r>
            <a:r>
              <a:rPr sz="1000" spc="-7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00" dirty="0">
                <a:solidFill>
                  <a:srgbClr val="FFFFFF"/>
                </a:solidFill>
                <a:latin typeface="Century"/>
                <a:cs typeface="Century"/>
              </a:rPr>
              <a:t>overdoses 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involved naloxone  administration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8180958" y="4207002"/>
            <a:ext cx="1624330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Fentanyl-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marR="5080" indent="-172720" defTabSz="914400">
              <a:spcBef>
                <a:spcPts val="5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22 </a:t>
            </a:r>
            <a:r>
              <a:rPr sz="1000" dirty="0">
                <a:solidFill>
                  <a:srgbClr val="FFFFFF"/>
                </a:solidFill>
                <a:latin typeface="Century"/>
                <a:cs typeface="Century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50 (44%)</a:t>
            </a:r>
            <a:r>
              <a:rPr sz="1000" spc="-10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00" dirty="0">
                <a:solidFill>
                  <a:srgbClr val="FFFFFF"/>
                </a:solidFill>
                <a:latin typeface="Century"/>
                <a:cs typeface="Century"/>
              </a:rPr>
              <a:t>overdoses 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involved naloxone  administration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8180959" y="4999178"/>
            <a:ext cx="1623695" cy="6673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entury"/>
                <a:cs typeface="Century"/>
              </a:rPr>
              <a:t>Cocaine-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marR="5080" indent="-172720" defTabSz="914400">
              <a:spcBef>
                <a:spcPts val="10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24 of 31 (77%)</a:t>
            </a:r>
            <a:r>
              <a:rPr sz="1000" spc="-11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00" dirty="0">
                <a:solidFill>
                  <a:srgbClr val="FFFFFF"/>
                </a:solidFill>
                <a:latin typeface="Century"/>
                <a:cs typeface="Century"/>
              </a:rPr>
              <a:t>overdoses 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involved naloxone  administration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4300855" y="1889886"/>
            <a:ext cx="40957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10" dirty="0">
                <a:solidFill>
                  <a:prstClr val="black"/>
                </a:solidFill>
                <a:latin typeface="Century"/>
                <a:cs typeface="Century"/>
              </a:rPr>
              <a:t>4</a:t>
            </a:r>
            <a:r>
              <a:rPr sz="1200" b="1" spc="-5" dirty="0">
                <a:solidFill>
                  <a:prstClr val="black"/>
                </a:solidFill>
                <a:latin typeface="Century"/>
                <a:cs typeface="Century"/>
              </a:rPr>
              <a:t>60%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4762500" y="1898904"/>
            <a:ext cx="76200" cy="19913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4984497" y="4496561"/>
            <a:ext cx="3244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10" dirty="0">
                <a:solidFill>
                  <a:prstClr val="black"/>
                </a:solidFill>
                <a:latin typeface="Century"/>
                <a:cs typeface="Century"/>
              </a:rPr>
              <a:t>4</a:t>
            </a:r>
            <a:r>
              <a:rPr sz="1200" b="1" spc="-5" dirty="0">
                <a:solidFill>
                  <a:prstClr val="black"/>
                </a:solidFill>
                <a:latin typeface="Century"/>
                <a:cs typeface="Century"/>
              </a:rPr>
              <a:t>3%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5379846" y="4507992"/>
            <a:ext cx="76200" cy="20929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4300855" y="4869942"/>
            <a:ext cx="3244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10" dirty="0">
                <a:solidFill>
                  <a:prstClr val="black"/>
                </a:solidFill>
                <a:latin typeface="Century"/>
                <a:cs typeface="Century"/>
              </a:rPr>
              <a:t>1</a:t>
            </a:r>
            <a:r>
              <a:rPr sz="1200" b="1" spc="-5" dirty="0">
                <a:solidFill>
                  <a:prstClr val="black"/>
                </a:solidFill>
                <a:latin typeface="Century"/>
                <a:cs typeface="Century"/>
              </a:rPr>
              <a:t>3%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4136518" y="5618784"/>
            <a:ext cx="23939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10" dirty="0">
                <a:solidFill>
                  <a:prstClr val="black"/>
                </a:solidFill>
                <a:latin typeface="Century"/>
                <a:cs typeface="Century"/>
              </a:rPr>
              <a:t>9</a:t>
            </a:r>
            <a:r>
              <a:rPr sz="1200" b="1" spc="-5" dirty="0">
                <a:solidFill>
                  <a:prstClr val="black"/>
                </a:solidFill>
                <a:latin typeface="Century"/>
                <a:cs typeface="Century"/>
              </a:rPr>
              <a:t>%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4436491" y="5629644"/>
            <a:ext cx="76200" cy="20935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4716780" y="4869179"/>
            <a:ext cx="76199" cy="19913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6735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61892" y="55245"/>
            <a:ext cx="419290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65" dirty="0"/>
              <a:t>DATA </a:t>
            </a:r>
            <a:r>
              <a:rPr sz="2400" spc="-25" dirty="0"/>
              <a:t>ANALYSIS</a:t>
            </a:r>
            <a:r>
              <a:rPr sz="2400" spc="-350" dirty="0"/>
              <a:t> </a:t>
            </a:r>
            <a:r>
              <a:rPr sz="2400" dirty="0"/>
              <a:t>SUBTEAM</a:t>
            </a:r>
            <a:endParaRPr sz="2400"/>
          </a:p>
        </p:txBody>
      </p:sp>
      <p:sp>
        <p:nvSpPr>
          <p:cNvPr id="3" name="object 3"/>
          <p:cNvSpPr/>
          <p:nvPr/>
        </p:nvSpPr>
        <p:spPr>
          <a:xfrm>
            <a:off x="1760221" y="763521"/>
            <a:ext cx="6344411" cy="59695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885188" y="885444"/>
            <a:ext cx="6096762" cy="572795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899917" y="1415797"/>
            <a:ext cx="3866515" cy="4857115"/>
          </a:xfrm>
          <a:custGeom>
            <a:avLst/>
            <a:gdLst/>
            <a:ahLst/>
            <a:cxnLst/>
            <a:rect l="l" t="t" r="r" b="b"/>
            <a:pathLst>
              <a:path w="3866515" h="4857115">
                <a:moveTo>
                  <a:pt x="0" y="4856988"/>
                </a:moveTo>
                <a:lnTo>
                  <a:pt x="3866387" y="4856988"/>
                </a:lnTo>
                <a:lnTo>
                  <a:pt x="3866387" y="0"/>
                </a:lnTo>
                <a:lnTo>
                  <a:pt x="0" y="0"/>
                </a:lnTo>
                <a:lnTo>
                  <a:pt x="0" y="4856988"/>
                </a:lnTo>
                <a:close/>
              </a:path>
            </a:pathLst>
          </a:custGeom>
          <a:solidFill>
            <a:srgbClr val="000000">
              <a:alpha val="34901"/>
            </a:srgbClr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328160" y="1415796"/>
            <a:ext cx="0" cy="3343910"/>
          </a:xfrm>
          <a:custGeom>
            <a:avLst/>
            <a:gdLst/>
            <a:ahLst/>
            <a:cxnLst/>
            <a:rect l="l" t="t" r="r" b="b"/>
            <a:pathLst>
              <a:path h="3343910">
                <a:moveTo>
                  <a:pt x="0" y="0"/>
                </a:moveTo>
                <a:lnTo>
                  <a:pt x="0" y="3343655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328160" y="5087111"/>
            <a:ext cx="0" cy="751840"/>
          </a:xfrm>
          <a:custGeom>
            <a:avLst/>
            <a:gdLst/>
            <a:ahLst/>
            <a:cxnLst/>
            <a:rect l="l" t="t" r="r" b="b"/>
            <a:pathLst>
              <a:path h="751839">
                <a:moveTo>
                  <a:pt x="0" y="0"/>
                </a:moveTo>
                <a:lnTo>
                  <a:pt x="0" y="751332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328160" y="6166103"/>
            <a:ext cx="0" cy="106680"/>
          </a:xfrm>
          <a:custGeom>
            <a:avLst/>
            <a:gdLst/>
            <a:ahLst/>
            <a:cxnLst/>
            <a:rect l="l" t="t" r="r" b="b"/>
            <a:pathLst>
              <a:path h="106679">
                <a:moveTo>
                  <a:pt x="0" y="0"/>
                </a:moveTo>
                <a:lnTo>
                  <a:pt x="0" y="10668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57927" y="1415796"/>
            <a:ext cx="0" cy="3343910"/>
          </a:xfrm>
          <a:custGeom>
            <a:avLst/>
            <a:gdLst/>
            <a:ahLst/>
            <a:cxnLst/>
            <a:rect l="l" t="t" r="r" b="b"/>
            <a:pathLst>
              <a:path h="3343910">
                <a:moveTo>
                  <a:pt x="0" y="0"/>
                </a:moveTo>
                <a:lnTo>
                  <a:pt x="0" y="3343655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757927" y="5087111"/>
            <a:ext cx="0" cy="751840"/>
          </a:xfrm>
          <a:custGeom>
            <a:avLst/>
            <a:gdLst/>
            <a:ahLst/>
            <a:cxnLst/>
            <a:rect l="l" t="t" r="r" b="b"/>
            <a:pathLst>
              <a:path h="751839">
                <a:moveTo>
                  <a:pt x="0" y="0"/>
                </a:moveTo>
                <a:lnTo>
                  <a:pt x="0" y="751332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757927" y="6166103"/>
            <a:ext cx="0" cy="106680"/>
          </a:xfrm>
          <a:custGeom>
            <a:avLst/>
            <a:gdLst/>
            <a:ahLst/>
            <a:cxnLst/>
            <a:rect l="l" t="t" r="r" b="b"/>
            <a:pathLst>
              <a:path h="106679">
                <a:moveTo>
                  <a:pt x="0" y="0"/>
                </a:moveTo>
                <a:lnTo>
                  <a:pt x="0" y="10668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187696" y="1415796"/>
            <a:ext cx="0" cy="3343910"/>
          </a:xfrm>
          <a:custGeom>
            <a:avLst/>
            <a:gdLst/>
            <a:ahLst/>
            <a:cxnLst/>
            <a:rect l="l" t="t" r="r" b="b"/>
            <a:pathLst>
              <a:path h="3343910">
                <a:moveTo>
                  <a:pt x="0" y="0"/>
                </a:moveTo>
                <a:lnTo>
                  <a:pt x="0" y="3343655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187696" y="5087111"/>
            <a:ext cx="0" cy="1186180"/>
          </a:xfrm>
          <a:custGeom>
            <a:avLst/>
            <a:gdLst/>
            <a:ahLst/>
            <a:cxnLst/>
            <a:rect l="l" t="t" r="r" b="b"/>
            <a:pathLst>
              <a:path h="1186179">
                <a:moveTo>
                  <a:pt x="0" y="0"/>
                </a:moveTo>
                <a:lnTo>
                  <a:pt x="0" y="1185672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617464" y="1415796"/>
            <a:ext cx="0" cy="3343910"/>
          </a:xfrm>
          <a:custGeom>
            <a:avLst/>
            <a:gdLst/>
            <a:ahLst/>
            <a:cxnLst/>
            <a:rect l="l" t="t" r="r" b="b"/>
            <a:pathLst>
              <a:path h="3343910">
                <a:moveTo>
                  <a:pt x="0" y="0"/>
                </a:moveTo>
                <a:lnTo>
                  <a:pt x="0" y="3343655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617464" y="5087111"/>
            <a:ext cx="0" cy="1186180"/>
          </a:xfrm>
          <a:custGeom>
            <a:avLst/>
            <a:gdLst/>
            <a:ahLst/>
            <a:cxnLst/>
            <a:rect l="l" t="t" r="r" b="b"/>
            <a:pathLst>
              <a:path h="1186179">
                <a:moveTo>
                  <a:pt x="0" y="0"/>
                </a:moveTo>
                <a:lnTo>
                  <a:pt x="0" y="1185672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047232" y="1415796"/>
            <a:ext cx="0" cy="3343910"/>
          </a:xfrm>
          <a:custGeom>
            <a:avLst/>
            <a:gdLst/>
            <a:ahLst/>
            <a:cxnLst/>
            <a:rect l="l" t="t" r="r" b="b"/>
            <a:pathLst>
              <a:path h="3343910">
                <a:moveTo>
                  <a:pt x="0" y="0"/>
                </a:moveTo>
                <a:lnTo>
                  <a:pt x="0" y="3343655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047232" y="5087111"/>
            <a:ext cx="0" cy="1186180"/>
          </a:xfrm>
          <a:custGeom>
            <a:avLst/>
            <a:gdLst/>
            <a:ahLst/>
            <a:cxnLst/>
            <a:rect l="l" t="t" r="r" b="b"/>
            <a:pathLst>
              <a:path h="1186179">
                <a:moveTo>
                  <a:pt x="0" y="0"/>
                </a:moveTo>
                <a:lnTo>
                  <a:pt x="0" y="1185672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477000" y="1415796"/>
            <a:ext cx="0" cy="3343910"/>
          </a:xfrm>
          <a:custGeom>
            <a:avLst/>
            <a:gdLst/>
            <a:ahLst/>
            <a:cxnLst/>
            <a:rect l="l" t="t" r="r" b="b"/>
            <a:pathLst>
              <a:path h="3343910">
                <a:moveTo>
                  <a:pt x="0" y="0"/>
                </a:moveTo>
                <a:lnTo>
                  <a:pt x="0" y="3343655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477000" y="5087111"/>
            <a:ext cx="0" cy="1186180"/>
          </a:xfrm>
          <a:custGeom>
            <a:avLst/>
            <a:gdLst/>
            <a:ahLst/>
            <a:cxnLst/>
            <a:rect l="l" t="t" r="r" b="b"/>
            <a:pathLst>
              <a:path h="1186179">
                <a:moveTo>
                  <a:pt x="0" y="0"/>
                </a:moveTo>
                <a:lnTo>
                  <a:pt x="0" y="1185672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906767" y="1415796"/>
            <a:ext cx="0" cy="3343910"/>
          </a:xfrm>
          <a:custGeom>
            <a:avLst/>
            <a:gdLst/>
            <a:ahLst/>
            <a:cxnLst/>
            <a:rect l="l" t="t" r="r" b="b"/>
            <a:pathLst>
              <a:path h="3343910">
                <a:moveTo>
                  <a:pt x="0" y="0"/>
                </a:moveTo>
                <a:lnTo>
                  <a:pt x="0" y="3343655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906767" y="5087111"/>
            <a:ext cx="0" cy="1186180"/>
          </a:xfrm>
          <a:custGeom>
            <a:avLst/>
            <a:gdLst/>
            <a:ahLst/>
            <a:cxnLst/>
            <a:rect l="l" t="t" r="r" b="b"/>
            <a:pathLst>
              <a:path h="1186179">
                <a:moveTo>
                  <a:pt x="0" y="0"/>
                </a:moveTo>
                <a:lnTo>
                  <a:pt x="0" y="1185672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336535" y="1415797"/>
            <a:ext cx="0" cy="4857115"/>
          </a:xfrm>
          <a:custGeom>
            <a:avLst/>
            <a:gdLst/>
            <a:ahLst/>
            <a:cxnLst/>
            <a:rect l="l" t="t" r="r" b="b"/>
            <a:pathLst>
              <a:path h="4857115">
                <a:moveTo>
                  <a:pt x="0" y="0"/>
                </a:moveTo>
                <a:lnTo>
                  <a:pt x="0" y="4856988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766303" y="1415797"/>
            <a:ext cx="0" cy="4857115"/>
          </a:xfrm>
          <a:custGeom>
            <a:avLst/>
            <a:gdLst/>
            <a:ahLst/>
            <a:cxnLst/>
            <a:rect l="l" t="t" r="r" b="b"/>
            <a:pathLst>
              <a:path h="4857115">
                <a:moveTo>
                  <a:pt x="0" y="0"/>
                </a:moveTo>
                <a:lnTo>
                  <a:pt x="0" y="4856988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899917" y="1415797"/>
            <a:ext cx="3866515" cy="4857115"/>
          </a:xfrm>
          <a:custGeom>
            <a:avLst/>
            <a:gdLst/>
            <a:ahLst/>
            <a:cxnLst/>
            <a:rect l="l" t="t" r="r" b="b"/>
            <a:pathLst>
              <a:path w="3866515" h="4857115">
                <a:moveTo>
                  <a:pt x="0" y="4856988"/>
                </a:moveTo>
                <a:lnTo>
                  <a:pt x="3866387" y="4856988"/>
                </a:lnTo>
                <a:lnTo>
                  <a:pt x="3866387" y="0"/>
                </a:lnTo>
                <a:lnTo>
                  <a:pt x="0" y="0"/>
                </a:lnTo>
                <a:lnTo>
                  <a:pt x="0" y="4856988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899916" y="5838444"/>
            <a:ext cx="944880" cy="327660"/>
          </a:xfrm>
          <a:custGeom>
            <a:avLst/>
            <a:gdLst/>
            <a:ahLst/>
            <a:cxnLst/>
            <a:rect l="l" t="t" r="r" b="b"/>
            <a:pathLst>
              <a:path w="944879" h="327660">
                <a:moveTo>
                  <a:pt x="0" y="327659"/>
                </a:moveTo>
                <a:lnTo>
                  <a:pt x="944880" y="327659"/>
                </a:lnTo>
                <a:lnTo>
                  <a:pt x="944880" y="0"/>
                </a:lnTo>
                <a:lnTo>
                  <a:pt x="0" y="0"/>
                </a:lnTo>
                <a:lnTo>
                  <a:pt x="0" y="327659"/>
                </a:lnTo>
                <a:close/>
              </a:path>
            </a:pathLst>
          </a:custGeom>
          <a:solidFill>
            <a:srgbClr val="FF505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3899916" y="5838444"/>
            <a:ext cx="944880" cy="327660"/>
          </a:xfrm>
          <a:custGeom>
            <a:avLst/>
            <a:gdLst/>
            <a:ahLst/>
            <a:cxnLst/>
            <a:rect l="l" t="t" r="r" b="b"/>
            <a:pathLst>
              <a:path w="944879" h="327660">
                <a:moveTo>
                  <a:pt x="0" y="327659"/>
                </a:moveTo>
                <a:lnTo>
                  <a:pt x="944880" y="327659"/>
                </a:lnTo>
                <a:lnTo>
                  <a:pt x="944880" y="0"/>
                </a:lnTo>
                <a:lnTo>
                  <a:pt x="0" y="0"/>
                </a:lnTo>
                <a:lnTo>
                  <a:pt x="0" y="327659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899916" y="4759452"/>
            <a:ext cx="3436620" cy="327660"/>
          </a:xfrm>
          <a:custGeom>
            <a:avLst/>
            <a:gdLst/>
            <a:ahLst/>
            <a:cxnLst/>
            <a:rect l="l" t="t" r="r" b="b"/>
            <a:pathLst>
              <a:path w="3436620" h="327660">
                <a:moveTo>
                  <a:pt x="0" y="327660"/>
                </a:moveTo>
                <a:lnTo>
                  <a:pt x="3436620" y="327660"/>
                </a:lnTo>
                <a:lnTo>
                  <a:pt x="3436620" y="0"/>
                </a:lnTo>
                <a:lnTo>
                  <a:pt x="0" y="0"/>
                </a:lnTo>
                <a:lnTo>
                  <a:pt x="0" y="327660"/>
                </a:lnTo>
                <a:close/>
              </a:path>
            </a:pathLst>
          </a:custGeom>
          <a:solidFill>
            <a:srgbClr val="FF505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899916" y="4759452"/>
            <a:ext cx="3436620" cy="327660"/>
          </a:xfrm>
          <a:custGeom>
            <a:avLst/>
            <a:gdLst/>
            <a:ahLst/>
            <a:cxnLst/>
            <a:rect l="l" t="t" r="r" b="b"/>
            <a:pathLst>
              <a:path w="3436620" h="327660">
                <a:moveTo>
                  <a:pt x="0" y="327660"/>
                </a:moveTo>
                <a:lnTo>
                  <a:pt x="3436620" y="327660"/>
                </a:lnTo>
                <a:lnTo>
                  <a:pt x="3436620" y="0"/>
                </a:lnTo>
                <a:lnTo>
                  <a:pt x="0" y="0"/>
                </a:lnTo>
                <a:lnTo>
                  <a:pt x="0" y="32766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899917" y="4219955"/>
            <a:ext cx="428625" cy="327660"/>
          </a:xfrm>
          <a:custGeom>
            <a:avLst/>
            <a:gdLst/>
            <a:ahLst/>
            <a:cxnLst/>
            <a:rect l="l" t="t" r="r" b="b"/>
            <a:pathLst>
              <a:path w="428625" h="327660">
                <a:moveTo>
                  <a:pt x="0" y="327660"/>
                </a:moveTo>
                <a:lnTo>
                  <a:pt x="428244" y="327660"/>
                </a:lnTo>
                <a:lnTo>
                  <a:pt x="428244" y="0"/>
                </a:lnTo>
                <a:lnTo>
                  <a:pt x="0" y="0"/>
                </a:lnTo>
                <a:lnTo>
                  <a:pt x="0" y="327660"/>
                </a:lnTo>
                <a:close/>
              </a:path>
            </a:pathLst>
          </a:custGeom>
          <a:solidFill>
            <a:srgbClr val="FF505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899917" y="4219955"/>
            <a:ext cx="428625" cy="327660"/>
          </a:xfrm>
          <a:custGeom>
            <a:avLst/>
            <a:gdLst/>
            <a:ahLst/>
            <a:cxnLst/>
            <a:rect l="l" t="t" r="r" b="b"/>
            <a:pathLst>
              <a:path w="428625" h="327660">
                <a:moveTo>
                  <a:pt x="0" y="327660"/>
                </a:moveTo>
                <a:lnTo>
                  <a:pt x="428244" y="327660"/>
                </a:lnTo>
                <a:lnTo>
                  <a:pt x="428244" y="0"/>
                </a:lnTo>
                <a:lnTo>
                  <a:pt x="0" y="0"/>
                </a:lnTo>
                <a:lnTo>
                  <a:pt x="0" y="32766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3899916" y="3140964"/>
            <a:ext cx="342900" cy="327660"/>
          </a:xfrm>
          <a:custGeom>
            <a:avLst/>
            <a:gdLst/>
            <a:ahLst/>
            <a:cxnLst/>
            <a:rect l="l" t="t" r="r" b="b"/>
            <a:pathLst>
              <a:path w="342900" h="327660">
                <a:moveTo>
                  <a:pt x="0" y="327660"/>
                </a:moveTo>
                <a:lnTo>
                  <a:pt x="342900" y="327660"/>
                </a:lnTo>
                <a:lnTo>
                  <a:pt x="342900" y="0"/>
                </a:lnTo>
                <a:lnTo>
                  <a:pt x="0" y="0"/>
                </a:lnTo>
                <a:lnTo>
                  <a:pt x="0" y="327660"/>
                </a:lnTo>
                <a:close/>
              </a:path>
            </a:pathLst>
          </a:custGeom>
          <a:solidFill>
            <a:srgbClr val="FF505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3899916" y="3140964"/>
            <a:ext cx="342900" cy="327660"/>
          </a:xfrm>
          <a:custGeom>
            <a:avLst/>
            <a:gdLst/>
            <a:ahLst/>
            <a:cxnLst/>
            <a:rect l="l" t="t" r="r" b="b"/>
            <a:pathLst>
              <a:path w="342900" h="327660">
                <a:moveTo>
                  <a:pt x="0" y="327660"/>
                </a:moveTo>
                <a:lnTo>
                  <a:pt x="342900" y="327660"/>
                </a:lnTo>
                <a:lnTo>
                  <a:pt x="342900" y="0"/>
                </a:lnTo>
                <a:lnTo>
                  <a:pt x="0" y="0"/>
                </a:lnTo>
                <a:lnTo>
                  <a:pt x="0" y="32766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3899916" y="2061972"/>
            <a:ext cx="257810" cy="326390"/>
          </a:xfrm>
          <a:custGeom>
            <a:avLst/>
            <a:gdLst/>
            <a:ahLst/>
            <a:cxnLst/>
            <a:rect l="l" t="t" r="r" b="b"/>
            <a:pathLst>
              <a:path w="257810" h="326389">
                <a:moveTo>
                  <a:pt x="0" y="326136"/>
                </a:moveTo>
                <a:lnTo>
                  <a:pt x="257556" y="326136"/>
                </a:lnTo>
                <a:lnTo>
                  <a:pt x="257556" y="0"/>
                </a:lnTo>
                <a:lnTo>
                  <a:pt x="0" y="0"/>
                </a:lnTo>
                <a:lnTo>
                  <a:pt x="0" y="326136"/>
                </a:lnTo>
                <a:close/>
              </a:path>
            </a:pathLst>
          </a:custGeom>
          <a:solidFill>
            <a:srgbClr val="FF505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899916" y="2061972"/>
            <a:ext cx="257810" cy="326390"/>
          </a:xfrm>
          <a:custGeom>
            <a:avLst/>
            <a:gdLst/>
            <a:ahLst/>
            <a:cxnLst/>
            <a:rect l="l" t="t" r="r" b="b"/>
            <a:pathLst>
              <a:path w="257810" h="326389">
                <a:moveTo>
                  <a:pt x="0" y="326136"/>
                </a:moveTo>
                <a:lnTo>
                  <a:pt x="257556" y="326136"/>
                </a:lnTo>
                <a:lnTo>
                  <a:pt x="257556" y="0"/>
                </a:lnTo>
                <a:lnTo>
                  <a:pt x="0" y="0"/>
                </a:lnTo>
                <a:lnTo>
                  <a:pt x="0" y="326136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3899916" y="5298947"/>
            <a:ext cx="257810" cy="327660"/>
          </a:xfrm>
          <a:custGeom>
            <a:avLst/>
            <a:gdLst/>
            <a:ahLst/>
            <a:cxnLst/>
            <a:rect l="l" t="t" r="r" b="b"/>
            <a:pathLst>
              <a:path w="257810" h="327660">
                <a:moveTo>
                  <a:pt x="257556" y="0"/>
                </a:moveTo>
                <a:lnTo>
                  <a:pt x="0" y="0"/>
                </a:lnTo>
                <a:lnTo>
                  <a:pt x="0" y="327659"/>
                </a:lnTo>
                <a:lnTo>
                  <a:pt x="257556" y="327659"/>
                </a:lnTo>
                <a:lnTo>
                  <a:pt x="257556" y="0"/>
                </a:lnTo>
                <a:close/>
              </a:path>
            </a:pathLst>
          </a:custGeom>
          <a:solidFill>
            <a:srgbClr val="FF505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3899917" y="3680459"/>
            <a:ext cx="428625" cy="327660"/>
          </a:xfrm>
          <a:custGeom>
            <a:avLst/>
            <a:gdLst/>
            <a:ahLst/>
            <a:cxnLst/>
            <a:rect l="l" t="t" r="r" b="b"/>
            <a:pathLst>
              <a:path w="428625" h="327660">
                <a:moveTo>
                  <a:pt x="428244" y="0"/>
                </a:moveTo>
                <a:lnTo>
                  <a:pt x="0" y="0"/>
                </a:lnTo>
                <a:lnTo>
                  <a:pt x="0" y="327659"/>
                </a:lnTo>
                <a:lnTo>
                  <a:pt x="428244" y="327659"/>
                </a:lnTo>
                <a:lnTo>
                  <a:pt x="428244" y="0"/>
                </a:lnTo>
                <a:close/>
              </a:path>
            </a:pathLst>
          </a:custGeom>
          <a:solidFill>
            <a:srgbClr val="FF505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942588" y="2601467"/>
            <a:ext cx="0" cy="326390"/>
          </a:xfrm>
          <a:custGeom>
            <a:avLst/>
            <a:gdLst/>
            <a:ahLst/>
            <a:cxnLst/>
            <a:rect l="l" t="t" r="r" b="b"/>
            <a:pathLst>
              <a:path h="326389">
                <a:moveTo>
                  <a:pt x="0" y="0"/>
                </a:moveTo>
                <a:lnTo>
                  <a:pt x="0" y="326136"/>
                </a:lnTo>
              </a:path>
            </a:pathLst>
          </a:custGeom>
          <a:ln w="85343">
            <a:solidFill>
              <a:srgbClr val="FF5050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3899917" y="1522475"/>
            <a:ext cx="170815" cy="326390"/>
          </a:xfrm>
          <a:custGeom>
            <a:avLst/>
            <a:gdLst/>
            <a:ahLst/>
            <a:cxnLst/>
            <a:rect l="l" t="t" r="r" b="b"/>
            <a:pathLst>
              <a:path w="170814" h="326389">
                <a:moveTo>
                  <a:pt x="170687" y="0"/>
                </a:moveTo>
                <a:lnTo>
                  <a:pt x="0" y="0"/>
                </a:lnTo>
                <a:lnTo>
                  <a:pt x="0" y="326136"/>
                </a:lnTo>
                <a:lnTo>
                  <a:pt x="170687" y="326136"/>
                </a:lnTo>
                <a:lnTo>
                  <a:pt x="170687" y="0"/>
                </a:lnTo>
                <a:close/>
              </a:path>
            </a:pathLst>
          </a:custGeom>
          <a:solidFill>
            <a:srgbClr val="FF505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3899916" y="5298947"/>
            <a:ext cx="257810" cy="327660"/>
          </a:xfrm>
          <a:custGeom>
            <a:avLst/>
            <a:gdLst/>
            <a:ahLst/>
            <a:cxnLst/>
            <a:rect l="l" t="t" r="r" b="b"/>
            <a:pathLst>
              <a:path w="257810" h="327660">
                <a:moveTo>
                  <a:pt x="257556" y="327659"/>
                </a:moveTo>
                <a:lnTo>
                  <a:pt x="0" y="327659"/>
                </a:lnTo>
                <a:lnTo>
                  <a:pt x="0" y="0"/>
                </a:lnTo>
                <a:lnTo>
                  <a:pt x="257556" y="0"/>
                </a:lnTo>
                <a:lnTo>
                  <a:pt x="257556" y="327659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3899917" y="3680459"/>
            <a:ext cx="428625" cy="327660"/>
          </a:xfrm>
          <a:custGeom>
            <a:avLst/>
            <a:gdLst/>
            <a:ahLst/>
            <a:cxnLst/>
            <a:rect l="l" t="t" r="r" b="b"/>
            <a:pathLst>
              <a:path w="428625" h="327660">
                <a:moveTo>
                  <a:pt x="428244" y="327659"/>
                </a:moveTo>
                <a:lnTo>
                  <a:pt x="0" y="327659"/>
                </a:lnTo>
                <a:lnTo>
                  <a:pt x="0" y="0"/>
                </a:lnTo>
                <a:lnTo>
                  <a:pt x="428244" y="0"/>
                </a:lnTo>
                <a:lnTo>
                  <a:pt x="428244" y="327659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3899917" y="2601467"/>
            <a:ext cx="85725" cy="326390"/>
          </a:xfrm>
          <a:custGeom>
            <a:avLst/>
            <a:gdLst/>
            <a:ahLst/>
            <a:cxnLst/>
            <a:rect l="l" t="t" r="r" b="b"/>
            <a:pathLst>
              <a:path w="85725" h="326389">
                <a:moveTo>
                  <a:pt x="85343" y="326136"/>
                </a:moveTo>
                <a:lnTo>
                  <a:pt x="0" y="326136"/>
                </a:lnTo>
                <a:lnTo>
                  <a:pt x="0" y="0"/>
                </a:lnTo>
                <a:lnTo>
                  <a:pt x="85343" y="0"/>
                </a:lnTo>
                <a:lnTo>
                  <a:pt x="85343" y="326136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3899917" y="1522475"/>
            <a:ext cx="170815" cy="326390"/>
          </a:xfrm>
          <a:custGeom>
            <a:avLst/>
            <a:gdLst/>
            <a:ahLst/>
            <a:cxnLst/>
            <a:rect l="l" t="t" r="r" b="b"/>
            <a:pathLst>
              <a:path w="170814" h="326389">
                <a:moveTo>
                  <a:pt x="170687" y="326136"/>
                </a:moveTo>
                <a:lnTo>
                  <a:pt x="0" y="326136"/>
                </a:lnTo>
                <a:lnTo>
                  <a:pt x="0" y="0"/>
                </a:lnTo>
                <a:lnTo>
                  <a:pt x="170687" y="0"/>
                </a:lnTo>
                <a:lnTo>
                  <a:pt x="170687" y="326136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3899916" y="1415797"/>
            <a:ext cx="0" cy="4857115"/>
          </a:xfrm>
          <a:custGeom>
            <a:avLst/>
            <a:gdLst/>
            <a:ahLst/>
            <a:cxnLst/>
            <a:rect l="l" t="t" r="r" b="b"/>
            <a:pathLst>
              <a:path h="4857115">
                <a:moveTo>
                  <a:pt x="0" y="4856988"/>
                </a:moveTo>
                <a:lnTo>
                  <a:pt x="0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3864865" y="6003035"/>
            <a:ext cx="33655" cy="0"/>
          </a:xfrm>
          <a:custGeom>
            <a:avLst/>
            <a:gdLst/>
            <a:ahLst/>
            <a:cxnLst/>
            <a:rect l="l" t="t" r="r" b="b"/>
            <a:pathLst>
              <a:path w="33655">
                <a:moveTo>
                  <a:pt x="0" y="0"/>
                </a:moveTo>
                <a:lnTo>
                  <a:pt x="33528" y="0"/>
                </a:lnTo>
              </a:path>
            </a:pathLst>
          </a:custGeom>
          <a:ln w="1523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3864864" y="5463540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3864864" y="4924044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3864864" y="4383023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3864864" y="3843528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3864865" y="3304032"/>
            <a:ext cx="33655" cy="0"/>
          </a:xfrm>
          <a:custGeom>
            <a:avLst/>
            <a:gdLst/>
            <a:ahLst/>
            <a:cxnLst/>
            <a:rect l="l" t="t" r="r" b="b"/>
            <a:pathLst>
              <a:path w="33655">
                <a:moveTo>
                  <a:pt x="0" y="0"/>
                </a:moveTo>
                <a:lnTo>
                  <a:pt x="33528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3864864" y="2764535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3864864" y="2225039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3864864" y="1685544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3864864" y="1415796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5052" y="0"/>
                </a:lnTo>
              </a:path>
            </a:pathLst>
          </a:custGeom>
          <a:ln w="152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907026" y="5904383"/>
            <a:ext cx="18415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spc="10" dirty="0">
                <a:solidFill>
                  <a:srgbClr val="FFFFFF"/>
                </a:solidFill>
                <a:latin typeface="Century"/>
                <a:cs typeface="Century"/>
              </a:rPr>
              <a:t>11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220337" y="5364608"/>
            <a:ext cx="10350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3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7399146" y="4824730"/>
            <a:ext cx="18415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spc="10" dirty="0">
                <a:solidFill>
                  <a:srgbClr val="FFFFFF"/>
                </a:solidFill>
                <a:latin typeface="Century"/>
                <a:cs typeface="Century"/>
              </a:rPr>
              <a:t>40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391915" y="4284980"/>
            <a:ext cx="10350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5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391915" y="3745230"/>
            <a:ext cx="10350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5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048506" y="2665602"/>
            <a:ext cx="103505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defTabSz="914400">
              <a:spcBef>
                <a:spcPts val="105"/>
              </a:spcBef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194811" y="2125421"/>
            <a:ext cx="104139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defTabSz="914400">
              <a:spcBef>
                <a:spcPts val="105"/>
              </a:spcBef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3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134358" y="1585671"/>
            <a:ext cx="104139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defTabSz="914400">
              <a:spcBef>
                <a:spcPts val="105"/>
              </a:spcBef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2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847846" y="6350305"/>
            <a:ext cx="10350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0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277615" y="6350305"/>
            <a:ext cx="10350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5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4668392" y="6350305"/>
            <a:ext cx="318897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  <a:tabLst>
                <a:tab pos="441959" algn="l"/>
                <a:tab pos="871855" algn="l"/>
                <a:tab pos="1301750" algn="l"/>
                <a:tab pos="1731010" algn="l"/>
                <a:tab pos="2160905" algn="l"/>
                <a:tab pos="2590800" algn="l"/>
                <a:tab pos="3020695" algn="l"/>
              </a:tabLst>
            </a:pP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0	</a:t>
            </a: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5	</a:t>
            </a: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2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0	</a:t>
            </a: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2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5	</a:t>
            </a: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3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0	</a:t>
            </a: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3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5	</a:t>
            </a: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4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0	</a:t>
            </a: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45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3086100" y="5911596"/>
            <a:ext cx="695960" cy="16764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10"/>
              </a:lnSpc>
            </a:pPr>
            <a:r>
              <a:rPr sz="1100" b="1" spc="5" dirty="0">
                <a:solidFill>
                  <a:srgbClr val="FFFFFF"/>
                </a:solidFill>
                <a:latin typeface="Century"/>
                <a:cs typeface="Century"/>
              </a:rPr>
              <a:t>C</a:t>
            </a:r>
            <a:r>
              <a:rPr sz="1100" b="1" spc="15" dirty="0">
                <a:solidFill>
                  <a:srgbClr val="FFFFFF"/>
                </a:solidFill>
                <a:latin typeface="Century"/>
                <a:cs typeface="Century"/>
              </a:rPr>
              <a:t>O</a:t>
            </a:r>
            <a:r>
              <a:rPr sz="1100" b="1" spc="5" dirty="0">
                <a:solidFill>
                  <a:srgbClr val="FFFFFF"/>
                </a:solidFill>
                <a:latin typeface="Century"/>
                <a:cs typeface="Century"/>
              </a:rPr>
              <a:t>C</a:t>
            </a:r>
            <a:r>
              <a:rPr sz="1100" b="1" spc="-10" dirty="0">
                <a:solidFill>
                  <a:srgbClr val="FFFFFF"/>
                </a:solidFill>
                <a:latin typeface="Century"/>
                <a:cs typeface="Century"/>
              </a:rPr>
              <a:t>AI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NE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256789" y="5372100"/>
            <a:ext cx="525145" cy="16764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10"/>
              </a:lnSpc>
            </a:pPr>
            <a:r>
              <a:rPr sz="1100" b="1" spc="5" dirty="0">
                <a:solidFill>
                  <a:srgbClr val="FFFFFF"/>
                </a:solidFill>
                <a:latin typeface="Century"/>
                <a:cs typeface="Century"/>
              </a:rPr>
              <a:t>CRA</a:t>
            </a:r>
            <a:r>
              <a:rPr sz="1100" b="1" spc="-10" dirty="0">
                <a:solidFill>
                  <a:srgbClr val="FFFFFF"/>
                </a:solidFill>
                <a:latin typeface="Century"/>
                <a:cs typeface="Century"/>
              </a:rPr>
              <a:t>C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K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2961133" y="4832603"/>
            <a:ext cx="820419" cy="16764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05"/>
              </a:lnSpc>
            </a:pPr>
            <a:r>
              <a:rPr sz="1100" b="1" spc="5" dirty="0">
                <a:solidFill>
                  <a:srgbClr val="FFFFFF"/>
                </a:solidFill>
                <a:latin typeface="Century"/>
                <a:cs typeface="Century"/>
              </a:rPr>
              <a:t>FE</a:t>
            </a:r>
            <a:r>
              <a:rPr sz="1100" b="1" spc="10" dirty="0">
                <a:solidFill>
                  <a:srgbClr val="FFFFFF"/>
                </a:solidFill>
                <a:latin typeface="Century"/>
                <a:cs typeface="Century"/>
              </a:rPr>
              <a:t>N</a:t>
            </a: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T</a:t>
            </a:r>
            <a:r>
              <a:rPr sz="1100" b="1" spc="-10" dirty="0">
                <a:solidFill>
                  <a:srgbClr val="FFFFFF"/>
                </a:solidFill>
                <a:latin typeface="Century"/>
                <a:cs typeface="Century"/>
              </a:rPr>
              <a:t>A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NYL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171445" y="4293108"/>
            <a:ext cx="610235" cy="16764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05"/>
              </a:lnSpc>
            </a:pPr>
            <a:r>
              <a:rPr sz="1100" b="1" spc="15" dirty="0">
                <a:solidFill>
                  <a:srgbClr val="FFFFFF"/>
                </a:solidFill>
                <a:latin typeface="Century"/>
                <a:cs typeface="Century"/>
              </a:rPr>
              <a:t>H</a:t>
            </a:r>
            <a:r>
              <a:rPr sz="1100" b="1" spc="5" dirty="0">
                <a:solidFill>
                  <a:srgbClr val="FFFFFF"/>
                </a:solidFill>
                <a:latin typeface="Century"/>
                <a:cs typeface="Century"/>
              </a:rPr>
              <a:t>E</a:t>
            </a:r>
            <a:r>
              <a:rPr sz="1100" b="1" spc="-10" dirty="0">
                <a:solidFill>
                  <a:srgbClr val="FFFFFF"/>
                </a:solidFill>
                <a:latin typeface="Century"/>
                <a:cs typeface="Century"/>
              </a:rPr>
              <a:t>R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O</a:t>
            </a:r>
            <a:r>
              <a:rPr sz="1100" b="1" spc="-10" dirty="0">
                <a:solidFill>
                  <a:srgbClr val="FFFFFF"/>
                </a:solidFill>
                <a:latin typeface="Century"/>
                <a:cs typeface="Century"/>
              </a:rPr>
              <a:t>I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N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2185416" y="3753611"/>
            <a:ext cx="1596390" cy="16764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00"/>
              </a:lnSpc>
            </a:pPr>
            <a:r>
              <a:rPr sz="1100" b="1" spc="10" dirty="0">
                <a:solidFill>
                  <a:srgbClr val="FFFFFF"/>
                </a:solidFill>
                <a:latin typeface="Century"/>
                <a:cs typeface="Century"/>
              </a:rPr>
              <a:t>M</a:t>
            </a:r>
            <a:r>
              <a:rPr sz="1100" b="1" spc="5" dirty="0">
                <a:solidFill>
                  <a:srgbClr val="FFFFFF"/>
                </a:solidFill>
                <a:latin typeface="Century"/>
                <a:cs typeface="Century"/>
              </a:rPr>
              <a:t>E</a:t>
            </a: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T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H</a:t>
            </a:r>
            <a:r>
              <a:rPr sz="1100" b="1" spc="-10" dirty="0">
                <a:solidFill>
                  <a:srgbClr val="FFFFFF"/>
                </a:solidFill>
                <a:latin typeface="Century"/>
                <a:cs typeface="Century"/>
              </a:rPr>
              <a:t>A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MPHE</a:t>
            </a:r>
            <a:r>
              <a:rPr sz="1100" b="1" spc="-10" dirty="0">
                <a:solidFill>
                  <a:srgbClr val="FFFFFF"/>
                </a:solidFill>
                <a:latin typeface="Century"/>
                <a:cs typeface="Century"/>
              </a:rPr>
              <a:t>TA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M</a:t>
            </a:r>
            <a:r>
              <a:rPr sz="1100" b="1" spc="-5" dirty="0">
                <a:solidFill>
                  <a:srgbClr val="FFFFFF"/>
                </a:solidFill>
                <a:latin typeface="Century"/>
                <a:cs typeface="Century"/>
              </a:rPr>
              <a:t>I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NE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3249168" y="3214116"/>
            <a:ext cx="532765" cy="16764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00"/>
              </a:lnSpc>
            </a:pPr>
            <a:r>
              <a:rPr sz="1100" b="1" spc="15" dirty="0">
                <a:solidFill>
                  <a:srgbClr val="FFFFFF"/>
                </a:solidFill>
                <a:latin typeface="Century"/>
                <a:cs typeface="Century"/>
              </a:rPr>
              <a:t>O</a:t>
            </a:r>
            <a:r>
              <a:rPr sz="1100" b="1" spc="5" dirty="0">
                <a:solidFill>
                  <a:srgbClr val="FFFFFF"/>
                </a:solidFill>
                <a:latin typeface="Century"/>
                <a:cs typeface="Century"/>
              </a:rPr>
              <a:t>T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H</a:t>
            </a:r>
            <a:r>
              <a:rPr sz="1100" b="1" spc="-10" dirty="0">
                <a:solidFill>
                  <a:srgbClr val="FFFFFF"/>
                </a:solidFill>
                <a:latin typeface="Century"/>
                <a:cs typeface="Century"/>
              </a:rPr>
              <a:t>E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R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2197609" y="2673096"/>
            <a:ext cx="1584325" cy="169545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10"/>
              </a:lnSpc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PRESCRIPTION</a:t>
            </a:r>
            <a:r>
              <a:rPr sz="1100" b="1" spc="-9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PILLS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1970531" y="2133601"/>
            <a:ext cx="1811020" cy="169545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05"/>
              </a:lnSpc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SYNTHETIC</a:t>
            </a:r>
            <a:r>
              <a:rPr sz="1100" b="1" spc="-8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MARIJUANA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3432049" y="1594103"/>
            <a:ext cx="349885" cy="16764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914400">
              <a:lnSpc>
                <a:spcPts val="1305"/>
              </a:lnSpc>
            </a:pPr>
            <a:r>
              <a:rPr sz="1100" b="1" spc="10" dirty="0">
                <a:solidFill>
                  <a:srgbClr val="FFFFFF"/>
                </a:solidFill>
                <a:latin typeface="Century"/>
                <a:cs typeface="Century"/>
              </a:rPr>
              <a:t>UNK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2655215" y="966596"/>
            <a:ext cx="45561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b="1" u="sng" spc="-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SUSPECTED </a:t>
            </a:r>
            <a:r>
              <a:rPr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DRUG USED IN </a:t>
            </a:r>
            <a:r>
              <a:rPr b="1" u="sng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FATAL</a:t>
            </a:r>
            <a:r>
              <a:rPr b="1" u="sng" spc="-18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</a:t>
            </a:r>
            <a:r>
              <a:rPr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OD</a:t>
            </a:r>
            <a:endParaRPr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8090916" y="1267967"/>
            <a:ext cx="2228850" cy="496290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8178165" y="1306195"/>
            <a:ext cx="1739264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Fentanyl-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marR="5080" indent="-172720" defTabSz="914400">
              <a:spcBef>
                <a:spcPts val="5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40 </a:t>
            </a:r>
            <a:r>
              <a:rPr sz="1000" dirty="0">
                <a:solidFill>
                  <a:srgbClr val="FFFFFF"/>
                </a:solidFill>
                <a:latin typeface="Century"/>
                <a:cs typeface="Century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74 (54%) fatalities  involved fentanyl or drugs  laced w/</a:t>
            </a:r>
            <a:r>
              <a:rPr sz="1000" spc="-2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fentanyl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8178165" y="2098928"/>
            <a:ext cx="1576070" cy="361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entury"/>
                <a:cs typeface="Century"/>
              </a:rPr>
              <a:t>Cocaine-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spcBef>
                <a:spcPts val="5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11 of 74 (15%)</a:t>
            </a:r>
            <a:r>
              <a:rPr sz="1000" spc="-8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fatalities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8178165" y="2586609"/>
            <a:ext cx="1437640" cy="361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Heroin-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spcBef>
                <a:spcPts val="5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5 </a:t>
            </a:r>
            <a:r>
              <a:rPr sz="1000" dirty="0">
                <a:solidFill>
                  <a:srgbClr val="FFFFFF"/>
                </a:solidFill>
                <a:latin typeface="Century"/>
                <a:cs typeface="Century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74 (7%)</a:t>
            </a:r>
            <a:r>
              <a:rPr sz="1000" spc="-7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fatalities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8178165" y="3074670"/>
            <a:ext cx="1437640" cy="361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u="sng" spc="-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Methamphetamine-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spcBef>
                <a:spcPts val="5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5 </a:t>
            </a:r>
            <a:r>
              <a:rPr sz="1000" dirty="0">
                <a:solidFill>
                  <a:srgbClr val="FFFFFF"/>
                </a:solidFill>
                <a:latin typeface="Century"/>
                <a:cs typeface="Century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74 (7%)</a:t>
            </a:r>
            <a:r>
              <a:rPr sz="1000" spc="-7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fatalities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8178165" y="3562350"/>
            <a:ext cx="1604010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Naloxone</a:t>
            </a:r>
            <a:r>
              <a:rPr sz="1200" b="1" u="sng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</a:t>
            </a:r>
            <a:r>
              <a:rPr sz="1200" b="1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Used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marR="5080" indent="-172720" algn="just" defTabSz="914400">
              <a:spcBef>
                <a:spcPts val="5"/>
              </a:spcBef>
              <a:buFont typeface="Arial"/>
              <a:buChar char="•"/>
              <a:tabLst>
                <a:tab pos="185420" algn="l"/>
              </a:tabLst>
            </a:pP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20 of 74 (27%) fatalities  involved naloxone</a:t>
            </a:r>
            <a:r>
              <a:rPr sz="1000" spc="-4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being  administered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8178165" y="4385564"/>
            <a:ext cx="1905000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u="sng" spc="-5" dirty="0">
                <a:solidFill>
                  <a:srgbClr val="FF9933"/>
                </a:solidFill>
                <a:uFill>
                  <a:solidFill>
                    <a:srgbClr val="FF9933"/>
                  </a:solidFill>
                </a:uFill>
                <a:latin typeface="Century"/>
                <a:cs typeface="Century"/>
              </a:rPr>
              <a:t>Bromazolam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marR="5080" indent="-172720" defTabSz="914400">
              <a:spcBef>
                <a:spcPts val="5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5 fatalities tested positive </a:t>
            </a:r>
            <a:r>
              <a:rPr sz="1000" dirty="0">
                <a:solidFill>
                  <a:srgbClr val="FFFFFF"/>
                </a:solidFill>
                <a:latin typeface="Century"/>
                <a:cs typeface="Century"/>
              </a:rPr>
              <a:t>for 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Bromazolam laced in with  opioids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8178165" y="5208523"/>
            <a:ext cx="1993264" cy="971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entury"/>
                <a:cs typeface="Century"/>
              </a:rPr>
              <a:t>Xylazine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marR="93345" indent="-172720" defTabSz="914400">
              <a:spcBef>
                <a:spcPts val="10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4 fatalities tested positive </a:t>
            </a:r>
            <a:r>
              <a:rPr sz="1000" dirty="0">
                <a:solidFill>
                  <a:srgbClr val="FFFFFF"/>
                </a:solidFill>
                <a:latin typeface="Century"/>
                <a:cs typeface="Century"/>
              </a:rPr>
              <a:t>for 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Xylazine laced in with  Fentanyl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marR="5080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1 fatality tested positive </a:t>
            </a:r>
            <a:r>
              <a:rPr sz="1000" dirty="0">
                <a:solidFill>
                  <a:srgbClr val="FFFFFF"/>
                </a:solidFill>
                <a:latin typeface="Century"/>
                <a:cs typeface="Century"/>
              </a:rPr>
              <a:t>for 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Xylazine laced in with</a:t>
            </a:r>
            <a:r>
              <a:rPr sz="1000" spc="-4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Cocaine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3898393" y="4937760"/>
            <a:ext cx="414655" cy="139065"/>
          </a:xfrm>
          <a:custGeom>
            <a:avLst/>
            <a:gdLst/>
            <a:ahLst/>
            <a:cxnLst/>
            <a:rect l="l" t="t" r="r" b="b"/>
            <a:pathLst>
              <a:path w="414655" h="139064">
                <a:moveTo>
                  <a:pt x="0" y="138683"/>
                </a:moveTo>
                <a:lnTo>
                  <a:pt x="414528" y="138683"/>
                </a:lnTo>
                <a:lnTo>
                  <a:pt x="414528" y="0"/>
                </a:lnTo>
                <a:lnTo>
                  <a:pt x="0" y="0"/>
                </a:lnTo>
                <a:lnTo>
                  <a:pt x="0" y="13868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3898393" y="4937760"/>
            <a:ext cx="414655" cy="139065"/>
          </a:xfrm>
          <a:custGeom>
            <a:avLst/>
            <a:gdLst/>
            <a:ahLst/>
            <a:cxnLst/>
            <a:rect l="l" t="t" r="r" b="b"/>
            <a:pathLst>
              <a:path w="414655" h="139064">
                <a:moveTo>
                  <a:pt x="0" y="138683"/>
                </a:moveTo>
                <a:lnTo>
                  <a:pt x="414528" y="138683"/>
                </a:lnTo>
                <a:lnTo>
                  <a:pt x="414528" y="0"/>
                </a:lnTo>
                <a:lnTo>
                  <a:pt x="0" y="0"/>
                </a:lnTo>
                <a:lnTo>
                  <a:pt x="0" y="138683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3898392" y="4764024"/>
            <a:ext cx="327660" cy="147955"/>
          </a:xfrm>
          <a:custGeom>
            <a:avLst/>
            <a:gdLst/>
            <a:ahLst/>
            <a:cxnLst/>
            <a:rect l="l" t="t" r="r" b="b"/>
            <a:pathLst>
              <a:path w="327660" h="147954">
                <a:moveTo>
                  <a:pt x="0" y="147827"/>
                </a:moveTo>
                <a:lnTo>
                  <a:pt x="327660" y="147827"/>
                </a:lnTo>
                <a:lnTo>
                  <a:pt x="327660" y="0"/>
                </a:lnTo>
                <a:lnTo>
                  <a:pt x="0" y="0"/>
                </a:lnTo>
                <a:lnTo>
                  <a:pt x="0" y="147827"/>
                </a:lnTo>
                <a:close/>
              </a:path>
            </a:pathLst>
          </a:custGeom>
          <a:solidFill>
            <a:srgbClr val="FF9933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3898392" y="4764024"/>
            <a:ext cx="327660" cy="147955"/>
          </a:xfrm>
          <a:custGeom>
            <a:avLst/>
            <a:gdLst/>
            <a:ahLst/>
            <a:cxnLst/>
            <a:rect l="l" t="t" r="r" b="b"/>
            <a:pathLst>
              <a:path w="327660" h="147954">
                <a:moveTo>
                  <a:pt x="0" y="147827"/>
                </a:moveTo>
                <a:lnTo>
                  <a:pt x="327660" y="147827"/>
                </a:lnTo>
                <a:lnTo>
                  <a:pt x="327660" y="0"/>
                </a:lnTo>
                <a:lnTo>
                  <a:pt x="0" y="0"/>
                </a:lnTo>
                <a:lnTo>
                  <a:pt x="0" y="147827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4298061" y="4733291"/>
            <a:ext cx="10350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3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4366642" y="4897374"/>
            <a:ext cx="10350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4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3898393" y="5923788"/>
            <a:ext cx="102235" cy="135890"/>
          </a:xfrm>
          <a:custGeom>
            <a:avLst/>
            <a:gdLst/>
            <a:ahLst/>
            <a:cxnLst/>
            <a:rect l="l" t="t" r="r" b="b"/>
            <a:pathLst>
              <a:path w="102235" h="135889">
                <a:moveTo>
                  <a:pt x="0" y="135636"/>
                </a:moveTo>
                <a:lnTo>
                  <a:pt x="102107" y="135636"/>
                </a:lnTo>
                <a:lnTo>
                  <a:pt x="102107" y="0"/>
                </a:lnTo>
                <a:lnTo>
                  <a:pt x="0" y="0"/>
                </a:lnTo>
                <a:lnTo>
                  <a:pt x="0" y="13563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3898393" y="5923788"/>
            <a:ext cx="102235" cy="135890"/>
          </a:xfrm>
          <a:custGeom>
            <a:avLst/>
            <a:gdLst/>
            <a:ahLst/>
            <a:cxnLst/>
            <a:rect l="l" t="t" r="r" b="b"/>
            <a:pathLst>
              <a:path w="102235" h="135889">
                <a:moveTo>
                  <a:pt x="0" y="135636"/>
                </a:moveTo>
                <a:lnTo>
                  <a:pt x="102107" y="135636"/>
                </a:lnTo>
                <a:lnTo>
                  <a:pt x="102107" y="0"/>
                </a:lnTo>
                <a:lnTo>
                  <a:pt x="0" y="0"/>
                </a:lnTo>
                <a:lnTo>
                  <a:pt x="0" y="135636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4035045" y="5892191"/>
            <a:ext cx="10350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92" name="object 92"/>
          <p:cNvSpPr/>
          <p:nvPr/>
        </p:nvSpPr>
        <p:spPr>
          <a:xfrm>
            <a:off x="3907536" y="4302252"/>
            <a:ext cx="104139" cy="135890"/>
          </a:xfrm>
          <a:custGeom>
            <a:avLst/>
            <a:gdLst/>
            <a:ahLst/>
            <a:cxnLst/>
            <a:rect l="l" t="t" r="r" b="b"/>
            <a:pathLst>
              <a:path w="104139" h="135889">
                <a:moveTo>
                  <a:pt x="0" y="135636"/>
                </a:moveTo>
                <a:lnTo>
                  <a:pt x="103631" y="135636"/>
                </a:lnTo>
                <a:lnTo>
                  <a:pt x="103631" y="0"/>
                </a:lnTo>
                <a:lnTo>
                  <a:pt x="0" y="0"/>
                </a:lnTo>
                <a:lnTo>
                  <a:pt x="0" y="135636"/>
                </a:lnTo>
                <a:close/>
              </a:path>
            </a:pathLst>
          </a:custGeom>
          <a:solidFill>
            <a:srgbClr val="FF9933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3907536" y="4302252"/>
            <a:ext cx="104139" cy="135890"/>
          </a:xfrm>
          <a:custGeom>
            <a:avLst/>
            <a:gdLst/>
            <a:ahLst/>
            <a:cxnLst/>
            <a:rect l="l" t="t" r="r" b="b"/>
            <a:pathLst>
              <a:path w="104139" h="135889">
                <a:moveTo>
                  <a:pt x="0" y="135636"/>
                </a:moveTo>
                <a:lnTo>
                  <a:pt x="103631" y="135636"/>
                </a:lnTo>
                <a:lnTo>
                  <a:pt x="103631" y="0"/>
                </a:lnTo>
                <a:lnTo>
                  <a:pt x="0" y="0"/>
                </a:lnTo>
                <a:lnTo>
                  <a:pt x="0" y="135636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4" name="object 94"/>
          <p:cNvSpPr/>
          <p:nvPr/>
        </p:nvSpPr>
        <p:spPr>
          <a:xfrm>
            <a:off x="3898393" y="3235451"/>
            <a:ext cx="102235" cy="137160"/>
          </a:xfrm>
          <a:custGeom>
            <a:avLst/>
            <a:gdLst/>
            <a:ahLst/>
            <a:cxnLst/>
            <a:rect l="l" t="t" r="r" b="b"/>
            <a:pathLst>
              <a:path w="102235" h="137160">
                <a:moveTo>
                  <a:pt x="0" y="137160"/>
                </a:moveTo>
                <a:lnTo>
                  <a:pt x="102107" y="137160"/>
                </a:lnTo>
                <a:lnTo>
                  <a:pt x="102107" y="0"/>
                </a:lnTo>
                <a:lnTo>
                  <a:pt x="0" y="0"/>
                </a:lnTo>
                <a:lnTo>
                  <a:pt x="0" y="137160"/>
                </a:lnTo>
                <a:close/>
              </a:path>
            </a:pathLst>
          </a:custGeom>
          <a:solidFill>
            <a:srgbClr val="FF9933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3898393" y="3235451"/>
            <a:ext cx="102235" cy="137160"/>
          </a:xfrm>
          <a:custGeom>
            <a:avLst/>
            <a:gdLst/>
            <a:ahLst/>
            <a:cxnLst/>
            <a:rect l="l" t="t" r="r" b="b"/>
            <a:pathLst>
              <a:path w="102235" h="137160">
                <a:moveTo>
                  <a:pt x="0" y="137160"/>
                </a:moveTo>
                <a:lnTo>
                  <a:pt x="102107" y="137160"/>
                </a:lnTo>
                <a:lnTo>
                  <a:pt x="102107" y="0"/>
                </a:lnTo>
                <a:lnTo>
                  <a:pt x="0" y="0"/>
                </a:lnTo>
                <a:lnTo>
                  <a:pt x="0" y="13716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4035044" y="3205352"/>
            <a:ext cx="374650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defTabSz="914400">
              <a:spcBef>
                <a:spcPts val="105"/>
              </a:spcBef>
              <a:tabLst>
                <a:tab pos="283845" algn="l"/>
              </a:tabLst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1	4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4035045" y="4269741"/>
            <a:ext cx="10350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b="1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</p:spTree>
    <p:extLst>
      <p:ext uri="{BB962C8B-B14F-4D97-AF65-F5344CB8AC3E}">
        <p14:creationId xmlns:p14="http://schemas.microsoft.com/office/powerpoint/2010/main" val="1706357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61892" y="55245"/>
            <a:ext cx="419290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65" dirty="0"/>
              <a:t>DATA </a:t>
            </a:r>
            <a:r>
              <a:rPr sz="2400" spc="-25" dirty="0"/>
              <a:t>ANALYSIS</a:t>
            </a:r>
            <a:r>
              <a:rPr sz="2400" spc="-350" dirty="0"/>
              <a:t> </a:t>
            </a:r>
            <a:r>
              <a:rPr sz="2400" dirty="0"/>
              <a:t>SUBTEAM</a:t>
            </a:r>
            <a:endParaRPr sz="2400"/>
          </a:p>
        </p:txBody>
      </p:sp>
      <p:sp>
        <p:nvSpPr>
          <p:cNvPr id="3" name="object 3"/>
          <p:cNvSpPr/>
          <p:nvPr/>
        </p:nvSpPr>
        <p:spPr>
          <a:xfrm>
            <a:off x="1528572" y="1286255"/>
            <a:ext cx="3044190" cy="2172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103119" y="1839468"/>
            <a:ext cx="2233422" cy="125348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15515" y="2326895"/>
            <a:ext cx="279400" cy="850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 defTabSz="914400">
              <a:spcBef>
                <a:spcPts val="100"/>
              </a:spcBef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2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R="5080" algn="r" defTabSz="914400">
              <a:spcBef>
                <a:spcPts val="1085"/>
              </a:spcBef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R="5080" algn="r" defTabSz="914400">
              <a:spcBef>
                <a:spcPts val="1090"/>
              </a:spcBef>
            </a:pP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15515" y="2005965"/>
            <a:ext cx="27940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3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41220" y="2418334"/>
            <a:ext cx="2863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10" dirty="0">
                <a:solidFill>
                  <a:srgbClr val="FFFFFF"/>
                </a:solidFill>
                <a:latin typeface="Century"/>
                <a:cs typeface="Century"/>
              </a:rPr>
              <a:t>298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2434" y="2703957"/>
            <a:ext cx="2863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10" dirty="0">
                <a:solidFill>
                  <a:srgbClr val="FFFFFF"/>
                </a:solidFill>
                <a:latin typeface="Century"/>
                <a:cs typeface="Century"/>
              </a:rPr>
              <a:t>120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00376" y="1367409"/>
            <a:ext cx="1102995" cy="3092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defTabSz="914400">
              <a:spcBef>
                <a:spcPts val="110"/>
              </a:spcBef>
            </a:pPr>
            <a:r>
              <a:rPr sz="1850" b="1" u="sng" spc="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G</a:t>
            </a:r>
            <a:r>
              <a:rPr sz="1850" b="1" u="sng" spc="1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E</a:t>
            </a:r>
            <a:r>
              <a:rPr sz="1850" b="1" u="sng" spc="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ND</a:t>
            </a:r>
            <a:r>
              <a:rPr sz="185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ER</a:t>
            </a:r>
            <a:endParaRPr sz="185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628389" y="1286255"/>
            <a:ext cx="2964941" cy="21724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213603" y="1839455"/>
            <a:ext cx="2132838" cy="89536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829047" y="1867916"/>
            <a:ext cx="279400" cy="9493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 defTabSz="914400">
              <a:spcBef>
                <a:spcPts val="100"/>
              </a:spcBef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4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R="5080" algn="r" defTabSz="914400">
              <a:spcBef>
                <a:spcPts val="15"/>
              </a:spcBef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3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R="5080" algn="r" defTabSz="914400">
              <a:spcBef>
                <a:spcPts val="20"/>
              </a:spcBef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2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R="5080" algn="r" defTabSz="914400">
              <a:spcBef>
                <a:spcPts val="20"/>
              </a:spcBef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R="5080" algn="r" defTabSz="914400">
              <a:spcBef>
                <a:spcPts val="20"/>
              </a:spcBef>
            </a:pP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430011" y="2686812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818632" y="2686812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207252" y="2686812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595871" y="2686812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984491" y="2686812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7178040" y="2686812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114544" y="2813176"/>
            <a:ext cx="349250" cy="345440"/>
          </a:xfrm>
          <a:custGeom>
            <a:avLst/>
            <a:gdLst/>
            <a:ahLst/>
            <a:cxnLst/>
            <a:rect l="l" t="t" r="r" b="b"/>
            <a:pathLst>
              <a:path w="349250" h="345439">
                <a:moveTo>
                  <a:pt x="34527" y="284479"/>
                </a:moveTo>
                <a:lnTo>
                  <a:pt x="14985" y="284479"/>
                </a:lnTo>
                <a:lnTo>
                  <a:pt x="15747" y="285750"/>
                </a:lnTo>
                <a:lnTo>
                  <a:pt x="61594" y="331469"/>
                </a:lnTo>
                <a:lnTo>
                  <a:pt x="61975" y="331469"/>
                </a:lnTo>
                <a:lnTo>
                  <a:pt x="61975" y="332739"/>
                </a:lnTo>
                <a:lnTo>
                  <a:pt x="61721" y="334010"/>
                </a:lnTo>
                <a:lnTo>
                  <a:pt x="61086" y="335279"/>
                </a:lnTo>
                <a:lnTo>
                  <a:pt x="59816" y="336550"/>
                </a:lnTo>
                <a:lnTo>
                  <a:pt x="54228" y="341629"/>
                </a:lnTo>
                <a:lnTo>
                  <a:pt x="58800" y="345439"/>
                </a:lnTo>
                <a:lnTo>
                  <a:pt x="83020" y="321310"/>
                </a:lnTo>
                <a:lnTo>
                  <a:pt x="71500" y="321310"/>
                </a:lnTo>
                <a:lnTo>
                  <a:pt x="70738" y="320039"/>
                </a:lnTo>
                <a:lnTo>
                  <a:pt x="49402" y="299719"/>
                </a:lnTo>
                <a:lnTo>
                  <a:pt x="54313" y="294639"/>
                </a:lnTo>
                <a:lnTo>
                  <a:pt x="44957" y="294639"/>
                </a:lnTo>
                <a:lnTo>
                  <a:pt x="34527" y="284479"/>
                </a:lnTo>
                <a:close/>
              </a:path>
              <a:path w="349250" h="345439">
                <a:moveTo>
                  <a:pt x="100075" y="283210"/>
                </a:moveTo>
                <a:lnTo>
                  <a:pt x="76580" y="283210"/>
                </a:lnTo>
                <a:lnTo>
                  <a:pt x="80517" y="284479"/>
                </a:lnTo>
                <a:lnTo>
                  <a:pt x="88264" y="292100"/>
                </a:lnTo>
                <a:lnTo>
                  <a:pt x="90296" y="295910"/>
                </a:lnTo>
                <a:lnTo>
                  <a:pt x="90042" y="299719"/>
                </a:lnTo>
                <a:lnTo>
                  <a:pt x="89915" y="303529"/>
                </a:lnTo>
                <a:lnTo>
                  <a:pt x="87629" y="308610"/>
                </a:lnTo>
                <a:lnTo>
                  <a:pt x="74929" y="321310"/>
                </a:lnTo>
                <a:lnTo>
                  <a:pt x="83020" y="321310"/>
                </a:lnTo>
                <a:lnTo>
                  <a:pt x="93217" y="311150"/>
                </a:lnTo>
                <a:lnTo>
                  <a:pt x="96519" y="307339"/>
                </a:lnTo>
                <a:lnTo>
                  <a:pt x="98678" y="300989"/>
                </a:lnTo>
                <a:lnTo>
                  <a:pt x="100837" y="295910"/>
                </a:lnTo>
                <a:lnTo>
                  <a:pt x="101472" y="292100"/>
                </a:lnTo>
                <a:lnTo>
                  <a:pt x="100837" y="288289"/>
                </a:lnTo>
                <a:lnTo>
                  <a:pt x="100075" y="283210"/>
                </a:lnTo>
                <a:close/>
              </a:path>
              <a:path w="349250" h="345439">
                <a:moveTo>
                  <a:pt x="68495" y="257810"/>
                </a:moveTo>
                <a:lnTo>
                  <a:pt x="43814" y="257810"/>
                </a:lnTo>
                <a:lnTo>
                  <a:pt x="48386" y="259079"/>
                </a:lnTo>
                <a:lnTo>
                  <a:pt x="50800" y="260350"/>
                </a:lnTo>
                <a:lnTo>
                  <a:pt x="53339" y="262889"/>
                </a:lnTo>
                <a:lnTo>
                  <a:pt x="57530" y="266700"/>
                </a:lnTo>
                <a:lnTo>
                  <a:pt x="59689" y="270510"/>
                </a:lnTo>
                <a:lnTo>
                  <a:pt x="59689" y="278129"/>
                </a:lnTo>
                <a:lnTo>
                  <a:pt x="58038" y="281939"/>
                </a:lnTo>
                <a:lnTo>
                  <a:pt x="54990" y="284479"/>
                </a:lnTo>
                <a:lnTo>
                  <a:pt x="44957" y="294639"/>
                </a:lnTo>
                <a:lnTo>
                  <a:pt x="54313" y="294639"/>
                </a:lnTo>
                <a:lnTo>
                  <a:pt x="64134" y="284479"/>
                </a:lnTo>
                <a:lnTo>
                  <a:pt x="68198" y="283210"/>
                </a:lnTo>
                <a:lnTo>
                  <a:pt x="100075" y="283210"/>
                </a:lnTo>
                <a:lnTo>
                  <a:pt x="98297" y="280669"/>
                </a:lnTo>
                <a:lnTo>
                  <a:pt x="96265" y="278129"/>
                </a:lnTo>
                <a:lnTo>
                  <a:pt x="64388" y="278129"/>
                </a:lnTo>
                <a:lnTo>
                  <a:pt x="67690" y="274319"/>
                </a:lnTo>
                <a:lnTo>
                  <a:pt x="69341" y="269239"/>
                </a:lnTo>
                <a:lnTo>
                  <a:pt x="69087" y="259079"/>
                </a:lnTo>
                <a:lnTo>
                  <a:pt x="68495" y="257810"/>
                </a:lnTo>
                <a:close/>
              </a:path>
              <a:path w="349250" h="345439">
                <a:moveTo>
                  <a:pt x="54736" y="246379"/>
                </a:moveTo>
                <a:lnTo>
                  <a:pt x="48640" y="246379"/>
                </a:lnTo>
                <a:lnTo>
                  <a:pt x="42671" y="247650"/>
                </a:lnTo>
                <a:lnTo>
                  <a:pt x="36702" y="250189"/>
                </a:lnTo>
                <a:lnTo>
                  <a:pt x="0" y="287019"/>
                </a:lnTo>
                <a:lnTo>
                  <a:pt x="4444" y="292100"/>
                </a:lnTo>
                <a:lnTo>
                  <a:pt x="11302" y="284479"/>
                </a:lnTo>
                <a:lnTo>
                  <a:pt x="34527" y="284479"/>
                </a:lnTo>
                <a:lnTo>
                  <a:pt x="25400" y="275589"/>
                </a:lnTo>
                <a:lnTo>
                  <a:pt x="24510" y="274319"/>
                </a:lnTo>
                <a:lnTo>
                  <a:pt x="24383" y="273050"/>
                </a:lnTo>
                <a:lnTo>
                  <a:pt x="24637" y="271779"/>
                </a:lnTo>
                <a:lnTo>
                  <a:pt x="41528" y="257810"/>
                </a:lnTo>
                <a:lnTo>
                  <a:pt x="68495" y="257810"/>
                </a:lnTo>
                <a:lnTo>
                  <a:pt x="67309" y="255269"/>
                </a:lnTo>
                <a:lnTo>
                  <a:pt x="63880" y="252729"/>
                </a:lnTo>
                <a:lnTo>
                  <a:pt x="59816" y="247650"/>
                </a:lnTo>
                <a:lnTo>
                  <a:pt x="54736" y="246379"/>
                </a:lnTo>
                <a:close/>
              </a:path>
              <a:path w="349250" h="345439">
                <a:moveTo>
                  <a:pt x="91920" y="227329"/>
                </a:moveTo>
                <a:lnTo>
                  <a:pt x="71754" y="227329"/>
                </a:lnTo>
                <a:lnTo>
                  <a:pt x="72516" y="228600"/>
                </a:lnTo>
                <a:lnTo>
                  <a:pt x="118236" y="274319"/>
                </a:lnTo>
                <a:lnTo>
                  <a:pt x="118744" y="274319"/>
                </a:lnTo>
                <a:lnTo>
                  <a:pt x="118744" y="276860"/>
                </a:lnTo>
                <a:lnTo>
                  <a:pt x="117982" y="278129"/>
                </a:lnTo>
                <a:lnTo>
                  <a:pt x="111125" y="284479"/>
                </a:lnTo>
                <a:lnTo>
                  <a:pt x="115696" y="289560"/>
                </a:lnTo>
                <a:lnTo>
                  <a:pt x="139703" y="265429"/>
                </a:lnTo>
                <a:lnTo>
                  <a:pt x="129412" y="265429"/>
                </a:lnTo>
                <a:lnTo>
                  <a:pt x="128650" y="264160"/>
                </a:lnTo>
                <a:lnTo>
                  <a:pt x="91920" y="227329"/>
                </a:lnTo>
                <a:close/>
              </a:path>
              <a:path w="349250" h="345439">
                <a:moveTo>
                  <a:pt x="86613" y="271779"/>
                </a:moveTo>
                <a:lnTo>
                  <a:pt x="75818" y="271779"/>
                </a:lnTo>
                <a:lnTo>
                  <a:pt x="70230" y="274319"/>
                </a:lnTo>
                <a:lnTo>
                  <a:pt x="64388" y="278129"/>
                </a:lnTo>
                <a:lnTo>
                  <a:pt x="96265" y="278129"/>
                </a:lnTo>
                <a:lnTo>
                  <a:pt x="95250" y="276860"/>
                </a:lnTo>
                <a:lnTo>
                  <a:pt x="91312" y="273050"/>
                </a:lnTo>
                <a:lnTo>
                  <a:pt x="86613" y="271779"/>
                </a:lnTo>
                <a:close/>
              </a:path>
              <a:path w="349250" h="345439">
                <a:moveTo>
                  <a:pt x="142620" y="214629"/>
                </a:moveTo>
                <a:lnTo>
                  <a:pt x="138429" y="219710"/>
                </a:lnTo>
                <a:lnTo>
                  <a:pt x="144525" y="227329"/>
                </a:lnTo>
                <a:lnTo>
                  <a:pt x="147573" y="234950"/>
                </a:lnTo>
                <a:lnTo>
                  <a:pt x="147827" y="245110"/>
                </a:lnTo>
                <a:lnTo>
                  <a:pt x="145795" y="250189"/>
                </a:lnTo>
                <a:lnTo>
                  <a:pt x="132079" y="264160"/>
                </a:lnTo>
                <a:lnTo>
                  <a:pt x="130936" y="264160"/>
                </a:lnTo>
                <a:lnTo>
                  <a:pt x="129412" y="265429"/>
                </a:lnTo>
                <a:lnTo>
                  <a:pt x="139703" y="265429"/>
                </a:lnTo>
                <a:lnTo>
                  <a:pt x="164972" y="240029"/>
                </a:lnTo>
                <a:lnTo>
                  <a:pt x="142620" y="214629"/>
                </a:lnTo>
                <a:close/>
              </a:path>
              <a:path w="349250" h="345439">
                <a:moveTo>
                  <a:pt x="138683" y="146050"/>
                </a:moveTo>
                <a:lnTo>
                  <a:pt x="135000" y="149860"/>
                </a:lnTo>
                <a:lnTo>
                  <a:pt x="165988" y="222250"/>
                </a:lnTo>
                <a:lnTo>
                  <a:pt x="166623" y="224789"/>
                </a:lnTo>
                <a:lnTo>
                  <a:pt x="166242" y="227329"/>
                </a:lnTo>
                <a:lnTo>
                  <a:pt x="165988" y="228600"/>
                </a:lnTo>
                <a:lnTo>
                  <a:pt x="164591" y="231139"/>
                </a:lnTo>
                <a:lnTo>
                  <a:pt x="161925" y="233679"/>
                </a:lnTo>
                <a:lnTo>
                  <a:pt x="166496" y="238760"/>
                </a:lnTo>
                <a:lnTo>
                  <a:pt x="186365" y="218439"/>
                </a:lnTo>
                <a:lnTo>
                  <a:pt x="174116" y="218439"/>
                </a:lnTo>
                <a:lnTo>
                  <a:pt x="172719" y="217169"/>
                </a:lnTo>
                <a:lnTo>
                  <a:pt x="170687" y="215900"/>
                </a:lnTo>
                <a:lnTo>
                  <a:pt x="169798" y="214629"/>
                </a:lnTo>
                <a:lnTo>
                  <a:pt x="168909" y="212089"/>
                </a:lnTo>
                <a:lnTo>
                  <a:pt x="164591" y="203200"/>
                </a:lnTo>
                <a:lnTo>
                  <a:pt x="170589" y="196850"/>
                </a:lnTo>
                <a:lnTo>
                  <a:pt x="161543" y="196850"/>
                </a:lnTo>
                <a:lnTo>
                  <a:pt x="147065" y="162560"/>
                </a:lnTo>
                <a:lnTo>
                  <a:pt x="176987" y="162560"/>
                </a:lnTo>
                <a:lnTo>
                  <a:pt x="138683" y="146050"/>
                </a:lnTo>
                <a:close/>
              </a:path>
              <a:path w="349250" h="345439">
                <a:moveTo>
                  <a:pt x="84962" y="201929"/>
                </a:moveTo>
                <a:lnTo>
                  <a:pt x="56895" y="229869"/>
                </a:lnTo>
                <a:lnTo>
                  <a:pt x="61340" y="234950"/>
                </a:lnTo>
                <a:lnTo>
                  <a:pt x="68833" y="227329"/>
                </a:lnTo>
                <a:lnTo>
                  <a:pt x="91920" y="227329"/>
                </a:lnTo>
                <a:lnTo>
                  <a:pt x="81787" y="217169"/>
                </a:lnTo>
                <a:lnTo>
                  <a:pt x="81279" y="217169"/>
                </a:lnTo>
                <a:lnTo>
                  <a:pt x="81152" y="215900"/>
                </a:lnTo>
                <a:lnTo>
                  <a:pt x="81533" y="214629"/>
                </a:lnTo>
                <a:lnTo>
                  <a:pt x="89534" y="207010"/>
                </a:lnTo>
                <a:lnTo>
                  <a:pt x="84962" y="201929"/>
                </a:lnTo>
                <a:close/>
              </a:path>
              <a:path w="349250" h="345439">
                <a:moveTo>
                  <a:pt x="184403" y="212089"/>
                </a:moveTo>
                <a:lnTo>
                  <a:pt x="181609" y="214629"/>
                </a:lnTo>
                <a:lnTo>
                  <a:pt x="179577" y="215900"/>
                </a:lnTo>
                <a:lnTo>
                  <a:pt x="177672" y="217169"/>
                </a:lnTo>
                <a:lnTo>
                  <a:pt x="175894" y="217169"/>
                </a:lnTo>
                <a:lnTo>
                  <a:pt x="174116" y="218439"/>
                </a:lnTo>
                <a:lnTo>
                  <a:pt x="186365" y="218439"/>
                </a:lnTo>
                <a:lnTo>
                  <a:pt x="188848" y="215900"/>
                </a:lnTo>
                <a:lnTo>
                  <a:pt x="184403" y="212089"/>
                </a:lnTo>
                <a:close/>
              </a:path>
              <a:path w="349250" h="345439">
                <a:moveTo>
                  <a:pt x="225030" y="180339"/>
                </a:moveTo>
                <a:lnTo>
                  <a:pt x="186181" y="180339"/>
                </a:lnTo>
                <a:lnTo>
                  <a:pt x="201929" y="187960"/>
                </a:lnTo>
                <a:lnTo>
                  <a:pt x="202691" y="187960"/>
                </a:lnTo>
                <a:lnTo>
                  <a:pt x="203326" y="189229"/>
                </a:lnTo>
                <a:lnTo>
                  <a:pt x="204088" y="189229"/>
                </a:lnTo>
                <a:lnTo>
                  <a:pt x="204088" y="190500"/>
                </a:lnTo>
                <a:lnTo>
                  <a:pt x="203834" y="191769"/>
                </a:lnTo>
                <a:lnTo>
                  <a:pt x="203580" y="191769"/>
                </a:lnTo>
                <a:lnTo>
                  <a:pt x="202310" y="193039"/>
                </a:lnTo>
                <a:lnTo>
                  <a:pt x="197357" y="198119"/>
                </a:lnTo>
                <a:lnTo>
                  <a:pt x="201929" y="203200"/>
                </a:lnTo>
                <a:lnTo>
                  <a:pt x="225030" y="180339"/>
                </a:lnTo>
                <a:close/>
              </a:path>
              <a:path w="349250" h="345439">
                <a:moveTo>
                  <a:pt x="176987" y="162560"/>
                </a:moveTo>
                <a:lnTo>
                  <a:pt x="147065" y="162560"/>
                </a:lnTo>
                <a:lnTo>
                  <a:pt x="180085" y="177800"/>
                </a:lnTo>
                <a:lnTo>
                  <a:pt x="161543" y="196850"/>
                </a:lnTo>
                <a:lnTo>
                  <a:pt x="170589" y="196850"/>
                </a:lnTo>
                <a:lnTo>
                  <a:pt x="186181" y="180339"/>
                </a:lnTo>
                <a:lnTo>
                  <a:pt x="225030" y="180339"/>
                </a:lnTo>
                <a:lnTo>
                  <a:pt x="226313" y="179069"/>
                </a:lnTo>
                <a:lnTo>
                  <a:pt x="214756" y="179069"/>
                </a:lnTo>
                <a:lnTo>
                  <a:pt x="212343" y="177800"/>
                </a:lnTo>
                <a:lnTo>
                  <a:pt x="176987" y="162560"/>
                </a:lnTo>
                <a:close/>
              </a:path>
              <a:path w="349250" h="345439">
                <a:moveTo>
                  <a:pt x="221868" y="173989"/>
                </a:moveTo>
                <a:lnTo>
                  <a:pt x="217042" y="179069"/>
                </a:lnTo>
                <a:lnTo>
                  <a:pt x="226313" y="179069"/>
                </a:lnTo>
                <a:lnTo>
                  <a:pt x="221868" y="173989"/>
                </a:lnTo>
                <a:close/>
              </a:path>
              <a:path w="349250" h="345439">
                <a:moveTo>
                  <a:pt x="217931" y="67310"/>
                </a:moveTo>
                <a:lnTo>
                  <a:pt x="214248" y="71119"/>
                </a:lnTo>
                <a:lnTo>
                  <a:pt x="217296" y="78739"/>
                </a:lnTo>
                <a:lnTo>
                  <a:pt x="212978" y="78739"/>
                </a:lnTo>
                <a:lnTo>
                  <a:pt x="209168" y="80010"/>
                </a:lnTo>
                <a:lnTo>
                  <a:pt x="205993" y="81279"/>
                </a:lnTo>
                <a:lnTo>
                  <a:pt x="202691" y="83819"/>
                </a:lnTo>
                <a:lnTo>
                  <a:pt x="199770" y="85089"/>
                </a:lnTo>
                <a:lnTo>
                  <a:pt x="197103" y="87629"/>
                </a:lnTo>
                <a:lnTo>
                  <a:pt x="192531" y="92710"/>
                </a:lnTo>
                <a:lnTo>
                  <a:pt x="189610" y="97789"/>
                </a:lnTo>
                <a:lnTo>
                  <a:pt x="186816" y="110489"/>
                </a:lnTo>
                <a:lnTo>
                  <a:pt x="187451" y="118110"/>
                </a:lnTo>
                <a:lnTo>
                  <a:pt x="208152" y="151129"/>
                </a:lnTo>
                <a:lnTo>
                  <a:pt x="228600" y="160019"/>
                </a:lnTo>
                <a:lnTo>
                  <a:pt x="235330" y="160019"/>
                </a:lnTo>
                <a:lnTo>
                  <a:pt x="248538" y="156210"/>
                </a:lnTo>
                <a:lnTo>
                  <a:pt x="254253" y="153669"/>
                </a:lnTo>
                <a:lnTo>
                  <a:pt x="257936" y="149860"/>
                </a:lnTo>
                <a:lnTo>
                  <a:pt x="236600" y="149860"/>
                </a:lnTo>
                <a:lnTo>
                  <a:pt x="231481" y="148589"/>
                </a:lnTo>
                <a:lnTo>
                  <a:pt x="226028" y="144779"/>
                </a:lnTo>
                <a:lnTo>
                  <a:pt x="220241" y="140969"/>
                </a:lnTo>
                <a:lnTo>
                  <a:pt x="214121" y="134619"/>
                </a:lnTo>
                <a:lnTo>
                  <a:pt x="195960" y="102869"/>
                </a:lnTo>
                <a:lnTo>
                  <a:pt x="197611" y="96519"/>
                </a:lnTo>
                <a:lnTo>
                  <a:pt x="206375" y="87629"/>
                </a:lnTo>
                <a:lnTo>
                  <a:pt x="211708" y="86360"/>
                </a:lnTo>
                <a:lnTo>
                  <a:pt x="239310" y="86360"/>
                </a:lnTo>
                <a:lnTo>
                  <a:pt x="217931" y="67310"/>
                </a:lnTo>
                <a:close/>
              </a:path>
              <a:path w="349250" h="345439">
                <a:moveTo>
                  <a:pt x="258952" y="102869"/>
                </a:moveTo>
                <a:lnTo>
                  <a:pt x="254634" y="107950"/>
                </a:lnTo>
                <a:lnTo>
                  <a:pt x="259968" y="114300"/>
                </a:lnTo>
                <a:lnTo>
                  <a:pt x="262508" y="121919"/>
                </a:lnTo>
                <a:lnTo>
                  <a:pt x="262331" y="128269"/>
                </a:lnTo>
                <a:lnTo>
                  <a:pt x="262127" y="133350"/>
                </a:lnTo>
                <a:lnTo>
                  <a:pt x="259841" y="138429"/>
                </a:lnTo>
                <a:lnTo>
                  <a:pt x="255396" y="142239"/>
                </a:lnTo>
                <a:lnTo>
                  <a:pt x="250443" y="147319"/>
                </a:lnTo>
                <a:lnTo>
                  <a:pt x="244093" y="149860"/>
                </a:lnTo>
                <a:lnTo>
                  <a:pt x="257936" y="149860"/>
                </a:lnTo>
                <a:lnTo>
                  <a:pt x="265302" y="142239"/>
                </a:lnTo>
                <a:lnTo>
                  <a:pt x="268477" y="135889"/>
                </a:lnTo>
                <a:lnTo>
                  <a:pt x="268562" y="133350"/>
                </a:lnTo>
                <a:lnTo>
                  <a:pt x="268542" y="125729"/>
                </a:lnTo>
                <a:lnTo>
                  <a:pt x="268257" y="121919"/>
                </a:lnTo>
                <a:lnTo>
                  <a:pt x="266461" y="115569"/>
                </a:lnTo>
                <a:lnTo>
                  <a:pt x="263356" y="109219"/>
                </a:lnTo>
                <a:lnTo>
                  <a:pt x="258952" y="102869"/>
                </a:lnTo>
                <a:close/>
              </a:path>
              <a:path w="349250" h="345439">
                <a:moveTo>
                  <a:pt x="263404" y="55879"/>
                </a:moveTo>
                <a:lnTo>
                  <a:pt x="243712" y="55879"/>
                </a:lnTo>
                <a:lnTo>
                  <a:pt x="290575" y="102869"/>
                </a:lnTo>
                <a:lnTo>
                  <a:pt x="290829" y="102869"/>
                </a:lnTo>
                <a:lnTo>
                  <a:pt x="290829" y="104139"/>
                </a:lnTo>
                <a:lnTo>
                  <a:pt x="290194" y="105410"/>
                </a:lnTo>
                <a:lnTo>
                  <a:pt x="283209" y="113029"/>
                </a:lnTo>
                <a:lnTo>
                  <a:pt x="287781" y="116839"/>
                </a:lnTo>
                <a:lnTo>
                  <a:pt x="311692" y="92710"/>
                </a:lnTo>
                <a:lnTo>
                  <a:pt x="300735" y="92710"/>
                </a:lnTo>
                <a:lnTo>
                  <a:pt x="285876" y="78739"/>
                </a:lnTo>
                <a:lnTo>
                  <a:pt x="285514" y="72389"/>
                </a:lnTo>
                <a:lnTo>
                  <a:pt x="280161" y="72389"/>
                </a:lnTo>
                <a:lnTo>
                  <a:pt x="263404" y="55879"/>
                </a:lnTo>
                <a:close/>
              </a:path>
              <a:path w="349250" h="345439">
                <a:moveTo>
                  <a:pt x="239310" y="86360"/>
                </a:moveTo>
                <a:lnTo>
                  <a:pt x="218058" y="86360"/>
                </a:lnTo>
                <a:lnTo>
                  <a:pt x="223900" y="87629"/>
                </a:lnTo>
                <a:lnTo>
                  <a:pt x="231012" y="90169"/>
                </a:lnTo>
                <a:lnTo>
                  <a:pt x="239521" y="95250"/>
                </a:lnTo>
                <a:lnTo>
                  <a:pt x="243585" y="90169"/>
                </a:lnTo>
                <a:lnTo>
                  <a:pt x="239310" y="86360"/>
                </a:lnTo>
                <a:close/>
              </a:path>
              <a:path w="349250" h="345439">
                <a:moveTo>
                  <a:pt x="311022" y="85089"/>
                </a:moveTo>
                <a:lnTo>
                  <a:pt x="304672" y="91439"/>
                </a:lnTo>
                <a:lnTo>
                  <a:pt x="303656" y="92710"/>
                </a:lnTo>
                <a:lnTo>
                  <a:pt x="311692" y="92710"/>
                </a:lnTo>
                <a:lnTo>
                  <a:pt x="315467" y="88900"/>
                </a:lnTo>
                <a:lnTo>
                  <a:pt x="311022" y="85089"/>
                </a:lnTo>
                <a:close/>
              </a:path>
              <a:path w="349250" h="345439">
                <a:moveTo>
                  <a:pt x="344008" y="60960"/>
                </a:moveTo>
                <a:lnTo>
                  <a:pt x="284860" y="60960"/>
                </a:lnTo>
                <a:lnTo>
                  <a:pt x="323341" y="68579"/>
                </a:lnTo>
                <a:lnTo>
                  <a:pt x="323850" y="68579"/>
                </a:lnTo>
                <a:lnTo>
                  <a:pt x="324484" y="69850"/>
                </a:lnTo>
                <a:lnTo>
                  <a:pt x="324103" y="71119"/>
                </a:lnTo>
                <a:lnTo>
                  <a:pt x="323976" y="72389"/>
                </a:lnTo>
                <a:lnTo>
                  <a:pt x="322833" y="73660"/>
                </a:lnTo>
                <a:lnTo>
                  <a:pt x="320801" y="74929"/>
                </a:lnTo>
                <a:lnTo>
                  <a:pt x="316991" y="78739"/>
                </a:lnTo>
                <a:lnTo>
                  <a:pt x="321563" y="83819"/>
                </a:lnTo>
                <a:lnTo>
                  <a:pt x="344008" y="60960"/>
                </a:lnTo>
                <a:close/>
              </a:path>
              <a:path w="349250" h="345439">
                <a:moveTo>
                  <a:pt x="283814" y="24129"/>
                </a:moveTo>
                <a:lnTo>
                  <a:pt x="275335" y="24129"/>
                </a:lnTo>
                <a:lnTo>
                  <a:pt x="275970" y="25400"/>
                </a:lnTo>
                <a:lnTo>
                  <a:pt x="276986" y="25400"/>
                </a:lnTo>
                <a:lnTo>
                  <a:pt x="277494" y="27939"/>
                </a:lnTo>
                <a:lnTo>
                  <a:pt x="280161" y="72389"/>
                </a:lnTo>
                <a:lnTo>
                  <a:pt x="285514" y="72389"/>
                </a:lnTo>
                <a:lnTo>
                  <a:pt x="284860" y="60960"/>
                </a:lnTo>
                <a:lnTo>
                  <a:pt x="344008" y="60960"/>
                </a:lnTo>
                <a:lnTo>
                  <a:pt x="346502" y="58419"/>
                </a:lnTo>
                <a:lnTo>
                  <a:pt x="332358" y="58419"/>
                </a:lnTo>
                <a:lnTo>
                  <a:pt x="284733" y="48260"/>
                </a:lnTo>
                <a:lnTo>
                  <a:pt x="283814" y="24129"/>
                </a:lnTo>
                <a:close/>
              </a:path>
              <a:path w="349250" h="345439">
                <a:moveTo>
                  <a:pt x="256666" y="30479"/>
                </a:moveTo>
                <a:lnTo>
                  <a:pt x="228980" y="58419"/>
                </a:lnTo>
                <a:lnTo>
                  <a:pt x="233425" y="63500"/>
                </a:lnTo>
                <a:lnTo>
                  <a:pt x="238505" y="58419"/>
                </a:lnTo>
                <a:lnTo>
                  <a:pt x="239902" y="55879"/>
                </a:lnTo>
                <a:lnTo>
                  <a:pt x="263404" y="55879"/>
                </a:lnTo>
                <a:lnTo>
                  <a:pt x="254380" y="46989"/>
                </a:lnTo>
                <a:lnTo>
                  <a:pt x="253745" y="45719"/>
                </a:lnTo>
                <a:lnTo>
                  <a:pt x="253364" y="45719"/>
                </a:lnTo>
                <a:lnTo>
                  <a:pt x="253364" y="43179"/>
                </a:lnTo>
                <a:lnTo>
                  <a:pt x="253872" y="41910"/>
                </a:lnTo>
                <a:lnTo>
                  <a:pt x="254761" y="41910"/>
                </a:lnTo>
                <a:lnTo>
                  <a:pt x="261238" y="35560"/>
                </a:lnTo>
                <a:lnTo>
                  <a:pt x="256666" y="30479"/>
                </a:lnTo>
                <a:close/>
              </a:path>
              <a:path w="349250" h="345439">
                <a:moveTo>
                  <a:pt x="344423" y="52069"/>
                </a:moveTo>
                <a:lnTo>
                  <a:pt x="340105" y="55879"/>
                </a:lnTo>
                <a:lnTo>
                  <a:pt x="338708" y="57150"/>
                </a:lnTo>
                <a:lnTo>
                  <a:pt x="335406" y="57150"/>
                </a:lnTo>
                <a:lnTo>
                  <a:pt x="332358" y="58419"/>
                </a:lnTo>
                <a:lnTo>
                  <a:pt x="346502" y="58419"/>
                </a:lnTo>
                <a:lnTo>
                  <a:pt x="348995" y="55879"/>
                </a:lnTo>
                <a:lnTo>
                  <a:pt x="344423" y="52069"/>
                </a:lnTo>
                <a:close/>
              </a:path>
              <a:path w="349250" h="345439">
                <a:moveTo>
                  <a:pt x="287273" y="0"/>
                </a:moveTo>
                <a:lnTo>
                  <a:pt x="262127" y="25400"/>
                </a:lnTo>
                <a:lnTo>
                  <a:pt x="266700" y="29210"/>
                </a:lnTo>
                <a:lnTo>
                  <a:pt x="268985" y="26669"/>
                </a:lnTo>
                <a:lnTo>
                  <a:pt x="270763" y="25400"/>
                </a:lnTo>
                <a:lnTo>
                  <a:pt x="272288" y="24129"/>
                </a:lnTo>
                <a:lnTo>
                  <a:pt x="283814" y="24129"/>
                </a:lnTo>
                <a:lnTo>
                  <a:pt x="283717" y="21589"/>
                </a:lnTo>
                <a:lnTo>
                  <a:pt x="289051" y="7619"/>
                </a:lnTo>
                <a:lnTo>
                  <a:pt x="291718" y="5079"/>
                </a:lnTo>
                <a:lnTo>
                  <a:pt x="28727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500496" y="2817622"/>
            <a:ext cx="722502" cy="4699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327902" y="2813051"/>
            <a:ext cx="677672" cy="50609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650479" y="1286255"/>
            <a:ext cx="2928366" cy="217246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8231124" y="1839455"/>
            <a:ext cx="2105405" cy="78868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931659" y="2237485"/>
            <a:ext cx="194945" cy="47244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defTabSz="914400">
              <a:spcBef>
                <a:spcPts val="420"/>
              </a:spcBef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50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L="96520" defTabSz="914400">
              <a:spcBef>
                <a:spcPts val="320"/>
              </a:spcBef>
            </a:pP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846821" y="1790953"/>
            <a:ext cx="279400" cy="47244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defTabSz="914400">
              <a:spcBef>
                <a:spcPts val="420"/>
              </a:spcBef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50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L="12700" defTabSz="914400">
              <a:spcBef>
                <a:spcPts val="320"/>
              </a:spcBef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990079" y="2717419"/>
            <a:ext cx="2128647" cy="59448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8077962" y="1367409"/>
            <a:ext cx="2073275" cy="3092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defTabSz="914400">
              <a:spcBef>
                <a:spcPts val="110"/>
              </a:spcBef>
            </a:pPr>
            <a:r>
              <a:rPr sz="1850" b="1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VICTIMS </a:t>
            </a:r>
            <a:r>
              <a:rPr sz="1850" b="1" u="sng" spc="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BY</a:t>
            </a:r>
            <a:r>
              <a:rPr sz="1850" b="1" u="sng" spc="-19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</a:t>
            </a:r>
            <a:r>
              <a:rPr sz="1850" b="1" u="sng" spc="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AGE</a:t>
            </a:r>
            <a:endParaRPr sz="185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528572" y="3538728"/>
            <a:ext cx="3044190" cy="218008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2153412" y="4093451"/>
            <a:ext cx="2132838" cy="83440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766112" y="4142943"/>
            <a:ext cx="279400" cy="868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 defTabSz="914400">
              <a:lnSpc>
                <a:spcPts val="1370"/>
              </a:lnSpc>
              <a:spcBef>
                <a:spcPts val="100"/>
              </a:spcBef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4</a:t>
            </a:r>
            <a:r>
              <a:rPr sz="1200" spc="-5" dirty="0">
                <a:solidFill>
                  <a:srgbClr val="FFFFFF"/>
                </a:solidFill>
                <a:latin typeface="Century"/>
                <a:cs typeface="Century"/>
              </a:rPr>
              <a:t>00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R="5080" algn="r" defTabSz="914400">
              <a:lnSpc>
                <a:spcPts val="1300"/>
              </a:lnSpc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3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R="5080" algn="r" defTabSz="914400">
              <a:lnSpc>
                <a:spcPts val="1300"/>
              </a:lnSpc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2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R="5080" algn="r" defTabSz="914400">
              <a:lnSpc>
                <a:spcPts val="1300"/>
              </a:lnSpc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R="5080" algn="r" defTabSz="914400">
              <a:lnSpc>
                <a:spcPts val="1370"/>
              </a:lnSpc>
            </a:pP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2412491" y="4887467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95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2892552" y="4887467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95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3371088" y="4887467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95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849623" y="4887467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95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4088892" y="4887467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95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1820825" y="5003547"/>
            <a:ext cx="1094079" cy="58459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021202" y="4987925"/>
            <a:ext cx="364490" cy="392430"/>
          </a:xfrm>
          <a:custGeom>
            <a:avLst/>
            <a:gdLst/>
            <a:ahLst/>
            <a:cxnLst/>
            <a:rect l="l" t="t" r="r" b="b"/>
            <a:pathLst>
              <a:path w="364489" h="392429">
                <a:moveTo>
                  <a:pt x="2921" y="321310"/>
                </a:moveTo>
                <a:lnTo>
                  <a:pt x="0" y="325120"/>
                </a:lnTo>
                <a:lnTo>
                  <a:pt x="22733" y="377190"/>
                </a:lnTo>
                <a:lnTo>
                  <a:pt x="24003" y="381000"/>
                </a:lnTo>
                <a:lnTo>
                  <a:pt x="24384" y="382270"/>
                </a:lnTo>
                <a:lnTo>
                  <a:pt x="24256" y="384810"/>
                </a:lnTo>
                <a:lnTo>
                  <a:pt x="24003" y="386080"/>
                </a:lnTo>
                <a:lnTo>
                  <a:pt x="22859" y="387350"/>
                </a:lnTo>
                <a:lnTo>
                  <a:pt x="20955" y="389890"/>
                </a:lnTo>
                <a:lnTo>
                  <a:pt x="24384" y="392430"/>
                </a:lnTo>
                <a:lnTo>
                  <a:pt x="40327" y="377190"/>
                </a:lnTo>
                <a:lnTo>
                  <a:pt x="29209" y="377190"/>
                </a:lnTo>
                <a:lnTo>
                  <a:pt x="27685" y="375920"/>
                </a:lnTo>
                <a:lnTo>
                  <a:pt x="26924" y="374650"/>
                </a:lnTo>
                <a:lnTo>
                  <a:pt x="26288" y="372110"/>
                </a:lnTo>
                <a:lnTo>
                  <a:pt x="22987" y="365760"/>
                </a:lnTo>
                <a:lnTo>
                  <a:pt x="28106" y="360680"/>
                </a:lnTo>
                <a:lnTo>
                  <a:pt x="20574" y="360680"/>
                </a:lnTo>
                <a:lnTo>
                  <a:pt x="9271" y="335280"/>
                </a:lnTo>
                <a:lnTo>
                  <a:pt x="34213" y="335280"/>
                </a:lnTo>
                <a:lnTo>
                  <a:pt x="2921" y="321310"/>
                </a:lnTo>
                <a:close/>
              </a:path>
              <a:path w="364489" h="392429">
                <a:moveTo>
                  <a:pt x="38227" y="372110"/>
                </a:moveTo>
                <a:lnTo>
                  <a:pt x="34416" y="375920"/>
                </a:lnTo>
                <a:lnTo>
                  <a:pt x="33019" y="377190"/>
                </a:lnTo>
                <a:lnTo>
                  <a:pt x="40327" y="377190"/>
                </a:lnTo>
                <a:lnTo>
                  <a:pt x="41656" y="375920"/>
                </a:lnTo>
                <a:lnTo>
                  <a:pt x="38227" y="372110"/>
                </a:lnTo>
                <a:close/>
              </a:path>
              <a:path w="364489" h="392429">
                <a:moveTo>
                  <a:pt x="68105" y="349250"/>
                </a:moveTo>
                <a:lnTo>
                  <a:pt x="39624" y="349250"/>
                </a:lnTo>
                <a:lnTo>
                  <a:pt x="51815" y="354330"/>
                </a:lnTo>
                <a:lnTo>
                  <a:pt x="52831" y="354330"/>
                </a:lnTo>
                <a:lnTo>
                  <a:pt x="53466" y="355600"/>
                </a:lnTo>
                <a:lnTo>
                  <a:pt x="53340" y="356870"/>
                </a:lnTo>
                <a:lnTo>
                  <a:pt x="53085" y="356870"/>
                </a:lnTo>
                <a:lnTo>
                  <a:pt x="52069" y="358140"/>
                </a:lnTo>
                <a:lnTo>
                  <a:pt x="48259" y="361950"/>
                </a:lnTo>
                <a:lnTo>
                  <a:pt x="51815" y="365760"/>
                </a:lnTo>
                <a:lnTo>
                  <a:pt x="68105" y="349250"/>
                </a:lnTo>
                <a:close/>
              </a:path>
              <a:path w="364489" h="392429">
                <a:moveTo>
                  <a:pt x="34213" y="335280"/>
                </a:moveTo>
                <a:lnTo>
                  <a:pt x="9271" y="335280"/>
                </a:lnTo>
                <a:lnTo>
                  <a:pt x="34925" y="346710"/>
                </a:lnTo>
                <a:lnTo>
                  <a:pt x="20574" y="360680"/>
                </a:lnTo>
                <a:lnTo>
                  <a:pt x="28106" y="360680"/>
                </a:lnTo>
                <a:lnTo>
                  <a:pt x="39624" y="349250"/>
                </a:lnTo>
                <a:lnTo>
                  <a:pt x="68105" y="349250"/>
                </a:lnTo>
                <a:lnTo>
                  <a:pt x="70612" y="346710"/>
                </a:lnTo>
                <a:lnTo>
                  <a:pt x="59816" y="346710"/>
                </a:lnTo>
                <a:lnTo>
                  <a:pt x="34213" y="335280"/>
                </a:lnTo>
                <a:close/>
              </a:path>
              <a:path w="364489" h="392429">
                <a:moveTo>
                  <a:pt x="67183" y="342900"/>
                </a:moveTo>
                <a:lnTo>
                  <a:pt x="63500" y="346710"/>
                </a:lnTo>
                <a:lnTo>
                  <a:pt x="70612" y="346710"/>
                </a:lnTo>
                <a:lnTo>
                  <a:pt x="67183" y="342900"/>
                </a:lnTo>
                <a:close/>
              </a:path>
              <a:path w="364489" h="392429">
                <a:moveTo>
                  <a:pt x="64388" y="260350"/>
                </a:moveTo>
                <a:lnTo>
                  <a:pt x="61594" y="262890"/>
                </a:lnTo>
                <a:lnTo>
                  <a:pt x="63881" y="269240"/>
                </a:lnTo>
                <a:lnTo>
                  <a:pt x="60578" y="269240"/>
                </a:lnTo>
                <a:lnTo>
                  <a:pt x="57658" y="270510"/>
                </a:lnTo>
                <a:lnTo>
                  <a:pt x="52578" y="273050"/>
                </a:lnTo>
                <a:lnTo>
                  <a:pt x="50291" y="274320"/>
                </a:lnTo>
                <a:lnTo>
                  <a:pt x="48387" y="276860"/>
                </a:lnTo>
                <a:lnTo>
                  <a:pt x="44831" y="279400"/>
                </a:lnTo>
                <a:lnTo>
                  <a:pt x="42418" y="284480"/>
                </a:lnTo>
                <a:lnTo>
                  <a:pt x="40385" y="294640"/>
                </a:lnTo>
                <a:lnTo>
                  <a:pt x="40766" y="299720"/>
                </a:lnTo>
                <a:lnTo>
                  <a:pt x="72643" y="331470"/>
                </a:lnTo>
                <a:lnTo>
                  <a:pt x="77978" y="331470"/>
                </a:lnTo>
                <a:lnTo>
                  <a:pt x="88137" y="328930"/>
                </a:lnTo>
                <a:lnTo>
                  <a:pt x="92583" y="326390"/>
                </a:lnTo>
                <a:lnTo>
                  <a:pt x="94001" y="325120"/>
                </a:lnTo>
                <a:lnTo>
                  <a:pt x="84709" y="325120"/>
                </a:lnTo>
                <a:lnTo>
                  <a:pt x="78866" y="323850"/>
                </a:lnTo>
                <a:lnTo>
                  <a:pt x="49403" y="298450"/>
                </a:lnTo>
                <a:lnTo>
                  <a:pt x="47497" y="287020"/>
                </a:lnTo>
                <a:lnTo>
                  <a:pt x="48768" y="283210"/>
                </a:lnTo>
                <a:lnTo>
                  <a:pt x="52196" y="279400"/>
                </a:lnTo>
                <a:lnTo>
                  <a:pt x="55499" y="276860"/>
                </a:lnTo>
                <a:lnTo>
                  <a:pt x="59562" y="274320"/>
                </a:lnTo>
                <a:lnTo>
                  <a:pt x="79955" y="274320"/>
                </a:lnTo>
                <a:lnTo>
                  <a:pt x="64388" y="260350"/>
                </a:lnTo>
                <a:close/>
              </a:path>
              <a:path w="364489" h="392429">
                <a:moveTo>
                  <a:pt x="96138" y="288290"/>
                </a:moveTo>
                <a:lnTo>
                  <a:pt x="92837" y="292100"/>
                </a:lnTo>
                <a:lnTo>
                  <a:pt x="96900" y="297180"/>
                </a:lnTo>
                <a:lnTo>
                  <a:pt x="98933" y="302260"/>
                </a:lnTo>
                <a:lnTo>
                  <a:pt x="84709" y="325120"/>
                </a:lnTo>
                <a:lnTo>
                  <a:pt x="94001" y="325120"/>
                </a:lnTo>
                <a:lnTo>
                  <a:pt x="101091" y="318770"/>
                </a:lnTo>
                <a:lnTo>
                  <a:pt x="103505" y="313690"/>
                </a:lnTo>
                <a:lnTo>
                  <a:pt x="103759" y="307340"/>
                </a:lnTo>
                <a:lnTo>
                  <a:pt x="103885" y="300990"/>
                </a:lnTo>
                <a:lnTo>
                  <a:pt x="101346" y="294640"/>
                </a:lnTo>
                <a:lnTo>
                  <a:pt x="96138" y="288290"/>
                </a:lnTo>
                <a:close/>
              </a:path>
              <a:path w="364489" h="392429">
                <a:moveTo>
                  <a:pt x="109728" y="214630"/>
                </a:moveTo>
                <a:lnTo>
                  <a:pt x="106806" y="218440"/>
                </a:lnTo>
                <a:lnTo>
                  <a:pt x="109219" y="224790"/>
                </a:lnTo>
                <a:lnTo>
                  <a:pt x="102997" y="224790"/>
                </a:lnTo>
                <a:lnTo>
                  <a:pt x="97916" y="227330"/>
                </a:lnTo>
                <a:lnTo>
                  <a:pt x="95631" y="228600"/>
                </a:lnTo>
                <a:lnTo>
                  <a:pt x="93599" y="231140"/>
                </a:lnTo>
                <a:lnTo>
                  <a:pt x="90043" y="234950"/>
                </a:lnTo>
                <a:lnTo>
                  <a:pt x="87756" y="238760"/>
                </a:lnTo>
                <a:lnTo>
                  <a:pt x="86613" y="243840"/>
                </a:lnTo>
                <a:lnTo>
                  <a:pt x="85597" y="248920"/>
                </a:lnTo>
                <a:lnTo>
                  <a:pt x="86106" y="254000"/>
                </a:lnTo>
                <a:lnTo>
                  <a:pt x="88137" y="260350"/>
                </a:lnTo>
                <a:lnTo>
                  <a:pt x="90043" y="266700"/>
                </a:lnTo>
                <a:lnTo>
                  <a:pt x="93344" y="271780"/>
                </a:lnTo>
                <a:lnTo>
                  <a:pt x="97916" y="275590"/>
                </a:lnTo>
                <a:lnTo>
                  <a:pt x="102108" y="280670"/>
                </a:lnTo>
                <a:lnTo>
                  <a:pt x="106934" y="283210"/>
                </a:lnTo>
                <a:lnTo>
                  <a:pt x="117856" y="287020"/>
                </a:lnTo>
                <a:lnTo>
                  <a:pt x="123190" y="287020"/>
                </a:lnTo>
                <a:lnTo>
                  <a:pt x="133349" y="284480"/>
                </a:lnTo>
                <a:lnTo>
                  <a:pt x="137795" y="281940"/>
                </a:lnTo>
                <a:lnTo>
                  <a:pt x="140226" y="279400"/>
                </a:lnTo>
                <a:lnTo>
                  <a:pt x="124078" y="279400"/>
                </a:lnTo>
                <a:lnTo>
                  <a:pt x="118999" y="278130"/>
                </a:lnTo>
                <a:lnTo>
                  <a:pt x="93725" y="247650"/>
                </a:lnTo>
                <a:lnTo>
                  <a:pt x="92709" y="242569"/>
                </a:lnTo>
                <a:lnTo>
                  <a:pt x="93980" y="237490"/>
                </a:lnTo>
                <a:lnTo>
                  <a:pt x="97535" y="233680"/>
                </a:lnTo>
                <a:lnTo>
                  <a:pt x="100710" y="231140"/>
                </a:lnTo>
                <a:lnTo>
                  <a:pt x="104775" y="229869"/>
                </a:lnTo>
                <a:lnTo>
                  <a:pt x="125577" y="229869"/>
                </a:lnTo>
                <a:lnTo>
                  <a:pt x="109728" y="214630"/>
                </a:lnTo>
                <a:close/>
              </a:path>
              <a:path w="364489" h="392429">
                <a:moveTo>
                  <a:pt x="79955" y="274320"/>
                </a:moveTo>
                <a:lnTo>
                  <a:pt x="59562" y="274320"/>
                </a:lnTo>
                <a:lnTo>
                  <a:pt x="64515" y="275590"/>
                </a:lnTo>
                <a:lnTo>
                  <a:pt x="68960" y="275590"/>
                </a:lnTo>
                <a:lnTo>
                  <a:pt x="74549" y="278130"/>
                </a:lnTo>
                <a:lnTo>
                  <a:pt x="81153" y="281940"/>
                </a:lnTo>
                <a:lnTo>
                  <a:pt x="84200" y="278130"/>
                </a:lnTo>
                <a:lnTo>
                  <a:pt x="79955" y="274320"/>
                </a:lnTo>
                <a:close/>
              </a:path>
              <a:path w="364489" h="392429">
                <a:moveTo>
                  <a:pt x="141351" y="242569"/>
                </a:moveTo>
                <a:lnTo>
                  <a:pt x="138048" y="246380"/>
                </a:lnTo>
                <a:lnTo>
                  <a:pt x="142113" y="251460"/>
                </a:lnTo>
                <a:lnTo>
                  <a:pt x="144145" y="256540"/>
                </a:lnTo>
                <a:lnTo>
                  <a:pt x="143890" y="265430"/>
                </a:lnTo>
                <a:lnTo>
                  <a:pt x="142113" y="270510"/>
                </a:lnTo>
                <a:lnTo>
                  <a:pt x="134747" y="276860"/>
                </a:lnTo>
                <a:lnTo>
                  <a:pt x="129921" y="279400"/>
                </a:lnTo>
                <a:lnTo>
                  <a:pt x="140226" y="279400"/>
                </a:lnTo>
                <a:lnTo>
                  <a:pt x="146303" y="273050"/>
                </a:lnTo>
                <a:lnTo>
                  <a:pt x="148844" y="267970"/>
                </a:lnTo>
                <a:lnTo>
                  <a:pt x="149097" y="255270"/>
                </a:lnTo>
                <a:lnTo>
                  <a:pt x="146558" y="248920"/>
                </a:lnTo>
                <a:lnTo>
                  <a:pt x="141351" y="242569"/>
                </a:lnTo>
                <a:close/>
              </a:path>
              <a:path w="364489" h="392429">
                <a:moveTo>
                  <a:pt x="145485" y="205740"/>
                </a:moveTo>
                <a:lnTo>
                  <a:pt x="130428" y="205740"/>
                </a:lnTo>
                <a:lnTo>
                  <a:pt x="131445" y="207010"/>
                </a:lnTo>
                <a:lnTo>
                  <a:pt x="166115" y="241300"/>
                </a:lnTo>
                <a:lnTo>
                  <a:pt x="166751" y="242569"/>
                </a:lnTo>
                <a:lnTo>
                  <a:pt x="166751" y="243840"/>
                </a:lnTo>
                <a:lnTo>
                  <a:pt x="166115" y="243840"/>
                </a:lnTo>
                <a:lnTo>
                  <a:pt x="160528" y="250190"/>
                </a:lnTo>
                <a:lnTo>
                  <a:pt x="163957" y="254000"/>
                </a:lnTo>
                <a:lnTo>
                  <a:pt x="182054" y="234950"/>
                </a:lnTo>
                <a:lnTo>
                  <a:pt x="174752" y="234950"/>
                </a:lnTo>
                <a:lnTo>
                  <a:pt x="173735" y="233680"/>
                </a:lnTo>
                <a:lnTo>
                  <a:pt x="145485" y="205740"/>
                </a:lnTo>
                <a:close/>
              </a:path>
              <a:path w="364489" h="392429">
                <a:moveTo>
                  <a:pt x="125577" y="229869"/>
                </a:moveTo>
                <a:lnTo>
                  <a:pt x="114300" y="229869"/>
                </a:lnTo>
                <a:lnTo>
                  <a:pt x="119760" y="232410"/>
                </a:lnTo>
                <a:lnTo>
                  <a:pt x="126365" y="236219"/>
                </a:lnTo>
                <a:lnTo>
                  <a:pt x="129540" y="233680"/>
                </a:lnTo>
                <a:lnTo>
                  <a:pt x="125577" y="229869"/>
                </a:lnTo>
                <a:close/>
              </a:path>
              <a:path w="364489" h="392429">
                <a:moveTo>
                  <a:pt x="182117" y="228600"/>
                </a:moveTo>
                <a:lnTo>
                  <a:pt x="176529" y="233680"/>
                </a:lnTo>
                <a:lnTo>
                  <a:pt x="175895" y="234950"/>
                </a:lnTo>
                <a:lnTo>
                  <a:pt x="182054" y="234950"/>
                </a:lnTo>
                <a:lnTo>
                  <a:pt x="185673" y="231140"/>
                </a:lnTo>
                <a:lnTo>
                  <a:pt x="182117" y="228600"/>
                </a:lnTo>
                <a:close/>
              </a:path>
              <a:path w="364489" h="392429">
                <a:moveTo>
                  <a:pt x="169715" y="180340"/>
                </a:moveTo>
                <a:lnTo>
                  <a:pt x="154559" y="180340"/>
                </a:lnTo>
                <a:lnTo>
                  <a:pt x="154940" y="181610"/>
                </a:lnTo>
                <a:lnTo>
                  <a:pt x="191134" y="217169"/>
                </a:lnTo>
                <a:lnTo>
                  <a:pt x="191389" y="218440"/>
                </a:lnTo>
                <a:lnTo>
                  <a:pt x="191261" y="218440"/>
                </a:lnTo>
                <a:lnTo>
                  <a:pt x="190753" y="219710"/>
                </a:lnTo>
                <a:lnTo>
                  <a:pt x="189865" y="220980"/>
                </a:lnTo>
                <a:lnTo>
                  <a:pt x="185165" y="224790"/>
                </a:lnTo>
                <a:lnTo>
                  <a:pt x="188595" y="228600"/>
                </a:lnTo>
                <a:lnTo>
                  <a:pt x="208046" y="209550"/>
                </a:lnTo>
                <a:lnTo>
                  <a:pt x="198120" y="209550"/>
                </a:lnTo>
                <a:lnTo>
                  <a:pt x="169715" y="180340"/>
                </a:lnTo>
                <a:close/>
              </a:path>
              <a:path w="364489" h="392429">
                <a:moveTo>
                  <a:pt x="140208" y="186690"/>
                </a:moveTo>
                <a:lnTo>
                  <a:pt x="118490" y="208280"/>
                </a:lnTo>
                <a:lnTo>
                  <a:pt x="122047" y="210819"/>
                </a:lnTo>
                <a:lnTo>
                  <a:pt x="126110" y="207010"/>
                </a:lnTo>
                <a:lnTo>
                  <a:pt x="127381" y="205740"/>
                </a:lnTo>
                <a:lnTo>
                  <a:pt x="145485" y="205740"/>
                </a:lnTo>
                <a:lnTo>
                  <a:pt x="139065" y="199390"/>
                </a:lnTo>
                <a:lnTo>
                  <a:pt x="137922" y="198119"/>
                </a:lnTo>
                <a:lnTo>
                  <a:pt x="137414" y="196850"/>
                </a:lnTo>
                <a:lnTo>
                  <a:pt x="138176" y="195580"/>
                </a:lnTo>
                <a:lnTo>
                  <a:pt x="139446" y="194310"/>
                </a:lnTo>
                <a:lnTo>
                  <a:pt x="143636" y="189230"/>
                </a:lnTo>
                <a:lnTo>
                  <a:pt x="140208" y="186690"/>
                </a:lnTo>
                <a:close/>
              </a:path>
              <a:path w="364489" h="392429">
                <a:moveTo>
                  <a:pt x="205377" y="158750"/>
                </a:moveTo>
                <a:lnTo>
                  <a:pt x="180721" y="158750"/>
                </a:lnTo>
                <a:lnTo>
                  <a:pt x="187197" y="160019"/>
                </a:lnTo>
                <a:lnTo>
                  <a:pt x="194183" y="165100"/>
                </a:lnTo>
                <a:lnTo>
                  <a:pt x="206247" y="176530"/>
                </a:lnTo>
                <a:lnTo>
                  <a:pt x="209549" y="181610"/>
                </a:lnTo>
                <a:lnTo>
                  <a:pt x="211073" y="185419"/>
                </a:lnTo>
                <a:lnTo>
                  <a:pt x="212344" y="187960"/>
                </a:lnTo>
                <a:lnTo>
                  <a:pt x="201295" y="209550"/>
                </a:lnTo>
                <a:lnTo>
                  <a:pt x="208046" y="209550"/>
                </a:lnTo>
                <a:lnTo>
                  <a:pt x="220345" y="182880"/>
                </a:lnTo>
                <a:lnTo>
                  <a:pt x="219709" y="179069"/>
                </a:lnTo>
                <a:lnTo>
                  <a:pt x="218185" y="176530"/>
                </a:lnTo>
                <a:lnTo>
                  <a:pt x="216153" y="171450"/>
                </a:lnTo>
                <a:lnTo>
                  <a:pt x="213105" y="166369"/>
                </a:lnTo>
                <a:lnTo>
                  <a:pt x="205377" y="158750"/>
                </a:lnTo>
                <a:close/>
              </a:path>
              <a:path w="364489" h="392429">
                <a:moveTo>
                  <a:pt x="187197" y="151130"/>
                </a:moveTo>
                <a:lnTo>
                  <a:pt x="181864" y="151130"/>
                </a:lnTo>
                <a:lnTo>
                  <a:pt x="176784" y="153669"/>
                </a:lnTo>
                <a:lnTo>
                  <a:pt x="173482" y="153669"/>
                </a:lnTo>
                <a:lnTo>
                  <a:pt x="170053" y="156210"/>
                </a:lnTo>
                <a:lnTo>
                  <a:pt x="143128" y="182880"/>
                </a:lnTo>
                <a:lnTo>
                  <a:pt x="146558" y="186690"/>
                </a:lnTo>
                <a:lnTo>
                  <a:pt x="151765" y="181610"/>
                </a:lnTo>
                <a:lnTo>
                  <a:pt x="152272" y="181610"/>
                </a:lnTo>
                <a:lnTo>
                  <a:pt x="152908" y="180340"/>
                </a:lnTo>
                <a:lnTo>
                  <a:pt x="169715" y="180340"/>
                </a:lnTo>
                <a:lnTo>
                  <a:pt x="162305" y="172719"/>
                </a:lnTo>
                <a:lnTo>
                  <a:pt x="162052" y="172719"/>
                </a:lnTo>
                <a:lnTo>
                  <a:pt x="162178" y="171450"/>
                </a:lnTo>
                <a:lnTo>
                  <a:pt x="162559" y="171450"/>
                </a:lnTo>
                <a:lnTo>
                  <a:pt x="163195" y="170180"/>
                </a:lnTo>
                <a:lnTo>
                  <a:pt x="168274" y="165100"/>
                </a:lnTo>
                <a:lnTo>
                  <a:pt x="172465" y="161290"/>
                </a:lnTo>
                <a:lnTo>
                  <a:pt x="176657" y="158750"/>
                </a:lnTo>
                <a:lnTo>
                  <a:pt x="205377" y="158750"/>
                </a:lnTo>
                <a:lnTo>
                  <a:pt x="204089" y="157480"/>
                </a:lnTo>
                <a:lnTo>
                  <a:pt x="198754" y="154940"/>
                </a:lnTo>
                <a:lnTo>
                  <a:pt x="193040" y="152400"/>
                </a:lnTo>
                <a:lnTo>
                  <a:pt x="187197" y="151130"/>
                </a:lnTo>
                <a:close/>
              </a:path>
              <a:path w="364489" h="392429">
                <a:moveTo>
                  <a:pt x="219540" y="129540"/>
                </a:moveTo>
                <a:lnTo>
                  <a:pt x="204851" y="129540"/>
                </a:lnTo>
                <a:lnTo>
                  <a:pt x="205359" y="130810"/>
                </a:lnTo>
                <a:lnTo>
                  <a:pt x="205994" y="130810"/>
                </a:lnTo>
                <a:lnTo>
                  <a:pt x="241046" y="166369"/>
                </a:lnTo>
                <a:lnTo>
                  <a:pt x="241553" y="166369"/>
                </a:lnTo>
                <a:lnTo>
                  <a:pt x="241934" y="167640"/>
                </a:lnTo>
                <a:lnTo>
                  <a:pt x="241808" y="168910"/>
                </a:lnTo>
                <a:lnTo>
                  <a:pt x="241172" y="168910"/>
                </a:lnTo>
                <a:lnTo>
                  <a:pt x="236601" y="173990"/>
                </a:lnTo>
                <a:lnTo>
                  <a:pt x="240029" y="177800"/>
                </a:lnTo>
                <a:lnTo>
                  <a:pt x="258889" y="158750"/>
                </a:lnTo>
                <a:lnTo>
                  <a:pt x="249428" y="158750"/>
                </a:lnTo>
                <a:lnTo>
                  <a:pt x="232028" y="142240"/>
                </a:lnTo>
                <a:lnTo>
                  <a:pt x="235648" y="138430"/>
                </a:lnTo>
                <a:lnTo>
                  <a:pt x="228727" y="138430"/>
                </a:lnTo>
                <a:lnTo>
                  <a:pt x="219540" y="129540"/>
                </a:lnTo>
                <a:close/>
              </a:path>
              <a:path w="364489" h="392429">
                <a:moveTo>
                  <a:pt x="260858" y="120650"/>
                </a:moveTo>
                <a:lnTo>
                  <a:pt x="257428" y="124460"/>
                </a:lnTo>
                <a:lnTo>
                  <a:pt x="262262" y="132080"/>
                </a:lnTo>
                <a:lnTo>
                  <a:pt x="264191" y="139700"/>
                </a:lnTo>
                <a:lnTo>
                  <a:pt x="263215" y="146050"/>
                </a:lnTo>
                <a:lnTo>
                  <a:pt x="259334" y="151130"/>
                </a:lnTo>
                <a:lnTo>
                  <a:pt x="251714" y="158750"/>
                </a:lnTo>
                <a:lnTo>
                  <a:pt x="258889" y="158750"/>
                </a:lnTo>
                <a:lnTo>
                  <a:pt x="277748" y="139700"/>
                </a:lnTo>
                <a:lnTo>
                  <a:pt x="260858" y="120650"/>
                </a:lnTo>
                <a:close/>
              </a:path>
              <a:path w="364489" h="392429">
                <a:moveTo>
                  <a:pt x="251826" y="135890"/>
                </a:moveTo>
                <a:lnTo>
                  <a:pt x="244221" y="135890"/>
                </a:lnTo>
                <a:lnTo>
                  <a:pt x="247396" y="138430"/>
                </a:lnTo>
                <a:lnTo>
                  <a:pt x="251078" y="140969"/>
                </a:lnTo>
                <a:lnTo>
                  <a:pt x="254380" y="138430"/>
                </a:lnTo>
                <a:lnTo>
                  <a:pt x="251826" y="135890"/>
                </a:lnTo>
                <a:close/>
              </a:path>
              <a:path w="364489" h="392429">
                <a:moveTo>
                  <a:pt x="232664" y="116840"/>
                </a:moveTo>
                <a:lnTo>
                  <a:pt x="229361" y="119380"/>
                </a:lnTo>
                <a:lnTo>
                  <a:pt x="232536" y="123190"/>
                </a:lnTo>
                <a:lnTo>
                  <a:pt x="234188" y="125730"/>
                </a:lnTo>
                <a:lnTo>
                  <a:pt x="234315" y="128269"/>
                </a:lnTo>
                <a:lnTo>
                  <a:pt x="234569" y="130810"/>
                </a:lnTo>
                <a:lnTo>
                  <a:pt x="233679" y="133350"/>
                </a:lnTo>
                <a:lnTo>
                  <a:pt x="231902" y="134619"/>
                </a:lnTo>
                <a:lnTo>
                  <a:pt x="228727" y="138430"/>
                </a:lnTo>
                <a:lnTo>
                  <a:pt x="235648" y="138430"/>
                </a:lnTo>
                <a:lnTo>
                  <a:pt x="236854" y="137160"/>
                </a:lnTo>
                <a:lnTo>
                  <a:pt x="239140" y="135890"/>
                </a:lnTo>
                <a:lnTo>
                  <a:pt x="251826" y="135890"/>
                </a:lnTo>
                <a:lnTo>
                  <a:pt x="232664" y="116840"/>
                </a:lnTo>
                <a:close/>
              </a:path>
              <a:path w="364489" h="392429">
                <a:moveTo>
                  <a:pt x="230885" y="95250"/>
                </a:moveTo>
                <a:lnTo>
                  <a:pt x="194564" y="132080"/>
                </a:lnTo>
                <a:lnTo>
                  <a:pt x="197992" y="135890"/>
                </a:lnTo>
                <a:lnTo>
                  <a:pt x="202310" y="130810"/>
                </a:lnTo>
                <a:lnTo>
                  <a:pt x="203072" y="130810"/>
                </a:lnTo>
                <a:lnTo>
                  <a:pt x="203708" y="129540"/>
                </a:lnTo>
                <a:lnTo>
                  <a:pt x="219540" y="129540"/>
                </a:lnTo>
                <a:lnTo>
                  <a:pt x="212978" y="123190"/>
                </a:lnTo>
                <a:lnTo>
                  <a:pt x="212597" y="121919"/>
                </a:lnTo>
                <a:lnTo>
                  <a:pt x="212597" y="120650"/>
                </a:lnTo>
                <a:lnTo>
                  <a:pt x="212852" y="120650"/>
                </a:lnTo>
                <a:lnTo>
                  <a:pt x="221996" y="111760"/>
                </a:lnTo>
                <a:lnTo>
                  <a:pt x="224663" y="109219"/>
                </a:lnTo>
                <a:lnTo>
                  <a:pt x="227584" y="107950"/>
                </a:lnTo>
                <a:lnTo>
                  <a:pt x="245067" y="107950"/>
                </a:lnTo>
                <a:lnTo>
                  <a:pt x="230885" y="95250"/>
                </a:lnTo>
                <a:close/>
              </a:path>
              <a:path w="364489" h="392429">
                <a:moveTo>
                  <a:pt x="258317" y="86360"/>
                </a:moveTo>
                <a:lnTo>
                  <a:pt x="251333" y="86360"/>
                </a:lnTo>
                <a:lnTo>
                  <a:pt x="251333" y="87630"/>
                </a:lnTo>
                <a:lnTo>
                  <a:pt x="282702" y="119380"/>
                </a:lnTo>
                <a:lnTo>
                  <a:pt x="283591" y="120650"/>
                </a:lnTo>
                <a:lnTo>
                  <a:pt x="283717" y="125730"/>
                </a:lnTo>
                <a:lnTo>
                  <a:pt x="282574" y="128269"/>
                </a:lnTo>
                <a:lnTo>
                  <a:pt x="280416" y="129540"/>
                </a:lnTo>
                <a:lnTo>
                  <a:pt x="283845" y="133350"/>
                </a:lnTo>
                <a:lnTo>
                  <a:pt x="301878" y="115569"/>
                </a:lnTo>
                <a:lnTo>
                  <a:pt x="286639" y="115569"/>
                </a:lnTo>
                <a:lnTo>
                  <a:pt x="284353" y="113030"/>
                </a:lnTo>
                <a:lnTo>
                  <a:pt x="258317" y="86360"/>
                </a:lnTo>
                <a:close/>
              </a:path>
              <a:path w="364489" h="392429">
                <a:moveTo>
                  <a:pt x="298449" y="111760"/>
                </a:moveTo>
                <a:lnTo>
                  <a:pt x="295655" y="114300"/>
                </a:lnTo>
                <a:lnTo>
                  <a:pt x="293116" y="115569"/>
                </a:lnTo>
                <a:lnTo>
                  <a:pt x="301878" y="115569"/>
                </a:lnTo>
                <a:lnTo>
                  <a:pt x="298449" y="111760"/>
                </a:lnTo>
                <a:close/>
              </a:path>
              <a:path w="364489" h="392429">
                <a:moveTo>
                  <a:pt x="245067" y="107950"/>
                </a:moveTo>
                <a:lnTo>
                  <a:pt x="234441" y="107950"/>
                </a:lnTo>
                <a:lnTo>
                  <a:pt x="239014" y="110490"/>
                </a:lnTo>
                <a:lnTo>
                  <a:pt x="244728" y="114300"/>
                </a:lnTo>
                <a:lnTo>
                  <a:pt x="247903" y="110490"/>
                </a:lnTo>
                <a:lnTo>
                  <a:pt x="245067" y="107950"/>
                </a:lnTo>
                <a:close/>
              </a:path>
              <a:path w="364489" h="392429">
                <a:moveTo>
                  <a:pt x="318494" y="86360"/>
                </a:moveTo>
                <a:lnTo>
                  <a:pt x="258317" y="86360"/>
                </a:lnTo>
                <a:lnTo>
                  <a:pt x="321183" y="96519"/>
                </a:lnTo>
                <a:lnTo>
                  <a:pt x="324866" y="92710"/>
                </a:lnTo>
                <a:lnTo>
                  <a:pt x="318494" y="86360"/>
                </a:lnTo>
                <a:close/>
              </a:path>
              <a:path w="364489" h="392429">
                <a:moveTo>
                  <a:pt x="249809" y="76200"/>
                </a:moveTo>
                <a:lnTo>
                  <a:pt x="238378" y="87630"/>
                </a:lnTo>
                <a:lnTo>
                  <a:pt x="241808" y="91440"/>
                </a:lnTo>
                <a:lnTo>
                  <a:pt x="244474" y="88900"/>
                </a:lnTo>
                <a:lnTo>
                  <a:pt x="245236" y="87630"/>
                </a:lnTo>
                <a:lnTo>
                  <a:pt x="248792" y="87630"/>
                </a:lnTo>
                <a:lnTo>
                  <a:pt x="251333" y="86360"/>
                </a:lnTo>
                <a:lnTo>
                  <a:pt x="318494" y="86360"/>
                </a:lnTo>
                <a:lnTo>
                  <a:pt x="317219" y="85090"/>
                </a:lnTo>
                <a:lnTo>
                  <a:pt x="310388" y="85090"/>
                </a:lnTo>
                <a:lnTo>
                  <a:pt x="249809" y="76200"/>
                </a:lnTo>
                <a:close/>
              </a:path>
              <a:path w="364489" h="392429">
                <a:moveTo>
                  <a:pt x="289183" y="57150"/>
                </a:moveTo>
                <a:lnTo>
                  <a:pt x="281178" y="57150"/>
                </a:lnTo>
                <a:lnTo>
                  <a:pt x="283464" y="58419"/>
                </a:lnTo>
                <a:lnTo>
                  <a:pt x="285877" y="60960"/>
                </a:lnTo>
                <a:lnTo>
                  <a:pt x="310388" y="85090"/>
                </a:lnTo>
                <a:lnTo>
                  <a:pt x="317219" y="85090"/>
                </a:lnTo>
                <a:lnTo>
                  <a:pt x="289183" y="57150"/>
                </a:lnTo>
                <a:close/>
              </a:path>
              <a:path w="364489" h="392429">
                <a:moveTo>
                  <a:pt x="323442" y="26669"/>
                </a:moveTo>
                <a:lnTo>
                  <a:pt x="308355" y="26669"/>
                </a:lnTo>
                <a:lnTo>
                  <a:pt x="308864" y="27940"/>
                </a:lnTo>
                <a:lnTo>
                  <a:pt x="345059" y="63500"/>
                </a:lnTo>
                <a:lnTo>
                  <a:pt x="345313" y="63500"/>
                </a:lnTo>
                <a:lnTo>
                  <a:pt x="345313" y="64769"/>
                </a:lnTo>
                <a:lnTo>
                  <a:pt x="345059" y="66040"/>
                </a:lnTo>
                <a:lnTo>
                  <a:pt x="344423" y="66040"/>
                </a:lnTo>
                <a:lnTo>
                  <a:pt x="338835" y="71119"/>
                </a:lnTo>
                <a:lnTo>
                  <a:pt x="342265" y="74930"/>
                </a:lnTo>
                <a:lnTo>
                  <a:pt x="361539" y="55880"/>
                </a:lnTo>
                <a:lnTo>
                  <a:pt x="352552" y="55880"/>
                </a:lnTo>
                <a:lnTo>
                  <a:pt x="323442" y="26669"/>
                </a:lnTo>
                <a:close/>
              </a:path>
              <a:path w="364489" h="392429">
                <a:moveTo>
                  <a:pt x="285877" y="40640"/>
                </a:moveTo>
                <a:lnTo>
                  <a:pt x="269113" y="57150"/>
                </a:lnTo>
                <a:lnTo>
                  <a:pt x="272541" y="60960"/>
                </a:lnTo>
                <a:lnTo>
                  <a:pt x="274954" y="58419"/>
                </a:lnTo>
                <a:lnTo>
                  <a:pt x="277114" y="57150"/>
                </a:lnTo>
                <a:lnTo>
                  <a:pt x="289183" y="57150"/>
                </a:lnTo>
                <a:lnTo>
                  <a:pt x="287909" y="55880"/>
                </a:lnTo>
                <a:lnTo>
                  <a:pt x="286892" y="54610"/>
                </a:lnTo>
                <a:lnTo>
                  <a:pt x="286384" y="52069"/>
                </a:lnTo>
                <a:lnTo>
                  <a:pt x="285877" y="50800"/>
                </a:lnTo>
                <a:lnTo>
                  <a:pt x="285749" y="49530"/>
                </a:lnTo>
                <a:lnTo>
                  <a:pt x="286130" y="48260"/>
                </a:lnTo>
                <a:lnTo>
                  <a:pt x="286384" y="46990"/>
                </a:lnTo>
                <a:lnTo>
                  <a:pt x="287528" y="45719"/>
                </a:lnTo>
                <a:lnTo>
                  <a:pt x="289305" y="44450"/>
                </a:lnTo>
                <a:lnTo>
                  <a:pt x="285877" y="40640"/>
                </a:lnTo>
                <a:close/>
              </a:path>
              <a:path w="364489" h="392429">
                <a:moveTo>
                  <a:pt x="326263" y="0"/>
                </a:moveTo>
                <a:lnTo>
                  <a:pt x="289178" y="36830"/>
                </a:lnTo>
                <a:lnTo>
                  <a:pt x="306197" y="55880"/>
                </a:lnTo>
                <a:lnTo>
                  <a:pt x="309498" y="53340"/>
                </a:lnTo>
                <a:lnTo>
                  <a:pt x="305180" y="46990"/>
                </a:lnTo>
                <a:lnTo>
                  <a:pt x="302641" y="41910"/>
                </a:lnTo>
                <a:lnTo>
                  <a:pt x="301244" y="34290"/>
                </a:lnTo>
                <a:lnTo>
                  <a:pt x="302259" y="30480"/>
                </a:lnTo>
                <a:lnTo>
                  <a:pt x="304927" y="27940"/>
                </a:lnTo>
                <a:lnTo>
                  <a:pt x="305689" y="26669"/>
                </a:lnTo>
                <a:lnTo>
                  <a:pt x="323442" y="26669"/>
                </a:lnTo>
                <a:lnTo>
                  <a:pt x="315848" y="19050"/>
                </a:lnTo>
                <a:lnTo>
                  <a:pt x="315467" y="19050"/>
                </a:lnTo>
                <a:lnTo>
                  <a:pt x="315467" y="17780"/>
                </a:lnTo>
                <a:lnTo>
                  <a:pt x="315595" y="17780"/>
                </a:lnTo>
                <a:lnTo>
                  <a:pt x="316103" y="16510"/>
                </a:lnTo>
                <a:lnTo>
                  <a:pt x="316991" y="15240"/>
                </a:lnTo>
                <a:lnTo>
                  <a:pt x="321613" y="12700"/>
                </a:lnTo>
                <a:lnTo>
                  <a:pt x="339779" y="12700"/>
                </a:lnTo>
                <a:lnTo>
                  <a:pt x="326263" y="0"/>
                </a:lnTo>
                <a:close/>
              </a:path>
              <a:path w="364489" h="392429">
                <a:moveTo>
                  <a:pt x="360553" y="49530"/>
                </a:moveTo>
                <a:lnTo>
                  <a:pt x="354710" y="55880"/>
                </a:lnTo>
                <a:lnTo>
                  <a:pt x="361539" y="55880"/>
                </a:lnTo>
                <a:lnTo>
                  <a:pt x="364109" y="53340"/>
                </a:lnTo>
                <a:lnTo>
                  <a:pt x="360553" y="49530"/>
                </a:lnTo>
                <a:close/>
              </a:path>
              <a:path w="364489" h="392429">
                <a:moveTo>
                  <a:pt x="339779" y="12700"/>
                </a:moveTo>
                <a:lnTo>
                  <a:pt x="327294" y="12700"/>
                </a:lnTo>
                <a:lnTo>
                  <a:pt x="334047" y="15240"/>
                </a:lnTo>
                <a:lnTo>
                  <a:pt x="341884" y="20319"/>
                </a:lnTo>
                <a:lnTo>
                  <a:pt x="345185" y="17780"/>
                </a:lnTo>
                <a:lnTo>
                  <a:pt x="339779" y="127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3465957" y="4987035"/>
            <a:ext cx="401320" cy="392430"/>
          </a:xfrm>
          <a:custGeom>
            <a:avLst/>
            <a:gdLst/>
            <a:ahLst/>
            <a:cxnLst/>
            <a:rect l="l" t="t" r="r" b="b"/>
            <a:pathLst>
              <a:path w="401319" h="392429">
                <a:moveTo>
                  <a:pt x="26704" y="359409"/>
                </a:moveTo>
                <a:lnTo>
                  <a:pt x="11937" y="359409"/>
                </a:lnTo>
                <a:lnTo>
                  <a:pt x="41529" y="388619"/>
                </a:lnTo>
                <a:lnTo>
                  <a:pt x="44576" y="391159"/>
                </a:lnTo>
                <a:lnTo>
                  <a:pt x="47879" y="391159"/>
                </a:lnTo>
                <a:lnTo>
                  <a:pt x="50926" y="392429"/>
                </a:lnTo>
                <a:lnTo>
                  <a:pt x="58293" y="392429"/>
                </a:lnTo>
                <a:lnTo>
                  <a:pt x="62230" y="389889"/>
                </a:lnTo>
                <a:lnTo>
                  <a:pt x="66420" y="387349"/>
                </a:lnTo>
                <a:lnTo>
                  <a:pt x="70088" y="383539"/>
                </a:lnTo>
                <a:lnTo>
                  <a:pt x="53467" y="383539"/>
                </a:lnTo>
                <a:lnTo>
                  <a:pt x="50926" y="382269"/>
                </a:lnTo>
                <a:lnTo>
                  <a:pt x="49275" y="380999"/>
                </a:lnTo>
                <a:lnTo>
                  <a:pt x="47117" y="379729"/>
                </a:lnTo>
                <a:lnTo>
                  <a:pt x="26704" y="359409"/>
                </a:lnTo>
                <a:close/>
              </a:path>
              <a:path w="401319" h="392429">
                <a:moveTo>
                  <a:pt x="52224" y="330199"/>
                </a:moveTo>
                <a:lnTo>
                  <a:pt x="41529" y="330199"/>
                </a:lnTo>
                <a:lnTo>
                  <a:pt x="42418" y="331469"/>
                </a:lnTo>
                <a:lnTo>
                  <a:pt x="44704" y="331469"/>
                </a:lnTo>
                <a:lnTo>
                  <a:pt x="46100" y="332739"/>
                </a:lnTo>
                <a:lnTo>
                  <a:pt x="71374" y="358139"/>
                </a:lnTo>
                <a:lnTo>
                  <a:pt x="73025" y="361949"/>
                </a:lnTo>
                <a:lnTo>
                  <a:pt x="73025" y="369569"/>
                </a:lnTo>
                <a:lnTo>
                  <a:pt x="70993" y="373379"/>
                </a:lnTo>
                <a:lnTo>
                  <a:pt x="64388" y="380999"/>
                </a:lnTo>
                <a:lnTo>
                  <a:pt x="58800" y="383539"/>
                </a:lnTo>
                <a:lnTo>
                  <a:pt x="70088" y="383539"/>
                </a:lnTo>
                <a:lnTo>
                  <a:pt x="76200" y="377189"/>
                </a:lnTo>
                <a:lnTo>
                  <a:pt x="78867" y="372109"/>
                </a:lnTo>
                <a:lnTo>
                  <a:pt x="79184" y="364489"/>
                </a:lnTo>
                <a:lnTo>
                  <a:pt x="79375" y="360679"/>
                </a:lnTo>
                <a:lnTo>
                  <a:pt x="76962" y="355599"/>
                </a:lnTo>
                <a:lnTo>
                  <a:pt x="52224" y="330199"/>
                </a:lnTo>
                <a:close/>
              </a:path>
              <a:path w="401319" h="392429">
                <a:moveTo>
                  <a:pt x="21590" y="340359"/>
                </a:moveTo>
                <a:lnTo>
                  <a:pt x="0" y="361949"/>
                </a:lnTo>
                <a:lnTo>
                  <a:pt x="3429" y="364489"/>
                </a:lnTo>
                <a:lnTo>
                  <a:pt x="9017" y="359409"/>
                </a:lnTo>
                <a:lnTo>
                  <a:pt x="26704" y="359409"/>
                </a:lnTo>
                <a:lnTo>
                  <a:pt x="19050" y="351789"/>
                </a:lnTo>
                <a:lnTo>
                  <a:pt x="18795" y="350519"/>
                </a:lnTo>
                <a:lnTo>
                  <a:pt x="18923" y="349249"/>
                </a:lnTo>
                <a:lnTo>
                  <a:pt x="19431" y="349249"/>
                </a:lnTo>
                <a:lnTo>
                  <a:pt x="25018" y="342899"/>
                </a:lnTo>
                <a:lnTo>
                  <a:pt x="21590" y="340359"/>
                </a:lnTo>
                <a:close/>
              </a:path>
              <a:path w="401319" h="392429">
                <a:moveTo>
                  <a:pt x="72390" y="307339"/>
                </a:moveTo>
                <a:lnTo>
                  <a:pt x="65531" y="307339"/>
                </a:lnTo>
                <a:lnTo>
                  <a:pt x="65531" y="308609"/>
                </a:lnTo>
                <a:lnTo>
                  <a:pt x="95123" y="337819"/>
                </a:lnTo>
                <a:lnTo>
                  <a:pt x="96900" y="339089"/>
                </a:lnTo>
                <a:lnTo>
                  <a:pt x="97790" y="341629"/>
                </a:lnTo>
                <a:lnTo>
                  <a:pt x="97917" y="346709"/>
                </a:lnTo>
                <a:lnTo>
                  <a:pt x="96774" y="347979"/>
                </a:lnTo>
                <a:lnTo>
                  <a:pt x="94615" y="350519"/>
                </a:lnTo>
                <a:lnTo>
                  <a:pt x="98043" y="354329"/>
                </a:lnTo>
                <a:lnTo>
                  <a:pt x="116078" y="336549"/>
                </a:lnTo>
                <a:lnTo>
                  <a:pt x="102997" y="336549"/>
                </a:lnTo>
                <a:lnTo>
                  <a:pt x="100837" y="335279"/>
                </a:lnTo>
                <a:lnTo>
                  <a:pt x="72390" y="307339"/>
                </a:lnTo>
                <a:close/>
              </a:path>
              <a:path w="401319" h="392429">
                <a:moveTo>
                  <a:pt x="112649" y="332739"/>
                </a:moveTo>
                <a:lnTo>
                  <a:pt x="109855" y="335279"/>
                </a:lnTo>
                <a:lnTo>
                  <a:pt x="107315" y="336549"/>
                </a:lnTo>
                <a:lnTo>
                  <a:pt x="116078" y="336549"/>
                </a:lnTo>
                <a:lnTo>
                  <a:pt x="112649" y="332739"/>
                </a:lnTo>
                <a:close/>
              </a:path>
              <a:path w="401319" h="392429">
                <a:moveTo>
                  <a:pt x="48260" y="313689"/>
                </a:moveTo>
                <a:lnTo>
                  <a:pt x="30353" y="331469"/>
                </a:lnTo>
                <a:lnTo>
                  <a:pt x="33781" y="335279"/>
                </a:lnTo>
                <a:lnTo>
                  <a:pt x="35813" y="332739"/>
                </a:lnTo>
                <a:lnTo>
                  <a:pt x="37211" y="331469"/>
                </a:lnTo>
                <a:lnTo>
                  <a:pt x="38988" y="330199"/>
                </a:lnTo>
                <a:lnTo>
                  <a:pt x="52224" y="330199"/>
                </a:lnTo>
                <a:lnTo>
                  <a:pt x="48513" y="326389"/>
                </a:lnTo>
                <a:lnTo>
                  <a:pt x="47625" y="325119"/>
                </a:lnTo>
                <a:lnTo>
                  <a:pt x="47498" y="321309"/>
                </a:lnTo>
                <a:lnTo>
                  <a:pt x="48260" y="320039"/>
                </a:lnTo>
                <a:lnTo>
                  <a:pt x="49911" y="318769"/>
                </a:lnTo>
                <a:lnTo>
                  <a:pt x="51816" y="316229"/>
                </a:lnTo>
                <a:lnTo>
                  <a:pt x="48260" y="313689"/>
                </a:lnTo>
                <a:close/>
              </a:path>
              <a:path w="401319" h="392429">
                <a:moveTo>
                  <a:pt x="132884" y="307339"/>
                </a:moveTo>
                <a:lnTo>
                  <a:pt x="72390" y="307339"/>
                </a:lnTo>
                <a:lnTo>
                  <a:pt x="135381" y="317499"/>
                </a:lnTo>
                <a:lnTo>
                  <a:pt x="139065" y="313689"/>
                </a:lnTo>
                <a:lnTo>
                  <a:pt x="132884" y="307339"/>
                </a:lnTo>
                <a:close/>
              </a:path>
              <a:path w="401319" h="392429">
                <a:moveTo>
                  <a:pt x="64007" y="297179"/>
                </a:moveTo>
                <a:lnTo>
                  <a:pt x="52578" y="308609"/>
                </a:lnTo>
                <a:lnTo>
                  <a:pt x="56006" y="312419"/>
                </a:lnTo>
                <a:lnTo>
                  <a:pt x="59436" y="308609"/>
                </a:lnTo>
                <a:lnTo>
                  <a:pt x="60960" y="308609"/>
                </a:lnTo>
                <a:lnTo>
                  <a:pt x="61468" y="307339"/>
                </a:lnTo>
                <a:lnTo>
                  <a:pt x="132884" y="307339"/>
                </a:lnTo>
                <a:lnTo>
                  <a:pt x="131648" y="306069"/>
                </a:lnTo>
                <a:lnTo>
                  <a:pt x="124587" y="306069"/>
                </a:lnTo>
                <a:lnTo>
                  <a:pt x="64007" y="297179"/>
                </a:lnTo>
                <a:close/>
              </a:path>
              <a:path w="401319" h="392429">
                <a:moveTo>
                  <a:pt x="104453" y="278129"/>
                </a:moveTo>
                <a:lnTo>
                  <a:pt x="95376" y="278129"/>
                </a:lnTo>
                <a:lnTo>
                  <a:pt x="97662" y="279399"/>
                </a:lnTo>
                <a:lnTo>
                  <a:pt x="124587" y="306069"/>
                </a:lnTo>
                <a:lnTo>
                  <a:pt x="131648" y="306069"/>
                </a:lnTo>
                <a:lnTo>
                  <a:pt x="104453" y="278129"/>
                </a:lnTo>
                <a:close/>
              </a:path>
              <a:path w="401319" h="392429">
                <a:moveTo>
                  <a:pt x="130286" y="256539"/>
                </a:moveTo>
                <a:lnTo>
                  <a:pt x="114554" y="256539"/>
                </a:lnTo>
                <a:lnTo>
                  <a:pt x="150875" y="292099"/>
                </a:lnTo>
                <a:lnTo>
                  <a:pt x="151003" y="293369"/>
                </a:lnTo>
                <a:lnTo>
                  <a:pt x="151003" y="294639"/>
                </a:lnTo>
                <a:lnTo>
                  <a:pt x="150494" y="294639"/>
                </a:lnTo>
                <a:lnTo>
                  <a:pt x="149606" y="295909"/>
                </a:lnTo>
                <a:lnTo>
                  <a:pt x="145161" y="300989"/>
                </a:lnTo>
                <a:lnTo>
                  <a:pt x="148590" y="303529"/>
                </a:lnTo>
                <a:lnTo>
                  <a:pt x="167527" y="284479"/>
                </a:lnTo>
                <a:lnTo>
                  <a:pt x="158623" y="284479"/>
                </a:lnTo>
                <a:lnTo>
                  <a:pt x="147193" y="274319"/>
                </a:lnTo>
                <a:lnTo>
                  <a:pt x="146915" y="269239"/>
                </a:lnTo>
                <a:lnTo>
                  <a:pt x="142748" y="269239"/>
                </a:lnTo>
                <a:lnTo>
                  <a:pt x="130286" y="256539"/>
                </a:lnTo>
                <a:close/>
              </a:path>
              <a:path w="401319" h="392429">
                <a:moveTo>
                  <a:pt x="166624" y="278129"/>
                </a:moveTo>
                <a:lnTo>
                  <a:pt x="160909" y="284479"/>
                </a:lnTo>
                <a:lnTo>
                  <a:pt x="167527" y="284479"/>
                </a:lnTo>
                <a:lnTo>
                  <a:pt x="170053" y="281939"/>
                </a:lnTo>
                <a:lnTo>
                  <a:pt x="166624" y="278129"/>
                </a:lnTo>
                <a:close/>
              </a:path>
              <a:path w="401319" h="392429">
                <a:moveTo>
                  <a:pt x="100075" y="261619"/>
                </a:moveTo>
                <a:lnTo>
                  <a:pt x="83312" y="278129"/>
                </a:lnTo>
                <a:lnTo>
                  <a:pt x="86741" y="281939"/>
                </a:lnTo>
                <a:lnTo>
                  <a:pt x="89154" y="279399"/>
                </a:lnTo>
                <a:lnTo>
                  <a:pt x="91312" y="278129"/>
                </a:lnTo>
                <a:lnTo>
                  <a:pt x="104453" y="278129"/>
                </a:lnTo>
                <a:lnTo>
                  <a:pt x="101981" y="275589"/>
                </a:lnTo>
                <a:lnTo>
                  <a:pt x="101092" y="274319"/>
                </a:lnTo>
                <a:lnTo>
                  <a:pt x="100075" y="271779"/>
                </a:lnTo>
                <a:lnTo>
                  <a:pt x="99949" y="270509"/>
                </a:lnTo>
                <a:lnTo>
                  <a:pt x="100203" y="269239"/>
                </a:lnTo>
                <a:lnTo>
                  <a:pt x="100584" y="267969"/>
                </a:lnTo>
                <a:lnTo>
                  <a:pt x="101600" y="266699"/>
                </a:lnTo>
                <a:lnTo>
                  <a:pt x="103505" y="265429"/>
                </a:lnTo>
                <a:lnTo>
                  <a:pt x="100075" y="261619"/>
                </a:lnTo>
                <a:close/>
              </a:path>
              <a:path w="401319" h="392429">
                <a:moveTo>
                  <a:pt x="192218" y="260349"/>
                </a:moveTo>
                <a:lnTo>
                  <a:pt x="146431" y="260349"/>
                </a:lnTo>
                <a:lnTo>
                  <a:pt x="175641" y="266699"/>
                </a:lnTo>
                <a:lnTo>
                  <a:pt x="177037" y="266699"/>
                </a:lnTo>
                <a:lnTo>
                  <a:pt x="177037" y="267969"/>
                </a:lnTo>
                <a:lnTo>
                  <a:pt x="176784" y="267969"/>
                </a:lnTo>
                <a:lnTo>
                  <a:pt x="176656" y="269239"/>
                </a:lnTo>
                <a:lnTo>
                  <a:pt x="175768" y="269239"/>
                </a:lnTo>
                <a:lnTo>
                  <a:pt x="174117" y="271779"/>
                </a:lnTo>
                <a:lnTo>
                  <a:pt x="171323" y="274319"/>
                </a:lnTo>
                <a:lnTo>
                  <a:pt x="174751" y="278129"/>
                </a:lnTo>
                <a:lnTo>
                  <a:pt x="192218" y="260349"/>
                </a:lnTo>
                <a:close/>
              </a:path>
              <a:path w="401319" h="392429">
                <a:moveTo>
                  <a:pt x="145589" y="231139"/>
                </a:moveTo>
                <a:lnTo>
                  <a:pt x="138430" y="231139"/>
                </a:lnTo>
                <a:lnTo>
                  <a:pt x="139065" y="232409"/>
                </a:lnTo>
                <a:lnTo>
                  <a:pt x="140335" y="233679"/>
                </a:lnTo>
                <a:lnTo>
                  <a:pt x="140716" y="234950"/>
                </a:lnTo>
                <a:lnTo>
                  <a:pt x="140794" y="237489"/>
                </a:lnTo>
                <a:lnTo>
                  <a:pt x="142748" y="269239"/>
                </a:lnTo>
                <a:lnTo>
                  <a:pt x="146915" y="269239"/>
                </a:lnTo>
                <a:lnTo>
                  <a:pt x="146431" y="260349"/>
                </a:lnTo>
                <a:lnTo>
                  <a:pt x="192218" y="260349"/>
                </a:lnTo>
                <a:lnTo>
                  <a:pt x="194713" y="257809"/>
                </a:lnTo>
                <a:lnTo>
                  <a:pt x="183134" y="257809"/>
                </a:lnTo>
                <a:lnTo>
                  <a:pt x="146304" y="250189"/>
                </a:lnTo>
                <a:lnTo>
                  <a:pt x="145589" y="231139"/>
                </a:lnTo>
                <a:close/>
              </a:path>
              <a:path w="401319" h="392429">
                <a:moveTo>
                  <a:pt x="124587" y="237489"/>
                </a:moveTo>
                <a:lnTo>
                  <a:pt x="103124" y="257809"/>
                </a:lnTo>
                <a:lnTo>
                  <a:pt x="106680" y="261619"/>
                </a:lnTo>
                <a:lnTo>
                  <a:pt x="111632" y="256539"/>
                </a:lnTo>
                <a:lnTo>
                  <a:pt x="130286" y="256539"/>
                </a:lnTo>
                <a:lnTo>
                  <a:pt x="122809" y="248919"/>
                </a:lnTo>
                <a:lnTo>
                  <a:pt x="122300" y="248919"/>
                </a:lnTo>
                <a:lnTo>
                  <a:pt x="122047" y="247649"/>
                </a:lnTo>
                <a:lnTo>
                  <a:pt x="122047" y="246379"/>
                </a:lnTo>
                <a:lnTo>
                  <a:pt x="122428" y="246379"/>
                </a:lnTo>
                <a:lnTo>
                  <a:pt x="128143" y="240029"/>
                </a:lnTo>
                <a:lnTo>
                  <a:pt x="124587" y="237489"/>
                </a:lnTo>
                <a:close/>
              </a:path>
              <a:path w="401319" h="392429">
                <a:moveTo>
                  <a:pt x="192531" y="252729"/>
                </a:moveTo>
                <a:lnTo>
                  <a:pt x="189103" y="256539"/>
                </a:lnTo>
                <a:lnTo>
                  <a:pt x="187960" y="256539"/>
                </a:lnTo>
                <a:lnTo>
                  <a:pt x="186817" y="257809"/>
                </a:lnTo>
                <a:lnTo>
                  <a:pt x="194713" y="257809"/>
                </a:lnTo>
                <a:lnTo>
                  <a:pt x="195961" y="256539"/>
                </a:lnTo>
                <a:lnTo>
                  <a:pt x="192531" y="252729"/>
                </a:lnTo>
                <a:close/>
              </a:path>
              <a:path w="401319" h="392429">
                <a:moveTo>
                  <a:pt x="172719" y="207009"/>
                </a:moveTo>
                <a:lnTo>
                  <a:pt x="165735" y="207009"/>
                </a:lnTo>
                <a:lnTo>
                  <a:pt x="165735" y="208279"/>
                </a:lnTo>
                <a:lnTo>
                  <a:pt x="197104" y="238759"/>
                </a:lnTo>
                <a:lnTo>
                  <a:pt x="197993" y="241300"/>
                </a:lnTo>
                <a:lnTo>
                  <a:pt x="198119" y="246379"/>
                </a:lnTo>
                <a:lnTo>
                  <a:pt x="196976" y="248919"/>
                </a:lnTo>
                <a:lnTo>
                  <a:pt x="194818" y="250189"/>
                </a:lnTo>
                <a:lnTo>
                  <a:pt x="198247" y="253999"/>
                </a:lnTo>
                <a:lnTo>
                  <a:pt x="216407" y="236219"/>
                </a:lnTo>
                <a:lnTo>
                  <a:pt x="201041" y="236219"/>
                </a:lnTo>
                <a:lnTo>
                  <a:pt x="172719" y="207009"/>
                </a:lnTo>
                <a:close/>
              </a:path>
              <a:path w="401319" h="392429">
                <a:moveTo>
                  <a:pt x="148209" y="213359"/>
                </a:moveTo>
                <a:lnTo>
                  <a:pt x="128905" y="232409"/>
                </a:lnTo>
                <a:lnTo>
                  <a:pt x="132334" y="236219"/>
                </a:lnTo>
                <a:lnTo>
                  <a:pt x="134112" y="233679"/>
                </a:lnTo>
                <a:lnTo>
                  <a:pt x="135509" y="232409"/>
                </a:lnTo>
                <a:lnTo>
                  <a:pt x="137541" y="232409"/>
                </a:lnTo>
                <a:lnTo>
                  <a:pt x="138430" y="231139"/>
                </a:lnTo>
                <a:lnTo>
                  <a:pt x="145589" y="231139"/>
                </a:lnTo>
                <a:lnTo>
                  <a:pt x="145542" y="229869"/>
                </a:lnTo>
                <a:lnTo>
                  <a:pt x="145795" y="227329"/>
                </a:lnTo>
                <a:lnTo>
                  <a:pt x="146304" y="226059"/>
                </a:lnTo>
                <a:lnTo>
                  <a:pt x="146938" y="223519"/>
                </a:lnTo>
                <a:lnTo>
                  <a:pt x="147700" y="220979"/>
                </a:lnTo>
                <a:lnTo>
                  <a:pt x="148590" y="219709"/>
                </a:lnTo>
                <a:lnTo>
                  <a:pt x="151765" y="217169"/>
                </a:lnTo>
                <a:lnTo>
                  <a:pt x="148209" y="213359"/>
                </a:lnTo>
                <a:close/>
              </a:path>
              <a:path w="401319" h="392429">
                <a:moveTo>
                  <a:pt x="212851" y="232409"/>
                </a:moveTo>
                <a:lnTo>
                  <a:pt x="210057" y="234950"/>
                </a:lnTo>
                <a:lnTo>
                  <a:pt x="207518" y="236219"/>
                </a:lnTo>
                <a:lnTo>
                  <a:pt x="216407" y="236219"/>
                </a:lnTo>
                <a:lnTo>
                  <a:pt x="212851" y="232409"/>
                </a:lnTo>
                <a:close/>
              </a:path>
              <a:path w="401319" h="392429">
                <a:moveTo>
                  <a:pt x="232896" y="207009"/>
                </a:moveTo>
                <a:lnTo>
                  <a:pt x="172719" y="207009"/>
                </a:lnTo>
                <a:lnTo>
                  <a:pt x="235585" y="217169"/>
                </a:lnTo>
                <a:lnTo>
                  <a:pt x="239268" y="213359"/>
                </a:lnTo>
                <a:lnTo>
                  <a:pt x="232896" y="207009"/>
                </a:lnTo>
                <a:close/>
              </a:path>
              <a:path w="401319" h="392429">
                <a:moveTo>
                  <a:pt x="164211" y="196850"/>
                </a:moveTo>
                <a:lnTo>
                  <a:pt x="152781" y="208279"/>
                </a:lnTo>
                <a:lnTo>
                  <a:pt x="156210" y="212089"/>
                </a:lnTo>
                <a:lnTo>
                  <a:pt x="159638" y="208279"/>
                </a:lnTo>
                <a:lnTo>
                  <a:pt x="161670" y="208279"/>
                </a:lnTo>
                <a:lnTo>
                  <a:pt x="163194" y="207009"/>
                </a:lnTo>
                <a:lnTo>
                  <a:pt x="232896" y="207009"/>
                </a:lnTo>
                <a:lnTo>
                  <a:pt x="231621" y="205739"/>
                </a:lnTo>
                <a:lnTo>
                  <a:pt x="224790" y="205739"/>
                </a:lnTo>
                <a:lnTo>
                  <a:pt x="164211" y="196850"/>
                </a:lnTo>
                <a:close/>
              </a:path>
              <a:path w="401319" h="392429">
                <a:moveTo>
                  <a:pt x="203585" y="177800"/>
                </a:moveTo>
                <a:lnTo>
                  <a:pt x="195580" y="177800"/>
                </a:lnTo>
                <a:lnTo>
                  <a:pt x="197866" y="179069"/>
                </a:lnTo>
                <a:lnTo>
                  <a:pt x="200279" y="181609"/>
                </a:lnTo>
                <a:lnTo>
                  <a:pt x="224790" y="205739"/>
                </a:lnTo>
                <a:lnTo>
                  <a:pt x="231621" y="205739"/>
                </a:lnTo>
                <a:lnTo>
                  <a:pt x="203585" y="177800"/>
                </a:lnTo>
                <a:close/>
              </a:path>
              <a:path w="401319" h="392429">
                <a:moveTo>
                  <a:pt x="248793" y="127000"/>
                </a:moveTo>
                <a:lnTo>
                  <a:pt x="243331" y="127000"/>
                </a:lnTo>
                <a:lnTo>
                  <a:pt x="232537" y="129539"/>
                </a:lnTo>
                <a:lnTo>
                  <a:pt x="216916" y="148589"/>
                </a:lnTo>
                <a:lnTo>
                  <a:pt x="215645" y="153669"/>
                </a:lnTo>
                <a:lnTo>
                  <a:pt x="215900" y="160019"/>
                </a:lnTo>
                <a:lnTo>
                  <a:pt x="217678" y="165100"/>
                </a:lnTo>
                <a:lnTo>
                  <a:pt x="219329" y="170179"/>
                </a:lnTo>
                <a:lnTo>
                  <a:pt x="222376" y="175259"/>
                </a:lnTo>
                <a:lnTo>
                  <a:pt x="231394" y="184150"/>
                </a:lnTo>
                <a:lnTo>
                  <a:pt x="236474" y="187959"/>
                </a:lnTo>
                <a:lnTo>
                  <a:pt x="242062" y="189229"/>
                </a:lnTo>
                <a:lnTo>
                  <a:pt x="247776" y="191769"/>
                </a:lnTo>
                <a:lnTo>
                  <a:pt x="253237" y="191769"/>
                </a:lnTo>
                <a:lnTo>
                  <a:pt x="263651" y="189229"/>
                </a:lnTo>
                <a:lnTo>
                  <a:pt x="268097" y="186689"/>
                </a:lnTo>
                <a:lnTo>
                  <a:pt x="270467" y="184150"/>
                </a:lnTo>
                <a:lnTo>
                  <a:pt x="255269" y="184150"/>
                </a:lnTo>
                <a:lnTo>
                  <a:pt x="249936" y="182879"/>
                </a:lnTo>
                <a:lnTo>
                  <a:pt x="223012" y="147319"/>
                </a:lnTo>
                <a:lnTo>
                  <a:pt x="224409" y="142239"/>
                </a:lnTo>
                <a:lnTo>
                  <a:pt x="228092" y="138429"/>
                </a:lnTo>
                <a:lnTo>
                  <a:pt x="230378" y="135889"/>
                </a:lnTo>
                <a:lnTo>
                  <a:pt x="233172" y="134619"/>
                </a:lnTo>
                <a:lnTo>
                  <a:pt x="239649" y="133350"/>
                </a:lnTo>
                <a:lnTo>
                  <a:pt x="264794" y="133350"/>
                </a:lnTo>
                <a:lnTo>
                  <a:pt x="259842" y="129539"/>
                </a:lnTo>
                <a:lnTo>
                  <a:pt x="248793" y="127000"/>
                </a:lnTo>
                <a:close/>
              </a:path>
              <a:path w="401319" h="392429">
                <a:moveTo>
                  <a:pt x="264794" y="133350"/>
                </a:moveTo>
                <a:lnTo>
                  <a:pt x="239649" y="133350"/>
                </a:lnTo>
                <a:lnTo>
                  <a:pt x="243205" y="134619"/>
                </a:lnTo>
                <a:lnTo>
                  <a:pt x="247269" y="135889"/>
                </a:lnTo>
                <a:lnTo>
                  <a:pt x="251206" y="138429"/>
                </a:lnTo>
                <a:lnTo>
                  <a:pt x="273176" y="167639"/>
                </a:lnTo>
                <a:lnTo>
                  <a:pt x="272161" y="173989"/>
                </a:lnTo>
                <a:lnTo>
                  <a:pt x="270637" y="176529"/>
                </a:lnTo>
                <a:lnTo>
                  <a:pt x="264794" y="182879"/>
                </a:lnTo>
                <a:lnTo>
                  <a:pt x="260476" y="184150"/>
                </a:lnTo>
                <a:lnTo>
                  <a:pt x="270467" y="184150"/>
                </a:lnTo>
                <a:lnTo>
                  <a:pt x="271653" y="182879"/>
                </a:lnTo>
                <a:lnTo>
                  <a:pt x="275463" y="179069"/>
                </a:lnTo>
                <a:lnTo>
                  <a:pt x="278003" y="173989"/>
                </a:lnTo>
                <a:lnTo>
                  <a:pt x="280543" y="163829"/>
                </a:lnTo>
                <a:lnTo>
                  <a:pt x="280416" y="158750"/>
                </a:lnTo>
                <a:lnTo>
                  <a:pt x="276860" y="147319"/>
                </a:lnTo>
                <a:lnTo>
                  <a:pt x="273812" y="142239"/>
                </a:lnTo>
                <a:lnTo>
                  <a:pt x="264794" y="133350"/>
                </a:lnTo>
                <a:close/>
              </a:path>
              <a:path w="401319" h="392429">
                <a:moveTo>
                  <a:pt x="200279" y="161289"/>
                </a:moveTo>
                <a:lnTo>
                  <a:pt x="183515" y="177800"/>
                </a:lnTo>
                <a:lnTo>
                  <a:pt x="187070" y="181609"/>
                </a:lnTo>
                <a:lnTo>
                  <a:pt x="189356" y="179069"/>
                </a:lnTo>
                <a:lnTo>
                  <a:pt x="191516" y="177800"/>
                </a:lnTo>
                <a:lnTo>
                  <a:pt x="203585" y="177800"/>
                </a:lnTo>
                <a:lnTo>
                  <a:pt x="202311" y="176529"/>
                </a:lnTo>
                <a:lnTo>
                  <a:pt x="200279" y="171450"/>
                </a:lnTo>
                <a:lnTo>
                  <a:pt x="200151" y="170179"/>
                </a:lnTo>
                <a:lnTo>
                  <a:pt x="200532" y="168909"/>
                </a:lnTo>
                <a:lnTo>
                  <a:pt x="200787" y="167639"/>
                </a:lnTo>
                <a:lnTo>
                  <a:pt x="201930" y="166369"/>
                </a:lnTo>
                <a:lnTo>
                  <a:pt x="203835" y="165100"/>
                </a:lnTo>
                <a:lnTo>
                  <a:pt x="200279" y="161289"/>
                </a:lnTo>
                <a:close/>
              </a:path>
              <a:path w="401319" h="392429">
                <a:moveTo>
                  <a:pt x="281897" y="110489"/>
                </a:moveTo>
                <a:lnTo>
                  <a:pt x="260857" y="110489"/>
                </a:lnTo>
                <a:lnTo>
                  <a:pt x="262255" y="111759"/>
                </a:lnTo>
                <a:lnTo>
                  <a:pt x="315341" y="139700"/>
                </a:lnTo>
                <a:lnTo>
                  <a:pt x="318516" y="135889"/>
                </a:lnTo>
                <a:lnTo>
                  <a:pt x="311473" y="123189"/>
                </a:lnTo>
                <a:lnTo>
                  <a:pt x="305943" y="123189"/>
                </a:lnTo>
                <a:lnTo>
                  <a:pt x="281897" y="110489"/>
                </a:lnTo>
                <a:close/>
              </a:path>
              <a:path w="401319" h="392429">
                <a:moveTo>
                  <a:pt x="305022" y="88900"/>
                </a:moveTo>
                <a:lnTo>
                  <a:pt x="284353" y="88900"/>
                </a:lnTo>
                <a:lnTo>
                  <a:pt x="287909" y="91439"/>
                </a:lnTo>
                <a:lnTo>
                  <a:pt x="305943" y="123189"/>
                </a:lnTo>
                <a:lnTo>
                  <a:pt x="311473" y="123189"/>
                </a:lnTo>
                <a:lnTo>
                  <a:pt x="295275" y="93979"/>
                </a:lnTo>
                <a:lnTo>
                  <a:pt x="314229" y="93979"/>
                </a:lnTo>
                <a:lnTo>
                  <a:pt x="305022" y="88900"/>
                </a:lnTo>
                <a:close/>
              </a:path>
              <a:path w="401319" h="392429">
                <a:moveTo>
                  <a:pt x="314229" y="93979"/>
                </a:moveTo>
                <a:lnTo>
                  <a:pt x="295275" y="93979"/>
                </a:lnTo>
                <a:lnTo>
                  <a:pt x="337438" y="116839"/>
                </a:lnTo>
                <a:lnTo>
                  <a:pt x="340487" y="114300"/>
                </a:lnTo>
                <a:lnTo>
                  <a:pt x="333802" y="101600"/>
                </a:lnTo>
                <a:lnTo>
                  <a:pt x="328041" y="101600"/>
                </a:lnTo>
                <a:lnTo>
                  <a:pt x="314229" y="93979"/>
                </a:lnTo>
                <a:close/>
              </a:path>
              <a:path w="401319" h="392429">
                <a:moveTo>
                  <a:pt x="267462" y="93979"/>
                </a:moveTo>
                <a:lnTo>
                  <a:pt x="251460" y="110489"/>
                </a:lnTo>
                <a:lnTo>
                  <a:pt x="255016" y="113029"/>
                </a:lnTo>
                <a:lnTo>
                  <a:pt x="256667" y="111759"/>
                </a:lnTo>
                <a:lnTo>
                  <a:pt x="257937" y="110489"/>
                </a:lnTo>
                <a:lnTo>
                  <a:pt x="281897" y="110489"/>
                </a:lnTo>
                <a:lnTo>
                  <a:pt x="269875" y="104139"/>
                </a:lnTo>
                <a:lnTo>
                  <a:pt x="268224" y="104139"/>
                </a:lnTo>
                <a:lnTo>
                  <a:pt x="267588" y="102869"/>
                </a:lnTo>
                <a:lnTo>
                  <a:pt x="266954" y="102869"/>
                </a:lnTo>
                <a:lnTo>
                  <a:pt x="267081" y="101600"/>
                </a:lnTo>
                <a:lnTo>
                  <a:pt x="267969" y="100329"/>
                </a:lnTo>
                <a:lnTo>
                  <a:pt x="271018" y="97789"/>
                </a:lnTo>
                <a:lnTo>
                  <a:pt x="267462" y="93979"/>
                </a:lnTo>
                <a:close/>
              </a:path>
              <a:path w="401319" h="392429">
                <a:moveTo>
                  <a:pt x="314325" y="64769"/>
                </a:moveTo>
                <a:lnTo>
                  <a:pt x="305816" y="64769"/>
                </a:lnTo>
                <a:lnTo>
                  <a:pt x="308101" y="67309"/>
                </a:lnTo>
                <a:lnTo>
                  <a:pt x="308863" y="67309"/>
                </a:lnTo>
                <a:lnTo>
                  <a:pt x="309625" y="68579"/>
                </a:lnTo>
                <a:lnTo>
                  <a:pt x="328041" y="101600"/>
                </a:lnTo>
                <a:lnTo>
                  <a:pt x="333802" y="101600"/>
                </a:lnTo>
                <a:lnTo>
                  <a:pt x="315087" y="66039"/>
                </a:lnTo>
                <a:lnTo>
                  <a:pt x="314325" y="64769"/>
                </a:lnTo>
                <a:close/>
              </a:path>
              <a:path w="401319" h="392429">
                <a:moveTo>
                  <a:pt x="291211" y="69850"/>
                </a:moveTo>
                <a:lnTo>
                  <a:pt x="271399" y="90169"/>
                </a:lnTo>
                <a:lnTo>
                  <a:pt x="274955" y="93979"/>
                </a:lnTo>
                <a:lnTo>
                  <a:pt x="279526" y="88900"/>
                </a:lnTo>
                <a:lnTo>
                  <a:pt x="305022" y="88900"/>
                </a:lnTo>
                <a:lnTo>
                  <a:pt x="291211" y="81279"/>
                </a:lnTo>
                <a:lnTo>
                  <a:pt x="290068" y="81279"/>
                </a:lnTo>
                <a:lnTo>
                  <a:pt x="289813" y="80009"/>
                </a:lnTo>
                <a:lnTo>
                  <a:pt x="289432" y="80009"/>
                </a:lnTo>
                <a:lnTo>
                  <a:pt x="289687" y="78739"/>
                </a:lnTo>
                <a:lnTo>
                  <a:pt x="290575" y="77469"/>
                </a:lnTo>
                <a:lnTo>
                  <a:pt x="294640" y="73659"/>
                </a:lnTo>
                <a:lnTo>
                  <a:pt x="291211" y="69850"/>
                </a:lnTo>
                <a:close/>
              </a:path>
              <a:path w="401319" h="392429">
                <a:moveTo>
                  <a:pt x="334263" y="45719"/>
                </a:moveTo>
                <a:lnTo>
                  <a:pt x="327279" y="45719"/>
                </a:lnTo>
                <a:lnTo>
                  <a:pt x="356997" y="76200"/>
                </a:lnTo>
                <a:lnTo>
                  <a:pt x="358775" y="77469"/>
                </a:lnTo>
                <a:lnTo>
                  <a:pt x="359663" y="80009"/>
                </a:lnTo>
                <a:lnTo>
                  <a:pt x="359663" y="82550"/>
                </a:lnTo>
                <a:lnTo>
                  <a:pt x="359791" y="83819"/>
                </a:lnTo>
                <a:lnTo>
                  <a:pt x="358648" y="86359"/>
                </a:lnTo>
                <a:lnTo>
                  <a:pt x="356362" y="88900"/>
                </a:lnTo>
                <a:lnTo>
                  <a:pt x="359918" y="92709"/>
                </a:lnTo>
                <a:lnTo>
                  <a:pt x="377951" y="74929"/>
                </a:lnTo>
                <a:lnTo>
                  <a:pt x="364870" y="74929"/>
                </a:lnTo>
                <a:lnTo>
                  <a:pt x="362712" y="73659"/>
                </a:lnTo>
                <a:lnTo>
                  <a:pt x="334263" y="45719"/>
                </a:lnTo>
                <a:close/>
              </a:path>
              <a:path w="401319" h="392429">
                <a:moveTo>
                  <a:pt x="374523" y="71119"/>
                </a:moveTo>
                <a:lnTo>
                  <a:pt x="371729" y="73659"/>
                </a:lnTo>
                <a:lnTo>
                  <a:pt x="369188" y="74929"/>
                </a:lnTo>
                <a:lnTo>
                  <a:pt x="377951" y="74929"/>
                </a:lnTo>
                <a:lnTo>
                  <a:pt x="374523" y="71119"/>
                </a:lnTo>
                <a:close/>
              </a:path>
              <a:path w="401319" h="392429">
                <a:moveTo>
                  <a:pt x="311531" y="49529"/>
                </a:moveTo>
                <a:lnTo>
                  <a:pt x="296291" y="64769"/>
                </a:lnTo>
                <a:lnTo>
                  <a:pt x="299847" y="68579"/>
                </a:lnTo>
                <a:lnTo>
                  <a:pt x="301751" y="66039"/>
                </a:lnTo>
                <a:lnTo>
                  <a:pt x="302894" y="66039"/>
                </a:lnTo>
                <a:lnTo>
                  <a:pt x="303911" y="64769"/>
                </a:lnTo>
                <a:lnTo>
                  <a:pt x="314325" y="64769"/>
                </a:lnTo>
                <a:lnTo>
                  <a:pt x="312800" y="62229"/>
                </a:lnTo>
                <a:lnTo>
                  <a:pt x="312293" y="59689"/>
                </a:lnTo>
                <a:lnTo>
                  <a:pt x="312293" y="58419"/>
                </a:lnTo>
                <a:lnTo>
                  <a:pt x="312800" y="55879"/>
                </a:lnTo>
                <a:lnTo>
                  <a:pt x="313563" y="54609"/>
                </a:lnTo>
                <a:lnTo>
                  <a:pt x="314832" y="53339"/>
                </a:lnTo>
                <a:lnTo>
                  <a:pt x="311531" y="49529"/>
                </a:lnTo>
                <a:close/>
              </a:path>
              <a:path w="401319" h="392429">
                <a:moveTo>
                  <a:pt x="394758" y="45719"/>
                </a:moveTo>
                <a:lnTo>
                  <a:pt x="334263" y="45719"/>
                </a:lnTo>
                <a:lnTo>
                  <a:pt x="397256" y="54609"/>
                </a:lnTo>
                <a:lnTo>
                  <a:pt x="400938" y="52069"/>
                </a:lnTo>
                <a:lnTo>
                  <a:pt x="394758" y="45719"/>
                </a:lnTo>
                <a:close/>
              </a:path>
              <a:path w="401319" h="392429">
                <a:moveTo>
                  <a:pt x="325881" y="35559"/>
                </a:moveTo>
                <a:lnTo>
                  <a:pt x="314451" y="46989"/>
                </a:lnTo>
                <a:lnTo>
                  <a:pt x="317881" y="50800"/>
                </a:lnTo>
                <a:lnTo>
                  <a:pt x="321310" y="46989"/>
                </a:lnTo>
                <a:lnTo>
                  <a:pt x="322072" y="46989"/>
                </a:lnTo>
                <a:lnTo>
                  <a:pt x="322834" y="45719"/>
                </a:lnTo>
                <a:lnTo>
                  <a:pt x="394758" y="45719"/>
                </a:lnTo>
                <a:lnTo>
                  <a:pt x="393522" y="44450"/>
                </a:lnTo>
                <a:lnTo>
                  <a:pt x="386461" y="44450"/>
                </a:lnTo>
                <a:lnTo>
                  <a:pt x="325881" y="35559"/>
                </a:lnTo>
                <a:close/>
              </a:path>
              <a:path w="401319" h="392429">
                <a:moveTo>
                  <a:pt x="366327" y="16509"/>
                </a:moveTo>
                <a:lnTo>
                  <a:pt x="357250" y="16509"/>
                </a:lnTo>
                <a:lnTo>
                  <a:pt x="359537" y="17779"/>
                </a:lnTo>
                <a:lnTo>
                  <a:pt x="361823" y="20319"/>
                </a:lnTo>
                <a:lnTo>
                  <a:pt x="386461" y="44450"/>
                </a:lnTo>
                <a:lnTo>
                  <a:pt x="393522" y="44450"/>
                </a:lnTo>
                <a:lnTo>
                  <a:pt x="366327" y="16509"/>
                </a:lnTo>
                <a:close/>
              </a:path>
              <a:path w="401319" h="392429">
                <a:moveTo>
                  <a:pt x="361950" y="0"/>
                </a:moveTo>
                <a:lnTo>
                  <a:pt x="345186" y="16509"/>
                </a:lnTo>
                <a:lnTo>
                  <a:pt x="348615" y="20319"/>
                </a:lnTo>
                <a:lnTo>
                  <a:pt x="351028" y="17779"/>
                </a:lnTo>
                <a:lnTo>
                  <a:pt x="353187" y="16509"/>
                </a:lnTo>
                <a:lnTo>
                  <a:pt x="366327" y="16509"/>
                </a:lnTo>
                <a:lnTo>
                  <a:pt x="363855" y="13969"/>
                </a:lnTo>
                <a:lnTo>
                  <a:pt x="362966" y="12700"/>
                </a:lnTo>
                <a:lnTo>
                  <a:pt x="361950" y="10159"/>
                </a:lnTo>
                <a:lnTo>
                  <a:pt x="361823" y="8889"/>
                </a:lnTo>
                <a:lnTo>
                  <a:pt x="362076" y="7619"/>
                </a:lnTo>
                <a:lnTo>
                  <a:pt x="362457" y="6350"/>
                </a:lnTo>
                <a:lnTo>
                  <a:pt x="363474" y="5079"/>
                </a:lnTo>
                <a:lnTo>
                  <a:pt x="365379" y="2539"/>
                </a:lnTo>
                <a:lnTo>
                  <a:pt x="3619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4628389" y="3538728"/>
            <a:ext cx="2964941" cy="218008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5253229" y="4093451"/>
            <a:ext cx="2053589" cy="790206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867402" y="4138422"/>
            <a:ext cx="279400" cy="828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 defTabSz="914400">
              <a:lnSpc>
                <a:spcPts val="1330"/>
              </a:lnSpc>
              <a:spcBef>
                <a:spcPts val="100"/>
              </a:spcBef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2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R="5080" algn="r" defTabSz="914400">
              <a:lnSpc>
                <a:spcPts val="1220"/>
              </a:lnSpc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50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R="5080" algn="r" defTabSz="914400">
              <a:lnSpc>
                <a:spcPts val="1220"/>
              </a:lnSpc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R="6350" algn="r" defTabSz="914400">
              <a:lnSpc>
                <a:spcPts val="1220"/>
              </a:lnSpc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50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R="5080" algn="r" defTabSz="914400">
              <a:lnSpc>
                <a:spcPts val="1330"/>
              </a:lnSpc>
            </a:pP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5504688" y="4837177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5964935" y="4837177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6425184" y="4837177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6885432" y="4837177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7115555" y="4837177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4974464" y="4959985"/>
            <a:ext cx="1008761" cy="62610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6077330" y="4963034"/>
            <a:ext cx="830072" cy="50545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7650479" y="3538728"/>
            <a:ext cx="2928366" cy="218008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8125968" y="4053840"/>
            <a:ext cx="2230374" cy="129921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7824597" y="4219448"/>
            <a:ext cx="194945" cy="1217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30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L="12700" defTabSz="914400">
              <a:spcBef>
                <a:spcPts val="1210"/>
              </a:spcBef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20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L="12700" defTabSz="914400">
              <a:spcBef>
                <a:spcPts val="1205"/>
              </a:spcBef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10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L="97155" defTabSz="914400">
              <a:spcBef>
                <a:spcPts val="1205"/>
              </a:spcBef>
            </a:pP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8367777" y="5420105"/>
            <a:ext cx="49085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Century"/>
                <a:cs typeface="Century"/>
              </a:rPr>
              <a:t>MALE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9191625" y="5420105"/>
            <a:ext cx="70231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Century"/>
                <a:cs typeface="Century"/>
              </a:rPr>
              <a:t>FEMALE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8608314" y="4719066"/>
            <a:ext cx="19939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10" dirty="0">
                <a:solidFill>
                  <a:srgbClr val="FFFFFF"/>
                </a:solidFill>
                <a:latin typeface="Century"/>
                <a:cs typeface="Century"/>
              </a:rPr>
              <a:t>26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9580627" y="5055234"/>
            <a:ext cx="110489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-5" dirty="0">
                <a:solidFill>
                  <a:srgbClr val="FFFFFF"/>
                </a:solidFill>
                <a:latin typeface="Century"/>
                <a:cs typeface="Century"/>
              </a:rPr>
              <a:t>6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8509382" y="3647947"/>
            <a:ext cx="168973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defTabSz="914400">
              <a:spcBef>
                <a:spcPts val="95"/>
              </a:spcBef>
            </a:pPr>
            <a:r>
              <a:rPr sz="1600" b="1" u="sng" spc="-39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MULTIPLE</a:t>
            </a:r>
            <a:r>
              <a:rPr sz="1600" b="1" u="sng" spc="-1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OD’S</a:t>
            </a:r>
            <a:endParaRPr sz="16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641973" y="2421712"/>
            <a:ext cx="110489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entury"/>
                <a:cs typeface="Century"/>
              </a:rPr>
              <a:t>2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6968744" y="2403475"/>
            <a:ext cx="19939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10" dirty="0">
                <a:solidFill>
                  <a:srgbClr val="FFFFFF"/>
                </a:solidFill>
                <a:latin typeface="Century"/>
                <a:cs typeface="Century"/>
              </a:rPr>
              <a:t>12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6226556" y="2421712"/>
            <a:ext cx="110489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entury"/>
                <a:cs typeface="Century"/>
              </a:rPr>
              <a:t>6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5755895" y="1367408"/>
            <a:ext cx="714375" cy="6680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defTabSz="914400">
              <a:spcBef>
                <a:spcPts val="110"/>
              </a:spcBef>
            </a:pPr>
            <a:r>
              <a:rPr sz="1850" b="1" u="sng" spc="1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RACE</a:t>
            </a:r>
            <a:endParaRPr sz="1850">
              <a:solidFill>
                <a:prstClr val="black"/>
              </a:solidFill>
              <a:latin typeface="Century"/>
              <a:cs typeface="Century"/>
            </a:endParaRPr>
          </a:p>
          <a:p>
            <a:pPr marL="33020" defTabSz="914400">
              <a:spcBef>
                <a:spcPts val="1385"/>
              </a:spcBef>
            </a:pPr>
            <a:r>
              <a:rPr sz="1200" b="1" dirty="0">
                <a:solidFill>
                  <a:srgbClr val="FFFFFF"/>
                </a:solidFill>
                <a:latin typeface="Century"/>
                <a:cs typeface="Century"/>
              </a:rPr>
              <a:t>318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5410961" y="2265934"/>
            <a:ext cx="19939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10" dirty="0">
                <a:solidFill>
                  <a:srgbClr val="FFFFFF"/>
                </a:solidFill>
                <a:latin typeface="Century"/>
                <a:cs typeface="Century"/>
              </a:rPr>
              <a:t>80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290064" y="3160521"/>
            <a:ext cx="1581785" cy="995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6040" defTabSz="914400">
              <a:spcBef>
                <a:spcPts val="100"/>
              </a:spcBef>
              <a:tabLst>
                <a:tab pos="891540" algn="l"/>
              </a:tabLst>
            </a:pPr>
            <a:r>
              <a:rPr sz="1200" b="1" spc="-5" dirty="0">
                <a:solidFill>
                  <a:srgbClr val="FFFFFF"/>
                </a:solidFill>
                <a:latin typeface="Century"/>
                <a:cs typeface="Century"/>
              </a:rPr>
              <a:t>MALE	</a:t>
            </a:r>
            <a:r>
              <a:rPr sz="1200" b="1" spc="-10" dirty="0">
                <a:solidFill>
                  <a:srgbClr val="FFFFFF"/>
                </a:solidFill>
                <a:latin typeface="Century"/>
                <a:cs typeface="Century"/>
              </a:rPr>
              <a:t>FEMALE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defTabSz="914400">
              <a:spcBef>
                <a:spcPts val="30"/>
              </a:spcBef>
            </a:pPr>
            <a:endParaRPr>
              <a:solidFill>
                <a:prstClr val="black"/>
              </a:solidFill>
              <a:latin typeface="Century"/>
              <a:cs typeface="Century"/>
            </a:endParaRPr>
          </a:p>
          <a:p>
            <a:pPr marL="12700" defTabSz="914400"/>
            <a:r>
              <a:rPr sz="1850" b="1" u="sng" spc="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TYPE OF</a:t>
            </a:r>
            <a:r>
              <a:rPr sz="1850" b="1" u="sng" spc="-9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</a:t>
            </a:r>
            <a:r>
              <a:rPr sz="1850" b="1" u="sng" spc="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OD</a:t>
            </a:r>
            <a:endParaRPr sz="1850">
              <a:solidFill>
                <a:prstClr val="black"/>
              </a:solidFill>
              <a:latin typeface="Century"/>
              <a:cs typeface="Century"/>
            </a:endParaRPr>
          </a:p>
          <a:p>
            <a:pPr marL="91440" defTabSz="914400">
              <a:spcBef>
                <a:spcPts val="340"/>
              </a:spcBef>
            </a:pPr>
            <a:r>
              <a:rPr sz="1200" b="1" dirty="0">
                <a:solidFill>
                  <a:srgbClr val="FFFFFF"/>
                </a:solidFill>
                <a:latin typeface="Century"/>
                <a:cs typeface="Century"/>
              </a:rPr>
              <a:t>371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2896616" y="4583633"/>
            <a:ext cx="19939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15" dirty="0">
                <a:solidFill>
                  <a:srgbClr val="FFFFFF"/>
                </a:solidFill>
                <a:latin typeface="Century"/>
                <a:cs typeface="Century"/>
              </a:rPr>
              <a:t>19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3424174" y="4583633"/>
            <a:ext cx="110489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entury"/>
                <a:cs typeface="Century"/>
              </a:rPr>
              <a:t>4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3866514" y="4583633"/>
            <a:ext cx="19939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15" dirty="0">
                <a:solidFill>
                  <a:srgbClr val="FFFFFF"/>
                </a:solidFill>
                <a:latin typeface="Century"/>
                <a:cs typeface="Century"/>
              </a:rPr>
              <a:t>24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5446521" y="3621151"/>
            <a:ext cx="1330960" cy="81661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defTabSz="914400">
              <a:spcBef>
                <a:spcPts val="110"/>
              </a:spcBef>
            </a:pPr>
            <a:r>
              <a:rPr sz="1850" b="1" u="sng" spc="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L</a:t>
            </a:r>
            <a:r>
              <a:rPr sz="1850" b="1" u="sng" spc="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O</a:t>
            </a:r>
            <a:r>
              <a:rPr sz="1850" b="1" u="sng" spc="1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C</a:t>
            </a:r>
            <a:r>
              <a:rPr sz="1850" b="1" u="sng" spc="-9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A</a:t>
            </a:r>
            <a:r>
              <a:rPr sz="1850" b="1" u="sng" spc="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T</a:t>
            </a:r>
            <a:r>
              <a:rPr sz="185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ION</a:t>
            </a:r>
            <a:endParaRPr sz="1850">
              <a:solidFill>
                <a:prstClr val="black"/>
              </a:solidFill>
              <a:latin typeface="Century"/>
              <a:cs typeface="Century"/>
            </a:endParaRPr>
          </a:p>
          <a:p>
            <a:pPr marL="15240" defTabSz="914400">
              <a:spcBef>
                <a:spcPts val="1050"/>
              </a:spcBef>
            </a:pPr>
            <a:r>
              <a:rPr sz="1200" b="1" dirty="0">
                <a:solidFill>
                  <a:srgbClr val="FFFFFF"/>
                </a:solidFill>
                <a:latin typeface="Century"/>
                <a:cs typeface="Century"/>
              </a:rPr>
              <a:t>177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marL="483870" defTabSz="914400">
              <a:spcBef>
                <a:spcPts val="70"/>
              </a:spcBef>
              <a:tabLst>
                <a:tab pos="951865" algn="l"/>
              </a:tabLst>
            </a:pPr>
            <a:r>
              <a:rPr sz="1200" b="1" spc="-20" dirty="0">
                <a:solidFill>
                  <a:srgbClr val="FFFFFF"/>
                </a:solidFill>
                <a:latin typeface="Century"/>
                <a:cs typeface="Century"/>
              </a:rPr>
              <a:t>113	</a:t>
            </a:r>
            <a:r>
              <a:rPr b="1" baseline="4629" dirty="0">
                <a:solidFill>
                  <a:srgbClr val="FFFFFF"/>
                </a:solidFill>
                <a:latin typeface="Century"/>
                <a:cs typeface="Century"/>
              </a:rPr>
              <a:t>121</a:t>
            </a:r>
            <a:endParaRPr baseline="4629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929121" y="4537075"/>
            <a:ext cx="110489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spc="-5" dirty="0">
                <a:solidFill>
                  <a:srgbClr val="FFFFFF"/>
                </a:solidFill>
                <a:latin typeface="Century"/>
                <a:cs typeface="Century"/>
              </a:rPr>
              <a:t>7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8329041" y="2350136"/>
            <a:ext cx="16891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defTabSz="914400">
              <a:spcBef>
                <a:spcPts val="95"/>
              </a:spcBef>
            </a:pPr>
            <a:r>
              <a:rPr sz="1000" b="1" spc="5" dirty="0">
                <a:solidFill>
                  <a:srgbClr val="FFFFFF"/>
                </a:solidFill>
                <a:latin typeface="Century"/>
                <a:cs typeface="Century"/>
              </a:rPr>
              <a:t>11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8546593" y="1859026"/>
            <a:ext cx="76390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defTabSz="914400">
              <a:spcBef>
                <a:spcPts val="95"/>
              </a:spcBef>
            </a:pPr>
            <a:r>
              <a:rPr sz="1500" b="1" baseline="-38888" dirty="0">
                <a:solidFill>
                  <a:srgbClr val="FFFFFF"/>
                </a:solidFill>
                <a:latin typeface="Century"/>
                <a:cs typeface="Century"/>
              </a:rPr>
              <a:t>93 </a:t>
            </a:r>
            <a:r>
              <a:rPr sz="1000" b="1" dirty="0">
                <a:solidFill>
                  <a:srgbClr val="FFFFFF"/>
                </a:solidFill>
                <a:latin typeface="Century"/>
                <a:cs typeface="Century"/>
              </a:rPr>
              <a:t>115</a:t>
            </a:r>
            <a:r>
              <a:rPr sz="1000" b="1" spc="2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500" b="1" spc="7" baseline="-11111" dirty="0">
                <a:solidFill>
                  <a:srgbClr val="FFFFFF"/>
                </a:solidFill>
                <a:latin typeface="Century"/>
                <a:cs typeface="Century"/>
              </a:rPr>
              <a:t>110</a:t>
            </a:r>
            <a:endParaRPr sz="1500" baseline="-11111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9310496" y="2153158"/>
            <a:ext cx="16891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defTabSz="914400">
              <a:spcBef>
                <a:spcPts val="95"/>
              </a:spcBef>
            </a:pPr>
            <a:r>
              <a:rPr sz="1000" b="1" spc="5" dirty="0">
                <a:solidFill>
                  <a:srgbClr val="FFFFFF"/>
                </a:solidFill>
                <a:latin typeface="Century"/>
                <a:cs typeface="Century"/>
              </a:rPr>
              <a:t>52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9564369" y="2290064"/>
            <a:ext cx="16891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defTabSz="914400">
              <a:spcBef>
                <a:spcPts val="95"/>
              </a:spcBef>
            </a:pPr>
            <a:r>
              <a:rPr sz="1000" b="1" spc="5" dirty="0">
                <a:solidFill>
                  <a:srgbClr val="FFFFFF"/>
                </a:solidFill>
                <a:latin typeface="Century"/>
                <a:cs typeface="Century"/>
              </a:rPr>
              <a:t>24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9845421" y="2377821"/>
            <a:ext cx="9588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defTabSz="914400">
              <a:spcBef>
                <a:spcPts val="95"/>
              </a:spcBef>
            </a:pPr>
            <a:r>
              <a:rPr sz="1000" b="1" spc="-5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10054208" y="2343658"/>
            <a:ext cx="16891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defTabSz="914400">
              <a:spcBef>
                <a:spcPts val="95"/>
              </a:spcBef>
            </a:pPr>
            <a:r>
              <a:rPr sz="1000" b="1" spc="5" dirty="0">
                <a:solidFill>
                  <a:srgbClr val="FFFFFF"/>
                </a:solidFill>
                <a:latin typeface="Century"/>
                <a:cs typeface="Century"/>
              </a:rPr>
              <a:t>12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</p:txBody>
      </p:sp>
    </p:spTree>
    <p:extLst>
      <p:ext uri="{BB962C8B-B14F-4D97-AF65-F5344CB8AC3E}">
        <p14:creationId xmlns:p14="http://schemas.microsoft.com/office/powerpoint/2010/main" val="3296719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61892" y="55245"/>
            <a:ext cx="419290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65" dirty="0"/>
              <a:t>DATA </a:t>
            </a:r>
            <a:r>
              <a:rPr sz="2400" spc="-25" dirty="0"/>
              <a:t>ANALYSIS</a:t>
            </a:r>
            <a:r>
              <a:rPr sz="2400" spc="-350" dirty="0"/>
              <a:t> </a:t>
            </a:r>
            <a:r>
              <a:rPr sz="2400" dirty="0"/>
              <a:t>SUBTEAM</a:t>
            </a:r>
            <a:endParaRPr sz="2400"/>
          </a:p>
        </p:txBody>
      </p:sp>
      <p:sp>
        <p:nvSpPr>
          <p:cNvPr id="3" name="object 3"/>
          <p:cNvSpPr/>
          <p:nvPr/>
        </p:nvSpPr>
        <p:spPr>
          <a:xfrm>
            <a:off x="1543812" y="844294"/>
            <a:ext cx="7163561" cy="60114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959351" y="1158240"/>
            <a:ext cx="0" cy="1717675"/>
          </a:xfrm>
          <a:custGeom>
            <a:avLst/>
            <a:gdLst/>
            <a:ahLst/>
            <a:cxnLst/>
            <a:rect l="l" t="t" r="r" b="b"/>
            <a:pathLst>
              <a:path h="1717675">
                <a:moveTo>
                  <a:pt x="0" y="0"/>
                </a:moveTo>
                <a:lnTo>
                  <a:pt x="0" y="1717547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959351" y="2935223"/>
            <a:ext cx="0" cy="273050"/>
          </a:xfrm>
          <a:custGeom>
            <a:avLst/>
            <a:gdLst/>
            <a:ahLst/>
            <a:cxnLst/>
            <a:rect l="l" t="t" r="r" b="b"/>
            <a:pathLst>
              <a:path h="273050">
                <a:moveTo>
                  <a:pt x="0" y="0"/>
                </a:moveTo>
                <a:lnTo>
                  <a:pt x="0" y="27279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959351" y="3267455"/>
            <a:ext cx="0" cy="3214370"/>
          </a:xfrm>
          <a:custGeom>
            <a:avLst/>
            <a:gdLst/>
            <a:ahLst/>
            <a:cxnLst/>
            <a:rect l="l" t="t" r="r" b="b"/>
            <a:pathLst>
              <a:path h="3214370">
                <a:moveTo>
                  <a:pt x="0" y="0"/>
                </a:moveTo>
                <a:lnTo>
                  <a:pt x="0" y="3214116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870703" y="1158240"/>
            <a:ext cx="0" cy="1717675"/>
          </a:xfrm>
          <a:custGeom>
            <a:avLst/>
            <a:gdLst/>
            <a:ahLst/>
            <a:cxnLst/>
            <a:rect l="l" t="t" r="r" b="b"/>
            <a:pathLst>
              <a:path h="1717675">
                <a:moveTo>
                  <a:pt x="0" y="0"/>
                </a:moveTo>
                <a:lnTo>
                  <a:pt x="0" y="1717547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870703" y="2935224"/>
            <a:ext cx="0" cy="3546475"/>
          </a:xfrm>
          <a:custGeom>
            <a:avLst/>
            <a:gdLst/>
            <a:ahLst/>
            <a:cxnLst/>
            <a:rect l="l" t="t" r="r" b="b"/>
            <a:pathLst>
              <a:path h="3546475">
                <a:moveTo>
                  <a:pt x="0" y="0"/>
                </a:moveTo>
                <a:lnTo>
                  <a:pt x="0" y="3546348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782055" y="1158240"/>
            <a:ext cx="0" cy="1717675"/>
          </a:xfrm>
          <a:custGeom>
            <a:avLst/>
            <a:gdLst/>
            <a:ahLst/>
            <a:cxnLst/>
            <a:rect l="l" t="t" r="r" b="b"/>
            <a:pathLst>
              <a:path h="1717675">
                <a:moveTo>
                  <a:pt x="0" y="0"/>
                </a:moveTo>
                <a:lnTo>
                  <a:pt x="0" y="1717547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782055" y="2935224"/>
            <a:ext cx="0" cy="3546475"/>
          </a:xfrm>
          <a:custGeom>
            <a:avLst/>
            <a:gdLst/>
            <a:ahLst/>
            <a:cxnLst/>
            <a:rect l="l" t="t" r="r" b="b"/>
            <a:pathLst>
              <a:path h="3546475">
                <a:moveTo>
                  <a:pt x="0" y="0"/>
                </a:moveTo>
                <a:lnTo>
                  <a:pt x="0" y="3546348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691884" y="1158240"/>
            <a:ext cx="0" cy="1717675"/>
          </a:xfrm>
          <a:custGeom>
            <a:avLst/>
            <a:gdLst/>
            <a:ahLst/>
            <a:cxnLst/>
            <a:rect l="l" t="t" r="r" b="b"/>
            <a:pathLst>
              <a:path h="1717675">
                <a:moveTo>
                  <a:pt x="0" y="0"/>
                </a:moveTo>
                <a:lnTo>
                  <a:pt x="0" y="1717547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691884" y="2935224"/>
            <a:ext cx="0" cy="3546475"/>
          </a:xfrm>
          <a:custGeom>
            <a:avLst/>
            <a:gdLst/>
            <a:ahLst/>
            <a:cxnLst/>
            <a:rect l="l" t="t" r="r" b="b"/>
            <a:pathLst>
              <a:path h="3546475">
                <a:moveTo>
                  <a:pt x="0" y="0"/>
                </a:moveTo>
                <a:lnTo>
                  <a:pt x="0" y="3546348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603235" y="1158240"/>
            <a:ext cx="0" cy="1717675"/>
          </a:xfrm>
          <a:custGeom>
            <a:avLst/>
            <a:gdLst/>
            <a:ahLst/>
            <a:cxnLst/>
            <a:rect l="l" t="t" r="r" b="b"/>
            <a:pathLst>
              <a:path h="1717675">
                <a:moveTo>
                  <a:pt x="0" y="0"/>
                </a:moveTo>
                <a:lnTo>
                  <a:pt x="0" y="1717547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603235" y="2935224"/>
            <a:ext cx="0" cy="3546475"/>
          </a:xfrm>
          <a:custGeom>
            <a:avLst/>
            <a:gdLst/>
            <a:ahLst/>
            <a:cxnLst/>
            <a:rect l="l" t="t" r="r" b="b"/>
            <a:pathLst>
              <a:path h="3546475">
                <a:moveTo>
                  <a:pt x="0" y="0"/>
                </a:moveTo>
                <a:lnTo>
                  <a:pt x="0" y="3546348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514588" y="1158239"/>
            <a:ext cx="0" cy="5323840"/>
          </a:xfrm>
          <a:custGeom>
            <a:avLst/>
            <a:gdLst/>
            <a:ahLst/>
            <a:cxnLst/>
            <a:rect l="l" t="t" r="r" b="b"/>
            <a:pathLst>
              <a:path h="5323840">
                <a:moveTo>
                  <a:pt x="0" y="0"/>
                </a:moveTo>
                <a:lnTo>
                  <a:pt x="0" y="532333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048001" y="6481571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048001" y="6313932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048001" y="6147815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048001" y="5981700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048001" y="5815584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048001" y="5649467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048001" y="5483352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048001" y="5317235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048001" y="5149596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048001" y="4983479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3048001" y="4817364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048001" y="4651247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048001" y="4485132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048001" y="4319015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048001" y="4152900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3048001" y="3986784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3048001" y="3819144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3048001" y="3653028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048001" y="3486911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3048001" y="3320796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3048001" y="3154679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048001" y="2988564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3048001" y="2822448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3048001" y="2656332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3048001" y="2488692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3048001" y="2322576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3048001" y="2156460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3048001" y="1990344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3048001" y="1824227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3048001" y="1658111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3048001" y="1491996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3048001" y="1325880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3048001" y="1158239"/>
            <a:ext cx="5466715" cy="0"/>
          </a:xfrm>
          <a:custGeom>
            <a:avLst/>
            <a:gdLst/>
            <a:ahLst/>
            <a:cxnLst/>
            <a:rect l="l" t="t" r="r" b="b"/>
            <a:pathLst>
              <a:path w="5466715">
                <a:moveTo>
                  <a:pt x="0" y="0"/>
                </a:moveTo>
                <a:lnTo>
                  <a:pt x="546658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3048000" y="4069841"/>
            <a:ext cx="401320" cy="0"/>
          </a:xfrm>
          <a:custGeom>
            <a:avLst/>
            <a:gdLst/>
            <a:ahLst/>
            <a:cxnLst/>
            <a:rect l="l" t="t" r="r" b="b"/>
            <a:pathLst>
              <a:path w="401319">
                <a:moveTo>
                  <a:pt x="0" y="0"/>
                </a:moveTo>
                <a:lnTo>
                  <a:pt x="400812" y="0"/>
                </a:lnTo>
              </a:path>
            </a:pathLst>
          </a:custGeom>
          <a:ln w="59436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3048000" y="4040123"/>
            <a:ext cx="401320" cy="59690"/>
          </a:xfrm>
          <a:custGeom>
            <a:avLst/>
            <a:gdLst/>
            <a:ahLst/>
            <a:cxnLst/>
            <a:rect l="l" t="t" r="r" b="b"/>
            <a:pathLst>
              <a:path w="401319" h="59689">
                <a:moveTo>
                  <a:pt x="0" y="59436"/>
                </a:moveTo>
                <a:lnTo>
                  <a:pt x="400812" y="59436"/>
                </a:lnTo>
                <a:lnTo>
                  <a:pt x="400812" y="0"/>
                </a:lnTo>
                <a:lnTo>
                  <a:pt x="0" y="0"/>
                </a:lnTo>
                <a:lnTo>
                  <a:pt x="0" y="59436"/>
                </a:lnTo>
                <a:close/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3048001" y="3237738"/>
            <a:ext cx="1129665" cy="0"/>
          </a:xfrm>
          <a:custGeom>
            <a:avLst/>
            <a:gdLst/>
            <a:ahLst/>
            <a:cxnLst/>
            <a:rect l="l" t="t" r="r" b="b"/>
            <a:pathLst>
              <a:path w="1129664">
                <a:moveTo>
                  <a:pt x="0" y="0"/>
                </a:moveTo>
                <a:lnTo>
                  <a:pt x="1129284" y="0"/>
                </a:lnTo>
              </a:path>
            </a:pathLst>
          </a:custGeom>
          <a:ln w="59436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3048001" y="3208020"/>
            <a:ext cx="1129665" cy="59690"/>
          </a:xfrm>
          <a:custGeom>
            <a:avLst/>
            <a:gdLst/>
            <a:ahLst/>
            <a:cxnLst/>
            <a:rect l="l" t="t" r="r" b="b"/>
            <a:pathLst>
              <a:path w="1129664" h="59689">
                <a:moveTo>
                  <a:pt x="0" y="59436"/>
                </a:moveTo>
                <a:lnTo>
                  <a:pt x="1129284" y="59436"/>
                </a:lnTo>
                <a:lnTo>
                  <a:pt x="1129284" y="0"/>
                </a:lnTo>
                <a:lnTo>
                  <a:pt x="0" y="0"/>
                </a:lnTo>
                <a:lnTo>
                  <a:pt x="0" y="59436"/>
                </a:lnTo>
                <a:close/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3048000" y="2905505"/>
            <a:ext cx="4937760" cy="0"/>
          </a:xfrm>
          <a:custGeom>
            <a:avLst/>
            <a:gdLst/>
            <a:ahLst/>
            <a:cxnLst/>
            <a:rect l="l" t="t" r="r" b="b"/>
            <a:pathLst>
              <a:path w="4937760">
                <a:moveTo>
                  <a:pt x="0" y="0"/>
                </a:moveTo>
                <a:lnTo>
                  <a:pt x="4937760" y="0"/>
                </a:lnTo>
              </a:path>
            </a:pathLst>
          </a:custGeom>
          <a:ln w="5943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3048000" y="2875788"/>
            <a:ext cx="4937760" cy="59690"/>
          </a:xfrm>
          <a:custGeom>
            <a:avLst/>
            <a:gdLst/>
            <a:ahLst/>
            <a:cxnLst/>
            <a:rect l="l" t="t" r="r" b="b"/>
            <a:pathLst>
              <a:path w="4937760" h="59689">
                <a:moveTo>
                  <a:pt x="0" y="59436"/>
                </a:moveTo>
                <a:lnTo>
                  <a:pt x="4937760" y="59436"/>
                </a:lnTo>
                <a:lnTo>
                  <a:pt x="4937760" y="0"/>
                </a:lnTo>
                <a:lnTo>
                  <a:pt x="0" y="0"/>
                </a:lnTo>
                <a:lnTo>
                  <a:pt x="0" y="59436"/>
                </a:lnTo>
                <a:close/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3048000" y="6368797"/>
            <a:ext cx="36830" cy="58419"/>
          </a:xfrm>
          <a:custGeom>
            <a:avLst/>
            <a:gdLst/>
            <a:ahLst/>
            <a:cxnLst/>
            <a:rect l="l" t="t" r="r" b="b"/>
            <a:pathLst>
              <a:path w="36830" h="58420">
                <a:moveTo>
                  <a:pt x="36575" y="0"/>
                </a:moveTo>
                <a:lnTo>
                  <a:pt x="0" y="0"/>
                </a:lnTo>
                <a:lnTo>
                  <a:pt x="0" y="57911"/>
                </a:lnTo>
                <a:lnTo>
                  <a:pt x="36575" y="57911"/>
                </a:lnTo>
                <a:lnTo>
                  <a:pt x="36575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3048000" y="6201155"/>
            <a:ext cx="36830" cy="59690"/>
          </a:xfrm>
          <a:custGeom>
            <a:avLst/>
            <a:gdLst/>
            <a:ahLst/>
            <a:cxnLst/>
            <a:rect l="l" t="t" r="r" b="b"/>
            <a:pathLst>
              <a:path w="36830" h="59689">
                <a:moveTo>
                  <a:pt x="36575" y="0"/>
                </a:moveTo>
                <a:lnTo>
                  <a:pt x="0" y="0"/>
                </a:lnTo>
                <a:lnTo>
                  <a:pt x="0" y="59436"/>
                </a:lnTo>
                <a:lnTo>
                  <a:pt x="36575" y="59436"/>
                </a:lnTo>
                <a:lnTo>
                  <a:pt x="36575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3048000" y="6035040"/>
            <a:ext cx="36830" cy="59690"/>
          </a:xfrm>
          <a:custGeom>
            <a:avLst/>
            <a:gdLst/>
            <a:ahLst/>
            <a:cxnLst/>
            <a:rect l="l" t="t" r="r" b="b"/>
            <a:pathLst>
              <a:path w="36830" h="59689">
                <a:moveTo>
                  <a:pt x="36575" y="0"/>
                </a:moveTo>
                <a:lnTo>
                  <a:pt x="0" y="0"/>
                </a:lnTo>
                <a:lnTo>
                  <a:pt x="0" y="59436"/>
                </a:lnTo>
                <a:lnTo>
                  <a:pt x="36575" y="59436"/>
                </a:lnTo>
                <a:lnTo>
                  <a:pt x="36575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3048000" y="5868923"/>
            <a:ext cx="73660" cy="59690"/>
          </a:xfrm>
          <a:custGeom>
            <a:avLst/>
            <a:gdLst/>
            <a:ahLst/>
            <a:cxnLst/>
            <a:rect l="l" t="t" r="r" b="b"/>
            <a:pathLst>
              <a:path w="73659" h="59689">
                <a:moveTo>
                  <a:pt x="73152" y="0"/>
                </a:moveTo>
                <a:lnTo>
                  <a:pt x="0" y="0"/>
                </a:lnTo>
                <a:lnTo>
                  <a:pt x="0" y="59435"/>
                </a:lnTo>
                <a:lnTo>
                  <a:pt x="73152" y="59435"/>
                </a:lnTo>
                <a:lnTo>
                  <a:pt x="73152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3048001" y="5702808"/>
            <a:ext cx="18415" cy="59690"/>
          </a:xfrm>
          <a:custGeom>
            <a:avLst/>
            <a:gdLst/>
            <a:ahLst/>
            <a:cxnLst/>
            <a:rect l="l" t="t" r="r" b="b"/>
            <a:pathLst>
              <a:path w="18415" h="59689">
                <a:moveTo>
                  <a:pt x="18287" y="0"/>
                </a:moveTo>
                <a:lnTo>
                  <a:pt x="0" y="0"/>
                </a:lnTo>
                <a:lnTo>
                  <a:pt x="0" y="59435"/>
                </a:lnTo>
                <a:lnTo>
                  <a:pt x="18287" y="59435"/>
                </a:lnTo>
                <a:lnTo>
                  <a:pt x="18287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3048001" y="5536691"/>
            <a:ext cx="18415" cy="59690"/>
          </a:xfrm>
          <a:custGeom>
            <a:avLst/>
            <a:gdLst/>
            <a:ahLst/>
            <a:cxnLst/>
            <a:rect l="l" t="t" r="r" b="b"/>
            <a:pathLst>
              <a:path w="18415" h="59689">
                <a:moveTo>
                  <a:pt x="18287" y="0"/>
                </a:moveTo>
                <a:lnTo>
                  <a:pt x="0" y="0"/>
                </a:lnTo>
                <a:lnTo>
                  <a:pt x="0" y="59436"/>
                </a:lnTo>
                <a:lnTo>
                  <a:pt x="18287" y="59436"/>
                </a:lnTo>
                <a:lnTo>
                  <a:pt x="18287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3048001" y="5370576"/>
            <a:ext cx="18415" cy="59690"/>
          </a:xfrm>
          <a:custGeom>
            <a:avLst/>
            <a:gdLst/>
            <a:ahLst/>
            <a:cxnLst/>
            <a:rect l="l" t="t" r="r" b="b"/>
            <a:pathLst>
              <a:path w="18415" h="59689">
                <a:moveTo>
                  <a:pt x="18287" y="0"/>
                </a:moveTo>
                <a:lnTo>
                  <a:pt x="0" y="0"/>
                </a:lnTo>
                <a:lnTo>
                  <a:pt x="0" y="59436"/>
                </a:lnTo>
                <a:lnTo>
                  <a:pt x="18287" y="59436"/>
                </a:lnTo>
                <a:lnTo>
                  <a:pt x="18287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3048000" y="5204460"/>
            <a:ext cx="36830" cy="58419"/>
          </a:xfrm>
          <a:custGeom>
            <a:avLst/>
            <a:gdLst/>
            <a:ahLst/>
            <a:cxnLst/>
            <a:rect l="l" t="t" r="r" b="b"/>
            <a:pathLst>
              <a:path w="36830" h="58420">
                <a:moveTo>
                  <a:pt x="36575" y="0"/>
                </a:moveTo>
                <a:lnTo>
                  <a:pt x="0" y="0"/>
                </a:lnTo>
                <a:lnTo>
                  <a:pt x="0" y="57911"/>
                </a:lnTo>
                <a:lnTo>
                  <a:pt x="36575" y="57911"/>
                </a:lnTo>
                <a:lnTo>
                  <a:pt x="36575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3048001" y="5038345"/>
            <a:ext cx="18415" cy="58419"/>
          </a:xfrm>
          <a:custGeom>
            <a:avLst/>
            <a:gdLst/>
            <a:ahLst/>
            <a:cxnLst/>
            <a:rect l="l" t="t" r="r" b="b"/>
            <a:pathLst>
              <a:path w="18415" h="58420">
                <a:moveTo>
                  <a:pt x="18287" y="0"/>
                </a:moveTo>
                <a:lnTo>
                  <a:pt x="0" y="0"/>
                </a:lnTo>
                <a:lnTo>
                  <a:pt x="0" y="57911"/>
                </a:lnTo>
                <a:lnTo>
                  <a:pt x="18287" y="57911"/>
                </a:lnTo>
                <a:lnTo>
                  <a:pt x="18287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3048000" y="4870703"/>
            <a:ext cx="55244" cy="59690"/>
          </a:xfrm>
          <a:custGeom>
            <a:avLst/>
            <a:gdLst/>
            <a:ahLst/>
            <a:cxnLst/>
            <a:rect l="l" t="t" r="r" b="b"/>
            <a:pathLst>
              <a:path w="55244" h="59689">
                <a:moveTo>
                  <a:pt x="54863" y="0"/>
                </a:moveTo>
                <a:lnTo>
                  <a:pt x="0" y="0"/>
                </a:lnTo>
                <a:lnTo>
                  <a:pt x="0" y="59436"/>
                </a:lnTo>
                <a:lnTo>
                  <a:pt x="54863" y="59436"/>
                </a:lnTo>
                <a:lnTo>
                  <a:pt x="54863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3048001" y="4704588"/>
            <a:ext cx="18415" cy="59690"/>
          </a:xfrm>
          <a:custGeom>
            <a:avLst/>
            <a:gdLst/>
            <a:ahLst/>
            <a:cxnLst/>
            <a:rect l="l" t="t" r="r" b="b"/>
            <a:pathLst>
              <a:path w="18415" h="59689">
                <a:moveTo>
                  <a:pt x="18287" y="0"/>
                </a:moveTo>
                <a:lnTo>
                  <a:pt x="0" y="0"/>
                </a:lnTo>
                <a:lnTo>
                  <a:pt x="0" y="59436"/>
                </a:lnTo>
                <a:lnTo>
                  <a:pt x="18287" y="59436"/>
                </a:lnTo>
                <a:lnTo>
                  <a:pt x="18287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3048000" y="4538471"/>
            <a:ext cx="55244" cy="59690"/>
          </a:xfrm>
          <a:custGeom>
            <a:avLst/>
            <a:gdLst/>
            <a:ahLst/>
            <a:cxnLst/>
            <a:rect l="l" t="t" r="r" b="b"/>
            <a:pathLst>
              <a:path w="55244" h="59689">
                <a:moveTo>
                  <a:pt x="54863" y="0"/>
                </a:moveTo>
                <a:lnTo>
                  <a:pt x="0" y="0"/>
                </a:lnTo>
                <a:lnTo>
                  <a:pt x="0" y="59435"/>
                </a:lnTo>
                <a:lnTo>
                  <a:pt x="54863" y="59435"/>
                </a:lnTo>
                <a:lnTo>
                  <a:pt x="54863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3048001" y="4372355"/>
            <a:ext cx="18415" cy="59690"/>
          </a:xfrm>
          <a:custGeom>
            <a:avLst/>
            <a:gdLst/>
            <a:ahLst/>
            <a:cxnLst/>
            <a:rect l="l" t="t" r="r" b="b"/>
            <a:pathLst>
              <a:path w="18415" h="59689">
                <a:moveTo>
                  <a:pt x="18287" y="0"/>
                </a:moveTo>
                <a:lnTo>
                  <a:pt x="0" y="0"/>
                </a:lnTo>
                <a:lnTo>
                  <a:pt x="0" y="59436"/>
                </a:lnTo>
                <a:lnTo>
                  <a:pt x="18287" y="59436"/>
                </a:lnTo>
                <a:lnTo>
                  <a:pt x="18287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3048001" y="4206240"/>
            <a:ext cx="18415" cy="59690"/>
          </a:xfrm>
          <a:custGeom>
            <a:avLst/>
            <a:gdLst/>
            <a:ahLst/>
            <a:cxnLst/>
            <a:rect l="l" t="t" r="r" b="b"/>
            <a:pathLst>
              <a:path w="18415" h="59689">
                <a:moveTo>
                  <a:pt x="18287" y="0"/>
                </a:moveTo>
                <a:lnTo>
                  <a:pt x="0" y="0"/>
                </a:lnTo>
                <a:lnTo>
                  <a:pt x="0" y="59436"/>
                </a:lnTo>
                <a:lnTo>
                  <a:pt x="18287" y="59436"/>
                </a:lnTo>
                <a:lnTo>
                  <a:pt x="18287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3048000" y="3874009"/>
            <a:ext cx="36830" cy="58419"/>
          </a:xfrm>
          <a:custGeom>
            <a:avLst/>
            <a:gdLst/>
            <a:ahLst/>
            <a:cxnLst/>
            <a:rect l="l" t="t" r="r" b="b"/>
            <a:pathLst>
              <a:path w="36830" h="58420">
                <a:moveTo>
                  <a:pt x="36575" y="0"/>
                </a:moveTo>
                <a:lnTo>
                  <a:pt x="0" y="0"/>
                </a:lnTo>
                <a:lnTo>
                  <a:pt x="0" y="57912"/>
                </a:lnTo>
                <a:lnTo>
                  <a:pt x="36575" y="57912"/>
                </a:lnTo>
                <a:lnTo>
                  <a:pt x="36575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3048001" y="3707892"/>
            <a:ext cx="18415" cy="58419"/>
          </a:xfrm>
          <a:custGeom>
            <a:avLst/>
            <a:gdLst/>
            <a:ahLst/>
            <a:cxnLst/>
            <a:rect l="l" t="t" r="r" b="b"/>
            <a:pathLst>
              <a:path w="18415" h="58420">
                <a:moveTo>
                  <a:pt x="18287" y="0"/>
                </a:moveTo>
                <a:lnTo>
                  <a:pt x="0" y="0"/>
                </a:lnTo>
                <a:lnTo>
                  <a:pt x="0" y="57911"/>
                </a:lnTo>
                <a:lnTo>
                  <a:pt x="18287" y="57911"/>
                </a:lnTo>
                <a:lnTo>
                  <a:pt x="18287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3048001" y="3540252"/>
            <a:ext cx="18415" cy="59690"/>
          </a:xfrm>
          <a:custGeom>
            <a:avLst/>
            <a:gdLst/>
            <a:ahLst/>
            <a:cxnLst/>
            <a:rect l="l" t="t" r="r" b="b"/>
            <a:pathLst>
              <a:path w="18415" h="59689">
                <a:moveTo>
                  <a:pt x="18287" y="0"/>
                </a:moveTo>
                <a:lnTo>
                  <a:pt x="0" y="0"/>
                </a:lnTo>
                <a:lnTo>
                  <a:pt x="0" y="59436"/>
                </a:lnTo>
                <a:lnTo>
                  <a:pt x="18287" y="59436"/>
                </a:lnTo>
                <a:lnTo>
                  <a:pt x="18287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3048001" y="3374135"/>
            <a:ext cx="18415" cy="59690"/>
          </a:xfrm>
          <a:custGeom>
            <a:avLst/>
            <a:gdLst/>
            <a:ahLst/>
            <a:cxnLst/>
            <a:rect l="l" t="t" r="r" b="b"/>
            <a:pathLst>
              <a:path w="18415" h="59689">
                <a:moveTo>
                  <a:pt x="18287" y="0"/>
                </a:moveTo>
                <a:lnTo>
                  <a:pt x="0" y="0"/>
                </a:lnTo>
                <a:lnTo>
                  <a:pt x="0" y="59436"/>
                </a:lnTo>
                <a:lnTo>
                  <a:pt x="18287" y="59436"/>
                </a:lnTo>
                <a:lnTo>
                  <a:pt x="18287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3048001" y="3041904"/>
            <a:ext cx="18415" cy="59690"/>
          </a:xfrm>
          <a:custGeom>
            <a:avLst/>
            <a:gdLst/>
            <a:ahLst/>
            <a:cxnLst/>
            <a:rect l="l" t="t" r="r" b="b"/>
            <a:pathLst>
              <a:path w="18415" h="59689">
                <a:moveTo>
                  <a:pt x="18287" y="0"/>
                </a:moveTo>
                <a:lnTo>
                  <a:pt x="0" y="0"/>
                </a:lnTo>
                <a:lnTo>
                  <a:pt x="0" y="59436"/>
                </a:lnTo>
                <a:lnTo>
                  <a:pt x="18287" y="59436"/>
                </a:lnTo>
                <a:lnTo>
                  <a:pt x="18287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3048000" y="2709672"/>
            <a:ext cx="73660" cy="59690"/>
          </a:xfrm>
          <a:custGeom>
            <a:avLst/>
            <a:gdLst/>
            <a:ahLst/>
            <a:cxnLst/>
            <a:rect l="l" t="t" r="r" b="b"/>
            <a:pathLst>
              <a:path w="73659" h="59689">
                <a:moveTo>
                  <a:pt x="73152" y="0"/>
                </a:moveTo>
                <a:lnTo>
                  <a:pt x="0" y="0"/>
                </a:lnTo>
                <a:lnTo>
                  <a:pt x="0" y="59436"/>
                </a:lnTo>
                <a:lnTo>
                  <a:pt x="73152" y="59436"/>
                </a:lnTo>
                <a:lnTo>
                  <a:pt x="73152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3048001" y="2543556"/>
            <a:ext cx="18415" cy="58419"/>
          </a:xfrm>
          <a:custGeom>
            <a:avLst/>
            <a:gdLst/>
            <a:ahLst/>
            <a:cxnLst/>
            <a:rect l="l" t="t" r="r" b="b"/>
            <a:pathLst>
              <a:path w="18415" h="58419">
                <a:moveTo>
                  <a:pt x="18287" y="0"/>
                </a:moveTo>
                <a:lnTo>
                  <a:pt x="0" y="0"/>
                </a:lnTo>
                <a:lnTo>
                  <a:pt x="0" y="57912"/>
                </a:lnTo>
                <a:lnTo>
                  <a:pt x="18287" y="57912"/>
                </a:lnTo>
                <a:lnTo>
                  <a:pt x="18287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3048000" y="2377440"/>
            <a:ext cx="36830" cy="58419"/>
          </a:xfrm>
          <a:custGeom>
            <a:avLst/>
            <a:gdLst/>
            <a:ahLst/>
            <a:cxnLst/>
            <a:rect l="l" t="t" r="r" b="b"/>
            <a:pathLst>
              <a:path w="36830" h="58419">
                <a:moveTo>
                  <a:pt x="36575" y="0"/>
                </a:moveTo>
                <a:lnTo>
                  <a:pt x="0" y="0"/>
                </a:lnTo>
                <a:lnTo>
                  <a:pt x="0" y="57912"/>
                </a:lnTo>
                <a:lnTo>
                  <a:pt x="36575" y="57912"/>
                </a:lnTo>
                <a:lnTo>
                  <a:pt x="36575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3048000" y="2209800"/>
            <a:ext cx="36830" cy="59690"/>
          </a:xfrm>
          <a:custGeom>
            <a:avLst/>
            <a:gdLst/>
            <a:ahLst/>
            <a:cxnLst/>
            <a:rect l="l" t="t" r="r" b="b"/>
            <a:pathLst>
              <a:path w="36830" h="59689">
                <a:moveTo>
                  <a:pt x="36575" y="0"/>
                </a:moveTo>
                <a:lnTo>
                  <a:pt x="0" y="0"/>
                </a:lnTo>
                <a:lnTo>
                  <a:pt x="0" y="59436"/>
                </a:lnTo>
                <a:lnTo>
                  <a:pt x="36575" y="59436"/>
                </a:lnTo>
                <a:lnTo>
                  <a:pt x="36575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3048001" y="2043683"/>
            <a:ext cx="18415" cy="59690"/>
          </a:xfrm>
          <a:custGeom>
            <a:avLst/>
            <a:gdLst/>
            <a:ahLst/>
            <a:cxnLst/>
            <a:rect l="l" t="t" r="r" b="b"/>
            <a:pathLst>
              <a:path w="18415" h="59689">
                <a:moveTo>
                  <a:pt x="18287" y="0"/>
                </a:moveTo>
                <a:lnTo>
                  <a:pt x="0" y="0"/>
                </a:lnTo>
                <a:lnTo>
                  <a:pt x="0" y="59436"/>
                </a:lnTo>
                <a:lnTo>
                  <a:pt x="18287" y="59436"/>
                </a:lnTo>
                <a:lnTo>
                  <a:pt x="18287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3048000" y="1877567"/>
            <a:ext cx="36830" cy="59690"/>
          </a:xfrm>
          <a:custGeom>
            <a:avLst/>
            <a:gdLst/>
            <a:ahLst/>
            <a:cxnLst/>
            <a:rect l="l" t="t" r="r" b="b"/>
            <a:pathLst>
              <a:path w="36830" h="59689">
                <a:moveTo>
                  <a:pt x="36575" y="0"/>
                </a:moveTo>
                <a:lnTo>
                  <a:pt x="0" y="0"/>
                </a:lnTo>
                <a:lnTo>
                  <a:pt x="0" y="59436"/>
                </a:lnTo>
                <a:lnTo>
                  <a:pt x="36575" y="59436"/>
                </a:lnTo>
                <a:lnTo>
                  <a:pt x="36575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3048000" y="1741170"/>
            <a:ext cx="128270" cy="0"/>
          </a:xfrm>
          <a:custGeom>
            <a:avLst/>
            <a:gdLst/>
            <a:ahLst/>
            <a:cxnLst/>
            <a:rect l="l" t="t" r="r" b="b"/>
            <a:pathLst>
              <a:path w="128269">
                <a:moveTo>
                  <a:pt x="0" y="0"/>
                </a:moveTo>
                <a:lnTo>
                  <a:pt x="128016" y="0"/>
                </a:lnTo>
              </a:path>
            </a:pathLst>
          </a:custGeom>
          <a:ln w="59436">
            <a:solidFill>
              <a:srgbClr val="5B9BD4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3048000" y="1575053"/>
            <a:ext cx="128270" cy="0"/>
          </a:xfrm>
          <a:custGeom>
            <a:avLst/>
            <a:gdLst/>
            <a:ahLst/>
            <a:cxnLst/>
            <a:rect l="l" t="t" r="r" b="b"/>
            <a:pathLst>
              <a:path w="128269">
                <a:moveTo>
                  <a:pt x="0" y="0"/>
                </a:moveTo>
                <a:lnTo>
                  <a:pt x="128016" y="0"/>
                </a:lnTo>
              </a:path>
            </a:pathLst>
          </a:custGeom>
          <a:ln w="59436">
            <a:solidFill>
              <a:srgbClr val="5B9BD4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3048000" y="1379219"/>
            <a:ext cx="73660" cy="59690"/>
          </a:xfrm>
          <a:custGeom>
            <a:avLst/>
            <a:gdLst/>
            <a:ahLst/>
            <a:cxnLst/>
            <a:rect l="l" t="t" r="r" b="b"/>
            <a:pathLst>
              <a:path w="73659" h="59690">
                <a:moveTo>
                  <a:pt x="73152" y="0"/>
                </a:moveTo>
                <a:lnTo>
                  <a:pt x="0" y="0"/>
                </a:lnTo>
                <a:lnTo>
                  <a:pt x="0" y="59435"/>
                </a:lnTo>
                <a:lnTo>
                  <a:pt x="73152" y="59435"/>
                </a:lnTo>
                <a:lnTo>
                  <a:pt x="73152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3048000" y="1213104"/>
            <a:ext cx="36830" cy="58419"/>
          </a:xfrm>
          <a:custGeom>
            <a:avLst/>
            <a:gdLst/>
            <a:ahLst/>
            <a:cxnLst/>
            <a:rect l="l" t="t" r="r" b="b"/>
            <a:pathLst>
              <a:path w="36830" h="58419">
                <a:moveTo>
                  <a:pt x="36575" y="0"/>
                </a:moveTo>
                <a:lnTo>
                  <a:pt x="0" y="0"/>
                </a:lnTo>
                <a:lnTo>
                  <a:pt x="0" y="57912"/>
                </a:lnTo>
                <a:lnTo>
                  <a:pt x="36575" y="57912"/>
                </a:lnTo>
                <a:lnTo>
                  <a:pt x="36575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3048000" y="1158239"/>
            <a:ext cx="0" cy="5323840"/>
          </a:xfrm>
          <a:custGeom>
            <a:avLst/>
            <a:gdLst/>
            <a:ahLst/>
            <a:cxnLst/>
            <a:rect l="l" t="t" r="r" b="b"/>
            <a:pathLst>
              <a:path h="5323840">
                <a:moveTo>
                  <a:pt x="0" y="5323332"/>
                </a:moveTo>
                <a:lnTo>
                  <a:pt x="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3014472" y="6397752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3014472" y="6231635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3014472" y="6065520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3014472" y="5899403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3014472" y="5731764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3014472" y="5565647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3014472" y="5399532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" name="object 92"/>
          <p:cNvSpPr/>
          <p:nvPr/>
        </p:nvSpPr>
        <p:spPr>
          <a:xfrm>
            <a:off x="3014472" y="5233415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3014472" y="5067300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4" name="object 94"/>
          <p:cNvSpPr/>
          <p:nvPr/>
        </p:nvSpPr>
        <p:spPr>
          <a:xfrm>
            <a:off x="3014472" y="4901184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3014472" y="4735067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3014472" y="4568952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3014472" y="4401311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3014472" y="4235196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3014472" y="4069079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3014472" y="3902964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3014472" y="3736847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3014472" y="3570732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3014472" y="3404615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3014472" y="3238500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3014472" y="3070860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3014472" y="2904744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3014472" y="2738627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3014472" y="2572511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3014472" y="2406395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3014472" y="2240279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3014472" y="2074164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3014472" y="1908048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3" name="object 113"/>
          <p:cNvSpPr/>
          <p:nvPr/>
        </p:nvSpPr>
        <p:spPr>
          <a:xfrm>
            <a:off x="3014472" y="1740407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3014472" y="1574291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3014472" y="1408175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3014472" y="1242060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3014472" y="1158239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3147441" y="5139054"/>
            <a:ext cx="10033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defTabSz="914400">
              <a:spcBef>
                <a:spcPts val="105"/>
              </a:spcBef>
            </a:pP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2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3129152" y="4972558"/>
            <a:ext cx="10033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defTabSz="914400">
              <a:spcBef>
                <a:spcPts val="105"/>
              </a:spcBef>
            </a:pP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3512566" y="3974338"/>
            <a:ext cx="17526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defTabSz="914400">
              <a:spcBef>
                <a:spcPts val="105"/>
              </a:spcBef>
            </a:pP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22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3129152" y="3308984"/>
            <a:ext cx="100330" cy="3530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defTabSz="914400">
              <a:spcBef>
                <a:spcPts val="105"/>
              </a:spcBef>
            </a:pP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L="12700" defTabSz="914400">
              <a:spcBef>
                <a:spcPts val="50"/>
              </a:spcBef>
            </a:pP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4241673" y="3142310"/>
            <a:ext cx="17526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defTabSz="914400">
              <a:spcBef>
                <a:spcPts val="105"/>
              </a:spcBef>
            </a:pPr>
            <a:r>
              <a:rPr sz="1050" spc="-5" dirty="0">
                <a:solidFill>
                  <a:srgbClr val="FFFFFF"/>
                </a:solidFill>
                <a:latin typeface="Century"/>
                <a:cs typeface="Century"/>
              </a:rPr>
              <a:t>62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8049514" y="2810002"/>
            <a:ext cx="249554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defTabSz="914400">
              <a:spcBef>
                <a:spcPts val="105"/>
              </a:spcBef>
            </a:pP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271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24" name="object 124"/>
          <p:cNvSpPr txBox="1"/>
          <p:nvPr/>
        </p:nvSpPr>
        <p:spPr>
          <a:xfrm>
            <a:off x="3129153" y="1811782"/>
            <a:ext cx="118745" cy="3530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0480" defTabSz="914400">
              <a:spcBef>
                <a:spcPts val="105"/>
              </a:spcBef>
            </a:pP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2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L="12700" defTabSz="914400">
              <a:spcBef>
                <a:spcPts val="50"/>
              </a:spcBef>
            </a:pP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3238626" y="1479296"/>
            <a:ext cx="100330" cy="3530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defTabSz="914400">
              <a:spcBef>
                <a:spcPts val="105"/>
              </a:spcBef>
            </a:pP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7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L="12700" defTabSz="914400">
              <a:spcBef>
                <a:spcPts val="50"/>
              </a:spcBef>
            </a:pP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7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2996947" y="6558484"/>
            <a:ext cx="10350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dirty="0">
                <a:solidFill>
                  <a:srgbClr val="FFFFFF"/>
                </a:solidFill>
                <a:latin typeface="Century"/>
                <a:cs typeface="Century"/>
              </a:rPr>
              <a:t>0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3869183" y="6558484"/>
            <a:ext cx="18097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spc="-5" dirty="0">
                <a:solidFill>
                  <a:srgbClr val="FFFFFF"/>
                </a:solidFill>
                <a:latin typeface="Century"/>
                <a:cs typeface="Century"/>
              </a:rPr>
              <a:t>50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4741546" y="6558484"/>
            <a:ext cx="259079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spc="-5" dirty="0">
                <a:solidFill>
                  <a:srgbClr val="FFFFFF"/>
                </a:solidFill>
                <a:latin typeface="Century"/>
                <a:cs typeface="Century"/>
              </a:rPr>
              <a:t>100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5652897" y="6558484"/>
            <a:ext cx="259079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spc="-5" dirty="0">
                <a:solidFill>
                  <a:srgbClr val="FFFFFF"/>
                </a:solidFill>
                <a:latin typeface="Century"/>
                <a:cs typeface="Century"/>
              </a:rPr>
              <a:t>150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30" name="object 130"/>
          <p:cNvSpPr txBox="1"/>
          <p:nvPr/>
        </p:nvSpPr>
        <p:spPr>
          <a:xfrm>
            <a:off x="6564249" y="6558484"/>
            <a:ext cx="259079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spc="-5" dirty="0">
                <a:solidFill>
                  <a:srgbClr val="FFFFFF"/>
                </a:solidFill>
                <a:latin typeface="Century"/>
                <a:cs typeface="Century"/>
              </a:rPr>
              <a:t>200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31" name="object 131"/>
          <p:cNvSpPr txBox="1"/>
          <p:nvPr/>
        </p:nvSpPr>
        <p:spPr>
          <a:xfrm>
            <a:off x="7475347" y="6558484"/>
            <a:ext cx="259079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spc="-5" dirty="0">
                <a:solidFill>
                  <a:srgbClr val="FFFFFF"/>
                </a:solidFill>
                <a:latin typeface="Century"/>
                <a:cs typeface="Century"/>
              </a:rPr>
              <a:t>250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32" name="object 132"/>
          <p:cNvSpPr txBox="1"/>
          <p:nvPr/>
        </p:nvSpPr>
        <p:spPr>
          <a:xfrm>
            <a:off x="8386699" y="6558484"/>
            <a:ext cx="259079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100" spc="-5" dirty="0">
                <a:solidFill>
                  <a:srgbClr val="FFFFFF"/>
                </a:solidFill>
                <a:latin typeface="Century"/>
                <a:cs typeface="Century"/>
              </a:rPr>
              <a:t>300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33" name="object 133"/>
          <p:cNvSpPr txBox="1"/>
          <p:nvPr/>
        </p:nvSpPr>
        <p:spPr>
          <a:xfrm>
            <a:off x="1894434" y="1140333"/>
            <a:ext cx="1390015" cy="53511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92430" defTabSz="914400">
              <a:lnSpc>
                <a:spcPts val="1315"/>
              </a:lnSpc>
              <a:spcBef>
                <a:spcPts val="105"/>
              </a:spcBef>
              <a:tabLst>
                <a:tab pos="1265555" algn="l"/>
              </a:tabLst>
            </a:pPr>
            <a:r>
              <a:rPr sz="1650" spc="-7" baseline="2525" dirty="0">
                <a:solidFill>
                  <a:srgbClr val="FFFFFF"/>
                </a:solidFill>
                <a:latin typeface="Century"/>
                <a:cs typeface="Century"/>
              </a:rPr>
              <a:t>Unknown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2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L="250190" marR="5080" indent="182880" defTabSz="914400">
              <a:lnSpc>
                <a:spcPct val="97800"/>
              </a:lnSpc>
              <a:spcBef>
                <a:spcPts val="20"/>
              </a:spcBef>
              <a:tabLst>
                <a:tab pos="1301750" algn="l"/>
              </a:tabLst>
            </a:pPr>
            <a:r>
              <a:rPr sz="1650" spc="-7" baseline="2525" dirty="0">
                <a:solidFill>
                  <a:srgbClr val="FFFFFF"/>
                </a:solidFill>
                <a:latin typeface="Century"/>
                <a:cs typeface="Century"/>
              </a:rPr>
              <a:t>Y</a:t>
            </a:r>
            <a:r>
              <a:rPr sz="1650" spc="-22" baseline="2525" dirty="0">
                <a:solidFill>
                  <a:srgbClr val="FFFFFF"/>
                </a:solidFill>
                <a:latin typeface="Century"/>
                <a:cs typeface="Century"/>
              </a:rPr>
              <a:t>o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r</a:t>
            </a: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k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vi</a:t>
            </a:r>
            <a:r>
              <a:rPr sz="1650" spc="-22" baseline="2525" dirty="0">
                <a:solidFill>
                  <a:srgbClr val="FFFFFF"/>
                </a:solidFill>
                <a:latin typeface="Century"/>
                <a:cs typeface="Century"/>
              </a:rPr>
              <a:t>l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le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4  </a:t>
            </a:r>
            <a:r>
              <a:rPr sz="1100" spc="-5" dirty="0">
                <a:solidFill>
                  <a:srgbClr val="FFFFFF"/>
                </a:solidFill>
                <a:latin typeface="Century"/>
                <a:cs typeface="Century"/>
              </a:rPr>
              <a:t>Whitestown  Whitesboro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  <a:p>
            <a:pPr marL="203835" marR="356870" indent="-49530" defTabSz="914400">
              <a:lnSpc>
                <a:spcPts val="1310"/>
              </a:lnSpc>
              <a:spcBef>
                <a:spcPts val="45"/>
              </a:spcBef>
            </a:pPr>
            <a:r>
              <a:rPr sz="1100" dirty="0">
                <a:solidFill>
                  <a:srgbClr val="FFFFFF"/>
                </a:solidFill>
                <a:latin typeface="Century"/>
                <a:cs typeface="Century"/>
              </a:rPr>
              <a:t>We</a:t>
            </a:r>
            <a:r>
              <a:rPr sz="1100" spc="-10" dirty="0">
                <a:solidFill>
                  <a:srgbClr val="FFFFFF"/>
                </a:solidFill>
                <a:latin typeface="Century"/>
                <a:cs typeface="Century"/>
              </a:rPr>
              <a:t>s</a:t>
            </a:r>
            <a:r>
              <a:rPr sz="1100" spc="-5" dirty="0">
                <a:solidFill>
                  <a:srgbClr val="FFFFFF"/>
                </a:solidFill>
                <a:latin typeface="Century"/>
                <a:cs typeface="Century"/>
              </a:rPr>
              <a:t>t</a:t>
            </a:r>
            <a:r>
              <a:rPr sz="1100" spc="-10" dirty="0">
                <a:solidFill>
                  <a:srgbClr val="FFFFFF"/>
                </a:solidFill>
                <a:latin typeface="Century"/>
                <a:cs typeface="Century"/>
              </a:rPr>
              <a:t>m</a:t>
            </a:r>
            <a:r>
              <a:rPr sz="1100" dirty="0">
                <a:solidFill>
                  <a:srgbClr val="FFFFFF"/>
                </a:solidFill>
                <a:latin typeface="Century"/>
                <a:cs typeface="Century"/>
              </a:rPr>
              <a:t>orland  We</a:t>
            </a:r>
            <a:r>
              <a:rPr sz="1100" spc="-10" dirty="0">
                <a:solidFill>
                  <a:srgbClr val="FFFFFF"/>
                </a:solidFill>
                <a:latin typeface="Century"/>
                <a:cs typeface="Century"/>
              </a:rPr>
              <a:t>s</a:t>
            </a:r>
            <a:r>
              <a:rPr sz="1100" spc="-5" dirty="0">
                <a:solidFill>
                  <a:srgbClr val="FFFFFF"/>
                </a:solidFill>
                <a:latin typeface="Century"/>
                <a:cs typeface="Century"/>
              </a:rPr>
              <a:t>te</a:t>
            </a:r>
            <a:r>
              <a:rPr sz="1100" spc="-10" dirty="0">
                <a:solidFill>
                  <a:srgbClr val="FFFFFF"/>
                </a:solidFill>
                <a:latin typeface="Century"/>
                <a:cs typeface="Century"/>
              </a:rPr>
              <a:t>r</a:t>
            </a:r>
            <a:r>
              <a:rPr sz="1100" dirty="0">
                <a:solidFill>
                  <a:srgbClr val="FFFFFF"/>
                </a:solidFill>
                <a:latin typeface="Century"/>
                <a:cs typeface="Century"/>
              </a:rPr>
              <a:t>nv</a:t>
            </a:r>
            <a:r>
              <a:rPr sz="1100" spc="-15" dirty="0">
                <a:solidFill>
                  <a:srgbClr val="FFFFFF"/>
                </a:solidFill>
                <a:latin typeface="Century"/>
                <a:cs typeface="Century"/>
              </a:rPr>
              <a:t>i</a:t>
            </a:r>
            <a:r>
              <a:rPr sz="1100" dirty="0">
                <a:solidFill>
                  <a:srgbClr val="FFFFFF"/>
                </a:solidFill>
                <a:latin typeface="Century"/>
                <a:cs typeface="Century"/>
              </a:rPr>
              <a:t>lle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  <a:p>
            <a:pPr marR="41275" algn="r" defTabSz="914400">
              <a:lnSpc>
                <a:spcPts val="1300"/>
              </a:lnSpc>
              <a:tabLst>
                <a:tab pos="784225" algn="l"/>
              </a:tabLst>
            </a:pP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We</a:t>
            </a: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s</a:t>
            </a:r>
            <a:r>
              <a:rPr sz="1650" spc="-7" baseline="2525" dirty="0">
                <a:solidFill>
                  <a:srgbClr val="FFFFFF"/>
                </a:solidFill>
                <a:latin typeface="Century"/>
                <a:cs typeface="Century"/>
              </a:rPr>
              <a:t>te</a:t>
            </a: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r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n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2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R="41275" algn="r" defTabSz="914400">
              <a:lnSpc>
                <a:spcPts val="1310"/>
              </a:lnSpc>
              <a:tabLst>
                <a:tab pos="981075" algn="l"/>
              </a:tabLst>
            </a:pP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W</a:t>
            </a:r>
            <a:r>
              <a:rPr sz="1650" spc="-7" baseline="2525" dirty="0">
                <a:solidFill>
                  <a:srgbClr val="FFFFFF"/>
                </a:solidFill>
                <a:latin typeface="Century"/>
                <a:cs typeface="Century"/>
              </a:rPr>
              <a:t>a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r</a:t>
            </a: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t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erville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2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R="59690" algn="r" defTabSz="914400">
              <a:lnSpc>
                <a:spcPts val="1310"/>
              </a:lnSpc>
              <a:tabLst>
                <a:tab pos="685800" algn="l"/>
              </a:tabLst>
            </a:pP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V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ien</a:t>
            </a:r>
            <a:r>
              <a:rPr sz="1650" spc="-7" baseline="2525" dirty="0">
                <a:solidFill>
                  <a:srgbClr val="FFFFFF"/>
                </a:solidFill>
                <a:latin typeface="Century"/>
                <a:cs typeface="Century"/>
              </a:rPr>
              <a:t>n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a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R="5080" algn="r" defTabSz="914400">
              <a:lnSpc>
                <a:spcPts val="1290"/>
              </a:lnSpc>
              <a:tabLst>
                <a:tab pos="743585" algn="l"/>
              </a:tabLst>
            </a:pP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V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erona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4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L="671830" defTabSz="914400">
              <a:lnSpc>
                <a:spcPts val="1295"/>
              </a:lnSpc>
            </a:pPr>
            <a:r>
              <a:rPr sz="1100" dirty="0">
                <a:solidFill>
                  <a:srgbClr val="FFFFFF"/>
                </a:solidFill>
                <a:latin typeface="Century"/>
                <a:cs typeface="Century"/>
              </a:rPr>
              <a:t>Utica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  <a:p>
            <a:pPr marL="441325" defTabSz="914400">
              <a:lnSpc>
                <a:spcPts val="1295"/>
              </a:lnSpc>
              <a:spcBef>
                <a:spcPts val="30"/>
              </a:spcBef>
              <a:tabLst>
                <a:tab pos="1247140" algn="l"/>
              </a:tabLst>
            </a:pPr>
            <a:r>
              <a:rPr sz="1650" spc="-7" baseline="2525" dirty="0">
                <a:solidFill>
                  <a:srgbClr val="FFFFFF"/>
                </a:solidFill>
                <a:latin typeface="Century"/>
                <a:cs typeface="Century"/>
              </a:rPr>
              <a:t>Sauquoit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L="508634" indent="149860" defTabSz="914400">
              <a:lnSpc>
                <a:spcPts val="1290"/>
              </a:lnSpc>
            </a:pPr>
            <a:r>
              <a:rPr sz="1100" dirty="0">
                <a:solidFill>
                  <a:srgbClr val="FFFFFF"/>
                </a:solidFill>
                <a:latin typeface="Century"/>
                <a:cs typeface="Century"/>
              </a:rPr>
              <a:t>Rome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  <a:p>
            <a:pPr marL="423545" marR="356870" indent="85090" defTabSz="914400">
              <a:lnSpc>
                <a:spcPts val="1310"/>
              </a:lnSpc>
              <a:spcBef>
                <a:spcPts val="45"/>
              </a:spcBef>
            </a:pPr>
            <a:r>
              <a:rPr sz="1100" spc="-10" dirty="0">
                <a:solidFill>
                  <a:srgbClr val="FFFFFF"/>
                </a:solidFill>
                <a:latin typeface="Century"/>
                <a:cs typeface="Century"/>
              </a:rPr>
              <a:t>R</a:t>
            </a:r>
            <a:r>
              <a:rPr sz="1100" dirty="0">
                <a:solidFill>
                  <a:srgbClr val="FFFFFF"/>
                </a:solidFill>
                <a:latin typeface="Century"/>
                <a:cs typeface="Century"/>
              </a:rPr>
              <a:t>em</a:t>
            </a:r>
            <a:r>
              <a:rPr sz="1100" spc="-5" dirty="0">
                <a:solidFill>
                  <a:srgbClr val="FFFFFF"/>
                </a:solidFill>
                <a:latin typeface="Century"/>
                <a:cs typeface="Century"/>
              </a:rPr>
              <a:t>s</a:t>
            </a:r>
            <a:r>
              <a:rPr sz="1100" dirty="0">
                <a:solidFill>
                  <a:srgbClr val="FFFFFF"/>
                </a:solidFill>
                <a:latin typeface="Century"/>
                <a:cs typeface="Century"/>
              </a:rPr>
              <a:t>en  </a:t>
            </a:r>
            <a:r>
              <a:rPr sz="1100" spc="-10" dirty="0">
                <a:solidFill>
                  <a:srgbClr val="FFFFFF"/>
                </a:solidFill>
                <a:latin typeface="Century"/>
                <a:cs typeface="Century"/>
              </a:rPr>
              <a:t>O</a:t>
            </a:r>
            <a:r>
              <a:rPr sz="1100" dirty="0">
                <a:solidFill>
                  <a:srgbClr val="FFFFFF"/>
                </a:solidFill>
                <a:latin typeface="Century"/>
                <a:cs typeface="Century"/>
              </a:rPr>
              <a:t>ri</a:t>
            </a:r>
            <a:r>
              <a:rPr sz="1100" spc="-10" dirty="0">
                <a:solidFill>
                  <a:srgbClr val="FFFFFF"/>
                </a:solidFill>
                <a:latin typeface="Century"/>
                <a:cs typeface="Century"/>
              </a:rPr>
              <a:t>s</a:t>
            </a:r>
            <a:r>
              <a:rPr sz="1100" dirty="0">
                <a:solidFill>
                  <a:srgbClr val="FFFFFF"/>
                </a:solidFill>
                <a:latin typeface="Century"/>
                <a:cs typeface="Century"/>
              </a:rPr>
              <a:t>k</a:t>
            </a:r>
            <a:r>
              <a:rPr sz="1100" spc="-5" dirty="0">
                <a:solidFill>
                  <a:srgbClr val="FFFFFF"/>
                </a:solidFill>
                <a:latin typeface="Century"/>
                <a:cs typeface="Century"/>
              </a:rPr>
              <a:t>an</a:t>
            </a:r>
            <a:r>
              <a:rPr sz="1100" dirty="0">
                <a:solidFill>
                  <a:srgbClr val="FFFFFF"/>
                </a:solidFill>
                <a:latin typeface="Century"/>
                <a:cs typeface="Century"/>
              </a:rPr>
              <a:t>y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  <a:p>
            <a:pPr marR="59690" algn="r" defTabSz="914400">
              <a:lnSpc>
                <a:spcPts val="1300"/>
              </a:lnSpc>
              <a:tabLst>
                <a:tab pos="688975" algn="l"/>
              </a:tabLst>
            </a:pP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O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neida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R="41275" algn="r" defTabSz="914400">
              <a:lnSpc>
                <a:spcPts val="1290"/>
              </a:lnSpc>
              <a:tabLst>
                <a:tab pos="1252855" algn="l"/>
              </a:tabLst>
            </a:pP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New</a:t>
            </a:r>
            <a:r>
              <a:rPr sz="1650" spc="-22" baseline="252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650" spc="-7" baseline="2525" dirty="0">
                <a:solidFill>
                  <a:srgbClr val="FFFFFF"/>
                </a:solidFill>
                <a:latin typeface="Century"/>
                <a:cs typeface="Century"/>
              </a:rPr>
              <a:t>Yo</a:t>
            </a: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r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k</a:t>
            </a:r>
            <a:r>
              <a:rPr sz="1650" spc="-7" baseline="252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Mi</a:t>
            </a: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l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ls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2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L="123825" defTabSz="914400">
              <a:lnSpc>
                <a:spcPts val="1295"/>
              </a:lnSpc>
            </a:pPr>
            <a:r>
              <a:rPr sz="1100" dirty="0">
                <a:solidFill>
                  <a:srgbClr val="FFFFFF"/>
                </a:solidFill>
                <a:latin typeface="Century"/>
                <a:cs typeface="Century"/>
              </a:rPr>
              <a:t>New</a:t>
            </a:r>
            <a:r>
              <a:rPr sz="1100" spc="-2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100" spc="-5" dirty="0">
                <a:solidFill>
                  <a:srgbClr val="FFFFFF"/>
                </a:solidFill>
                <a:latin typeface="Century"/>
                <a:cs typeface="Century"/>
              </a:rPr>
              <a:t>Hartford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  <a:p>
            <a:pPr marR="59690" algn="r" defTabSz="914400">
              <a:lnSpc>
                <a:spcPts val="1315"/>
              </a:lnSpc>
              <a:spcBef>
                <a:spcPts val="25"/>
              </a:spcBef>
              <a:tabLst>
                <a:tab pos="779145" algn="l"/>
              </a:tabLst>
            </a:pPr>
            <a:r>
              <a:rPr sz="1650" spc="7" baseline="2525" dirty="0">
                <a:solidFill>
                  <a:srgbClr val="FFFFFF"/>
                </a:solidFill>
                <a:latin typeface="Century"/>
                <a:cs typeface="Century"/>
              </a:rPr>
              <a:t>M</a:t>
            </a:r>
            <a:r>
              <a:rPr sz="1650" spc="-22" baseline="2525" dirty="0">
                <a:solidFill>
                  <a:srgbClr val="FFFFFF"/>
                </a:solidFill>
                <a:latin typeface="Century"/>
                <a:cs typeface="Century"/>
              </a:rPr>
              <a:t>o</a:t>
            </a:r>
            <a:r>
              <a:rPr sz="1650" spc="-7" baseline="2525" dirty="0">
                <a:solidFill>
                  <a:srgbClr val="FFFFFF"/>
                </a:solidFill>
                <a:latin typeface="Century"/>
                <a:cs typeface="Century"/>
              </a:rPr>
              <a:t>haw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k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R="59690" algn="r" defTabSz="914400">
              <a:lnSpc>
                <a:spcPts val="1310"/>
              </a:lnSpc>
              <a:tabLst>
                <a:tab pos="810260" algn="l"/>
              </a:tabLst>
            </a:pP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M</a:t>
            </a:r>
            <a:r>
              <a:rPr sz="1650" spc="-7" baseline="2525" dirty="0">
                <a:solidFill>
                  <a:srgbClr val="FFFFFF"/>
                </a:solidFill>
                <a:latin typeface="Century"/>
                <a:cs typeface="Century"/>
              </a:rPr>
              <a:t>a</a:t>
            </a:r>
            <a:r>
              <a:rPr sz="1650" spc="-22" baseline="2525" dirty="0">
                <a:solidFill>
                  <a:srgbClr val="FFFFFF"/>
                </a:solidFill>
                <a:latin typeface="Century"/>
                <a:cs typeface="Century"/>
              </a:rPr>
              <a:t>r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sh</a:t>
            </a:r>
            <a:r>
              <a:rPr sz="1650" spc="-7" baseline="2525" dirty="0">
                <a:solidFill>
                  <a:srgbClr val="FFFFFF"/>
                </a:solidFill>
                <a:latin typeface="Century"/>
                <a:cs typeface="Century"/>
              </a:rPr>
              <a:t>a</a:t>
            </a:r>
            <a:r>
              <a:rPr sz="1650" spc="-22" baseline="2525" dirty="0">
                <a:solidFill>
                  <a:srgbClr val="FFFFFF"/>
                </a:solidFill>
                <a:latin typeface="Century"/>
                <a:cs typeface="Century"/>
              </a:rPr>
              <a:t>l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l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R="22860" algn="r" defTabSz="914400">
              <a:lnSpc>
                <a:spcPts val="1310"/>
              </a:lnSpc>
              <a:tabLst>
                <a:tab pos="668020" algn="l"/>
              </a:tabLst>
            </a:pP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Ma</a:t>
            </a: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r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cy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3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R="59690" algn="r" defTabSz="914400">
              <a:lnSpc>
                <a:spcPts val="1310"/>
              </a:lnSpc>
              <a:tabLst>
                <a:tab pos="455930" algn="l"/>
              </a:tabLst>
            </a:pPr>
            <a:r>
              <a:rPr sz="1650" spc="-7" baseline="2525" dirty="0">
                <a:solidFill>
                  <a:srgbClr val="FFFFFF"/>
                </a:solidFill>
                <a:latin typeface="Century"/>
                <a:cs typeface="Century"/>
              </a:rPr>
              <a:t>L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ee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R="22860" algn="r" defTabSz="914400">
              <a:lnSpc>
                <a:spcPts val="1290"/>
              </a:lnSpc>
              <a:tabLst>
                <a:tab pos="1250950" algn="l"/>
              </a:tabLst>
            </a:pP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H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olla</a:t>
            </a:r>
            <a:r>
              <a:rPr sz="1650" spc="-7" baseline="2525" dirty="0">
                <a:solidFill>
                  <a:srgbClr val="FFFFFF"/>
                </a:solidFill>
                <a:latin typeface="Century"/>
                <a:cs typeface="Century"/>
              </a:rPr>
              <a:t>n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d</a:t>
            </a:r>
            <a:r>
              <a:rPr sz="1650" spc="-7" baseline="2525" dirty="0">
                <a:solidFill>
                  <a:srgbClr val="FFFFFF"/>
                </a:solidFill>
                <a:latin typeface="Century"/>
                <a:cs typeface="Century"/>
              </a:rPr>
              <a:t> Paten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t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3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L="428625" marR="356870" indent="232410" defTabSz="914400">
              <a:lnSpc>
                <a:spcPts val="1310"/>
              </a:lnSpc>
              <a:spcBef>
                <a:spcPts val="30"/>
              </a:spcBef>
            </a:pPr>
            <a:r>
              <a:rPr sz="1100" spc="-5" dirty="0">
                <a:solidFill>
                  <a:srgbClr val="FFFFFF"/>
                </a:solidFill>
                <a:latin typeface="Century"/>
                <a:cs typeface="Century"/>
              </a:rPr>
              <a:t>F</a:t>
            </a:r>
            <a:r>
              <a:rPr sz="1100" dirty="0">
                <a:solidFill>
                  <a:srgbClr val="FFFFFF"/>
                </a:solidFill>
                <a:latin typeface="Century"/>
                <a:cs typeface="Century"/>
              </a:rPr>
              <a:t>lo</a:t>
            </a:r>
            <a:r>
              <a:rPr sz="1100" spc="-5" dirty="0">
                <a:solidFill>
                  <a:srgbClr val="FFFFFF"/>
                </a:solidFill>
                <a:latin typeface="Century"/>
                <a:cs typeface="Century"/>
              </a:rPr>
              <a:t>y</a:t>
            </a:r>
            <a:r>
              <a:rPr sz="1100" dirty="0">
                <a:solidFill>
                  <a:srgbClr val="FFFFFF"/>
                </a:solidFill>
                <a:latin typeface="Century"/>
                <a:cs typeface="Century"/>
              </a:rPr>
              <a:t>d  </a:t>
            </a:r>
            <a:r>
              <a:rPr sz="1100" spc="-10" dirty="0">
                <a:solidFill>
                  <a:srgbClr val="FFFFFF"/>
                </a:solidFill>
                <a:latin typeface="Century"/>
                <a:cs typeface="Century"/>
              </a:rPr>
              <a:t>D</a:t>
            </a:r>
            <a:r>
              <a:rPr sz="1100" dirty="0">
                <a:solidFill>
                  <a:srgbClr val="FFFFFF"/>
                </a:solidFill>
                <a:latin typeface="Century"/>
                <a:cs typeface="Century"/>
              </a:rPr>
              <a:t>eer</a:t>
            </a:r>
            <a:r>
              <a:rPr sz="1100" spc="-10" dirty="0">
                <a:solidFill>
                  <a:srgbClr val="FFFFFF"/>
                </a:solidFill>
                <a:latin typeface="Century"/>
                <a:cs typeface="Century"/>
              </a:rPr>
              <a:t>f</a:t>
            </a:r>
            <a:r>
              <a:rPr sz="1100" dirty="0">
                <a:solidFill>
                  <a:srgbClr val="FFFFFF"/>
                </a:solidFill>
                <a:latin typeface="Century"/>
                <a:cs typeface="Century"/>
              </a:rPr>
              <a:t>ield</a:t>
            </a:r>
            <a:endParaRPr sz="1100">
              <a:solidFill>
                <a:prstClr val="black"/>
              </a:solidFill>
              <a:latin typeface="Century"/>
              <a:cs typeface="Century"/>
            </a:endParaRPr>
          </a:p>
          <a:p>
            <a:pPr marR="59690" algn="r" defTabSz="914400">
              <a:lnSpc>
                <a:spcPts val="1300"/>
              </a:lnSpc>
              <a:tabLst>
                <a:tab pos="706755" algn="l"/>
              </a:tabLst>
            </a:pP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C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lint</a:t>
            </a:r>
            <a:r>
              <a:rPr sz="1650" spc="-22" baseline="2525" dirty="0">
                <a:solidFill>
                  <a:srgbClr val="FFFFFF"/>
                </a:solidFill>
                <a:latin typeface="Century"/>
                <a:cs typeface="Century"/>
              </a:rPr>
              <a:t>o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n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R="59690" algn="r" defTabSz="914400">
              <a:lnSpc>
                <a:spcPts val="1310"/>
              </a:lnSpc>
              <a:tabLst>
                <a:tab pos="797560" algn="l"/>
              </a:tabLst>
            </a:pP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C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la</a:t>
            </a: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y</a:t>
            </a:r>
            <a:r>
              <a:rPr sz="1650" spc="7" baseline="2525" dirty="0">
                <a:solidFill>
                  <a:srgbClr val="FFFFFF"/>
                </a:solidFill>
                <a:latin typeface="Century"/>
                <a:cs typeface="Century"/>
              </a:rPr>
              <a:t>v</a:t>
            </a:r>
            <a:r>
              <a:rPr sz="1650" spc="-22" baseline="2525" dirty="0">
                <a:solidFill>
                  <a:srgbClr val="FFFFFF"/>
                </a:solidFill>
                <a:latin typeface="Century"/>
                <a:cs typeface="Century"/>
              </a:rPr>
              <a:t>i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lle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R="59690" algn="r" defTabSz="914400">
              <a:lnSpc>
                <a:spcPts val="1310"/>
              </a:lnSpc>
              <a:tabLst>
                <a:tab pos="929005" algn="l"/>
              </a:tabLst>
            </a:pP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C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h</a:t>
            </a:r>
            <a:r>
              <a:rPr sz="1650" spc="-7" baseline="2525" dirty="0">
                <a:solidFill>
                  <a:srgbClr val="FFFFFF"/>
                </a:solidFill>
                <a:latin typeface="Century"/>
                <a:cs typeface="Century"/>
              </a:rPr>
              <a:t>adw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ic</a:t>
            </a:r>
            <a:r>
              <a:rPr sz="1650" spc="-7" baseline="2525" dirty="0">
                <a:solidFill>
                  <a:srgbClr val="FFFFFF"/>
                </a:solidFill>
                <a:latin typeface="Century"/>
                <a:cs typeface="Century"/>
              </a:rPr>
              <a:t>k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s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R="5080" algn="r" defTabSz="914400">
              <a:lnSpc>
                <a:spcPts val="1310"/>
              </a:lnSpc>
              <a:tabLst>
                <a:tab pos="815975" algn="l"/>
              </a:tabLst>
            </a:pP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C</a:t>
            </a:r>
            <a:r>
              <a:rPr sz="1650" spc="-7" baseline="2525" dirty="0">
                <a:solidFill>
                  <a:srgbClr val="FFFFFF"/>
                </a:solidFill>
                <a:latin typeface="Century"/>
                <a:cs typeface="Century"/>
              </a:rPr>
              <a:t>am</a:t>
            </a: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d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en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4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R="41275" algn="r" defTabSz="914400">
              <a:lnSpc>
                <a:spcPts val="1310"/>
              </a:lnSpc>
              <a:tabLst>
                <a:tab pos="843915" algn="l"/>
              </a:tabLst>
            </a:pP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B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oon</a:t>
            </a: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v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ille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2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R="41275" algn="r" defTabSz="914400">
              <a:lnSpc>
                <a:spcPts val="1310"/>
              </a:lnSpc>
              <a:tabLst>
                <a:tab pos="851535" algn="l"/>
              </a:tabLst>
            </a:pP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B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lo</a:t>
            </a: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s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s</a:t>
            </a:r>
            <a:r>
              <a:rPr sz="1650" spc="-7" baseline="2525" dirty="0">
                <a:solidFill>
                  <a:srgbClr val="FFFFFF"/>
                </a:solidFill>
                <a:latin typeface="Century"/>
                <a:cs typeface="Century"/>
              </a:rPr>
              <a:t>val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e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2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R="41275" algn="r" defTabSz="914400">
              <a:lnSpc>
                <a:spcPts val="1315"/>
              </a:lnSpc>
              <a:tabLst>
                <a:tab pos="854710" algn="l"/>
              </a:tabLst>
            </a:pP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A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n</a:t>
            </a:r>
            <a:r>
              <a:rPr sz="1650" spc="-15" baseline="2525" dirty="0">
                <a:solidFill>
                  <a:srgbClr val="FFFFFF"/>
                </a:solidFill>
                <a:latin typeface="Century"/>
                <a:cs typeface="Century"/>
              </a:rPr>
              <a:t>n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s</a:t>
            </a:r>
            <a:r>
              <a:rPr sz="1650" spc="-7" baseline="2525" dirty="0">
                <a:solidFill>
                  <a:srgbClr val="FFFFFF"/>
                </a:solidFill>
                <a:latin typeface="Century"/>
                <a:cs typeface="Century"/>
              </a:rPr>
              <a:t>v</a:t>
            </a:r>
            <a:r>
              <a:rPr sz="1650" baseline="2525" dirty="0">
                <a:solidFill>
                  <a:srgbClr val="FFFFFF"/>
                </a:solidFill>
                <a:latin typeface="Century"/>
                <a:cs typeface="Century"/>
              </a:rPr>
              <a:t>ille	</a:t>
            </a:r>
            <a:r>
              <a:rPr sz="1050" dirty="0">
                <a:solidFill>
                  <a:srgbClr val="FFFFFF"/>
                </a:solidFill>
                <a:latin typeface="Century"/>
                <a:cs typeface="Century"/>
              </a:rPr>
              <a:t>2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34" name="object 134"/>
          <p:cNvSpPr txBox="1"/>
          <p:nvPr/>
        </p:nvSpPr>
        <p:spPr>
          <a:xfrm>
            <a:off x="3802761" y="876427"/>
            <a:ext cx="375348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defTabSz="914400">
              <a:spcBef>
                <a:spcPts val="95"/>
              </a:spcBef>
            </a:pPr>
            <a:r>
              <a:rPr sz="1600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CITY/TOWN WHERE OD</a:t>
            </a:r>
            <a:r>
              <a:rPr sz="1600" u="sng" spc="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</a:t>
            </a:r>
            <a:r>
              <a:rPr sz="1600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OCCURRED</a:t>
            </a:r>
            <a:endParaRPr sz="16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35" name="object 135"/>
          <p:cNvSpPr/>
          <p:nvPr/>
        </p:nvSpPr>
        <p:spPr>
          <a:xfrm>
            <a:off x="8700516" y="1534667"/>
            <a:ext cx="1899666" cy="45666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8787511" y="1572005"/>
            <a:ext cx="41211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u="sng" spc="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U</a:t>
            </a:r>
            <a:r>
              <a:rPr sz="1200" b="1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t</a:t>
            </a:r>
            <a:r>
              <a:rPr sz="12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i</a:t>
            </a:r>
            <a:r>
              <a:rPr sz="1200" b="1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c</a:t>
            </a:r>
            <a:r>
              <a:rPr sz="1200" b="1" u="sng" spc="-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a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37" name="object 137"/>
          <p:cNvSpPr txBox="1"/>
          <p:nvPr/>
        </p:nvSpPr>
        <p:spPr>
          <a:xfrm>
            <a:off x="8787510" y="1756664"/>
            <a:ext cx="1720850" cy="11233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marR="443865" indent="-172720" defTabSz="914400">
              <a:spcBef>
                <a:spcPts val="95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10" dirty="0">
                <a:solidFill>
                  <a:srgbClr val="FFFFFF"/>
                </a:solidFill>
                <a:latin typeface="Century"/>
                <a:cs typeface="Century"/>
              </a:rPr>
              <a:t>65% </a:t>
            </a:r>
            <a:r>
              <a:rPr sz="1000" dirty="0">
                <a:solidFill>
                  <a:srgbClr val="FFFFFF"/>
                </a:solidFill>
                <a:latin typeface="Century"/>
                <a:cs typeface="Century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overdose</a:t>
            </a:r>
            <a:r>
              <a:rPr sz="1000" spc="-5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in  Oneida</a:t>
            </a:r>
            <a:r>
              <a:rPr sz="1000" spc="-2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County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Increase from </a:t>
            </a:r>
            <a:r>
              <a:rPr sz="1000" spc="-10" dirty="0">
                <a:solidFill>
                  <a:srgbClr val="FFFFFF"/>
                </a:solidFill>
                <a:latin typeface="Century"/>
                <a:cs typeface="Century"/>
              </a:rPr>
              <a:t>FY22’s</a:t>
            </a:r>
            <a:r>
              <a:rPr sz="1000" spc="-2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"/>
                <a:cs typeface="Century"/>
              </a:rPr>
              <a:t>48%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Top Drugs</a:t>
            </a:r>
            <a:r>
              <a:rPr sz="10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Used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spcBef>
                <a:spcPts val="5"/>
              </a:spcBef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800" spc="-5" dirty="0">
                <a:solidFill>
                  <a:srgbClr val="FFFFFF"/>
                </a:solidFill>
                <a:latin typeface="Century"/>
                <a:cs typeface="Century"/>
              </a:rPr>
              <a:t>Heroin-80</a:t>
            </a:r>
            <a:endParaRPr sz="8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800" dirty="0">
                <a:solidFill>
                  <a:srgbClr val="FFFFFF"/>
                </a:solidFill>
                <a:latin typeface="Century"/>
                <a:cs typeface="Century"/>
              </a:rPr>
              <a:t>Other-</a:t>
            </a:r>
            <a:r>
              <a:rPr sz="800" spc="-3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800" spc="-5" dirty="0">
                <a:solidFill>
                  <a:srgbClr val="FFFFFF"/>
                </a:solidFill>
                <a:latin typeface="Century"/>
                <a:cs typeface="Century"/>
              </a:rPr>
              <a:t>53</a:t>
            </a:r>
            <a:endParaRPr sz="8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800" spc="-5" dirty="0">
                <a:solidFill>
                  <a:srgbClr val="FFFFFF"/>
                </a:solidFill>
                <a:latin typeface="Century"/>
                <a:cs typeface="Century"/>
              </a:rPr>
              <a:t>Synthetic </a:t>
            </a:r>
            <a:r>
              <a:rPr sz="800" dirty="0">
                <a:solidFill>
                  <a:srgbClr val="FFFFFF"/>
                </a:solidFill>
                <a:latin typeface="Century"/>
                <a:cs typeface="Century"/>
              </a:rPr>
              <a:t>–</a:t>
            </a:r>
            <a:r>
              <a:rPr sz="800" spc="-3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800" spc="-5" dirty="0">
                <a:solidFill>
                  <a:srgbClr val="FFFFFF"/>
                </a:solidFill>
                <a:latin typeface="Century"/>
                <a:cs typeface="Century"/>
              </a:rPr>
              <a:t>51</a:t>
            </a:r>
            <a:endParaRPr sz="8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spcBef>
                <a:spcPts val="5"/>
              </a:spcBef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800" dirty="0">
                <a:solidFill>
                  <a:srgbClr val="FFFFFF"/>
                </a:solidFill>
                <a:latin typeface="Century"/>
                <a:cs typeface="Century"/>
              </a:rPr>
              <a:t>Fentanyl-</a:t>
            </a:r>
            <a:r>
              <a:rPr sz="800" spc="-3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800" spc="-5" dirty="0">
                <a:solidFill>
                  <a:srgbClr val="FFFFFF"/>
                </a:solidFill>
                <a:latin typeface="Century"/>
                <a:cs typeface="Century"/>
              </a:rPr>
              <a:t>28</a:t>
            </a:r>
            <a:endParaRPr sz="8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38" name="object 138"/>
          <p:cNvSpPr txBox="1"/>
          <p:nvPr/>
        </p:nvSpPr>
        <p:spPr>
          <a:xfrm>
            <a:off x="8787510" y="3005073"/>
            <a:ext cx="47752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R</a:t>
            </a:r>
            <a:r>
              <a:rPr sz="1200" b="1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o</a:t>
            </a:r>
            <a:r>
              <a:rPr sz="1200" b="1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m</a:t>
            </a:r>
            <a:r>
              <a:rPr sz="1200" b="1" u="sng" spc="-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e-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8787511" y="3189477"/>
            <a:ext cx="1647825" cy="12763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marR="311150" indent="-172720" defTabSz="914400">
              <a:spcBef>
                <a:spcPts val="95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10" dirty="0">
                <a:solidFill>
                  <a:srgbClr val="FFFFFF"/>
                </a:solidFill>
                <a:latin typeface="Century"/>
                <a:cs typeface="Century"/>
              </a:rPr>
              <a:t>15%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of overdoses in  Oneida</a:t>
            </a:r>
            <a:r>
              <a:rPr sz="1000" spc="-2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County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marR="18097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Decrease from </a:t>
            </a:r>
            <a:r>
              <a:rPr sz="1000" spc="-10" dirty="0">
                <a:solidFill>
                  <a:srgbClr val="FFFFFF"/>
                </a:solidFill>
                <a:latin typeface="Century"/>
                <a:cs typeface="Century"/>
              </a:rPr>
              <a:t>FY22’s  26%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Top Drugs</a:t>
            </a:r>
            <a:r>
              <a:rPr sz="10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Used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spcBef>
                <a:spcPts val="5"/>
              </a:spcBef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800" spc="-5" dirty="0">
                <a:solidFill>
                  <a:srgbClr val="FFFFFF"/>
                </a:solidFill>
                <a:latin typeface="Century"/>
                <a:cs typeface="Century"/>
              </a:rPr>
              <a:t>Heroin-16</a:t>
            </a:r>
            <a:endParaRPr sz="8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800" dirty="0">
                <a:solidFill>
                  <a:srgbClr val="FFFFFF"/>
                </a:solidFill>
                <a:latin typeface="Century"/>
                <a:cs typeface="Century"/>
              </a:rPr>
              <a:t>Other-13</a:t>
            </a:r>
            <a:endParaRPr sz="8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spcBef>
                <a:spcPts val="5"/>
              </a:spcBef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800" dirty="0">
                <a:solidFill>
                  <a:srgbClr val="FFFFFF"/>
                </a:solidFill>
                <a:latin typeface="Century"/>
                <a:cs typeface="Century"/>
              </a:rPr>
              <a:t>Fentanyl-9</a:t>
            </a:r>
            <a:endParaRPr sz="8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800" spc="-5" dirty="0">
                <a:solidFill>
                  <a:srgbClr val="FFFFFF"/>
                </a:solidFill>
                <a:latin typeface="Century"/>
                <a:cs typeface="Century"/>
              </a:rPr>
              <a:t>Methamphetamine-8</a:t>
            </a:r>
            <a:endParaRPr sz="8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8787510" y="4590415"/>
            <a:ext cx="106426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b="1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New</a:t>
            </a:r>
            <a:r>
              <a:rPr sz="1200" b="1" u="sng" spc="-8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</a:t>
            </a:r>
            <a:r>
              <a:rPr sz="12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Hartford-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41" name="object 141"/>
          <p:cNvSpPr txBox="1"/>
          <p:nvPr/>
        </p:nvSpPr>
        <p:spPr>
          <a:xfrm>
            <a:off x="8787510" y="4774819"/>
            <a:ext cx="1728470" cy="12763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marR="5080" indent="-172720" defTabSz="914400">
              <a:spcBef>
                <a:spcPts val="95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10" dirty="0">
                <a:solidFill>
                  <a:srgbClr val="FFFFFF"/>
                </a:solidFill>
                <a:latin typeface="Century"/>
                <a:cs typeface="Century"/>
              </a:rPr>
              <a:t>5% </a:t>
            </a:r>
            <a:r>
              <a:rPr sz="1000" dirty="0">
                <a:solidFill>
                  <a:srgbClr val="FFFFFF"/>
                </a:solidFill>
                <a:latin typeface="Century"/>
                <a:cs typeface="Century"/>
              </a:rPr>
              <a:t>of overdoses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in</a:t>
            </a:r>
            <a:r>
              <a:rPr sz="1000" spc="-8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Oneida  County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marR="607060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10" dirty="0">
                <a:solidFill>
                  <a:srgbClr val="FFFFFF"/>
                </a:solidFill>
                <a:latin typeface="Century"/>
                <a:cs typeface="Century"/>
              </a:rPr>
              <a:t>Equal to FY22’s 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percentage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Top </a:t>
            </a:r>
            <a:r>
              <a:rPr sz="1000" dirty="0">
                <a:solidFill>
                  <a:srgbClr val="FFFFFF"/>
                </a:solidFill>
                <a:latin typeface="Century"/>
                <a:cs typeface="Century"/>
              </a:rPr>
              <a:t>Drugs</a:t>
            </a:r>
            <a:r>
              <a:rPr sz="1000" spc="-2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00" spc="-5" dirty="0">
                <a:solidFill>
                  <a:srgbClr val="FFFFFF"/>
                </a:solidFill>
                <a:latin typeface="Century"/>
                <a:cs typeface="Century"/>
              </a:rPr>
              <a:t>Used</a:t>
            </a:r>
            <a:endParaRPr sz="10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spcBef>
                <a:spcPts val="10"/>
              </a:spcBef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800" dirty="0">
                <a:solidFill>
                  <a:srgbClr val="FFFFFF"/>
                </a:solidFill>
                <a:latin typeface="Century"/>
                <a:cs typeface="Century"/>
              </a:rPr>
              <a:t>Other-</a:t>
            </a:r>
            <a:r>
              <a:rPr sz="800" spc="-3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800" dirty="0">
                <a:solidFill>
                  <a:srgbClr val="FFFFFF"/>
                </a:solidFill>
                <a:latin typeface="Century"/>
                <a:cs typeface="Century"/>
              </a:rPr>
              <a:t>7</a:t>
            </a:r>
            <a:endParaRPr sz="8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800" spc="-5" dirty="0">
                <a:solidFill>
                  <a:srgbClr val="FFFFFF"/>
                </a:solidFill>
                <a:latin typeface="Century"/>
                <a:cs typeface="Century"/>
              </a:rPr>
              <a:t>Prescription</a:t>
            </a:r>
            <a:r>
              <a:rPr sz="800" spc="-4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800" dirty="0">
                <a:solidFill>
                  <a:srgbClr val="FFFFFF"/>
                </a:solidFill>
                <a:latin typeface="Century"/>
                <a:cs typeface="Century"/>
              </a:rPr>
              <a:t>Pills-5</a:t>
            </a:r>
            <a:endParaRPr sz="8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800" dirty="0">
                <a:solidFill>
                  <a:srgbClr val="FFFFFF"/>
                </a:solidFill>
                <a:latin typeface="Century"/>
                <a:cs typeface="Century"/>
              </a:rPr>
              <a:t>Cocaine-2</a:t>
            </a:r>
            <a:endParaRPr sz="8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800" spc="-5" dirty="0">
                <a:solidFill>
                  <a:srgbClr val="FFFFFF"/>
                </a:solidFill>
                <a:latin typeface="Century"/>
                <a:cs typeface="Century"/>
              </a:rPr>
              <a:t>Synthetic-2</a:t>
            </a:r>
            <a:endParaRPr sz="800">
              <a:solidFill>
                <a:prstClr val="black"/>
              </a:solidFill>
              <a:latin typeface="Century"/>
              <a:cs typeface="Century"/>
            </a:endParaRPr>
          </a:p>
        </p:txBody>
      </p:sp>
    </p:spTree>
    <p:extLst>
      <p:ext uri="{BB962C8B-B14F-4D97-AF65-F5344CB8AC3E}">
        <p14:creationId xmlns:p14="http://schemas.microsoft.com/office/powerpoint/2010/main" val="6906472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61892" y="55245"/>
            <a:ext cx="419290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65" dirty="0"/>
              <a:t>DATA </a:t>
            </a:r>
            <a:r>
              <a:rPr sz="2400" spc="-25" dirty="0"/>
              <a:t>ANALYSIS</a:t>
            </a:r>
            <a:r>
              <a:rPr sz="2400" spc="-350" dirty="0"/>
              <a:t> </a:t>
            </a:r>
            <a:r>
              <a:rPr sz="2400" dirty="0"/>
              <a:t>SUBTEAM</a:t>
            </a:r>
            <a:endParaRPr sz="2400"/>
          </a:p>
        </p:txBody>
      </p:sp>
      <p:sp>
        <p:nvSpPr>
          <p:cNvPr id="3" name="object 3"/>
          <p:cNvSpPr/>
          <p:nvPr/>
        </p:nvSpPr>
        <p:spPr>
          <a:xfrm>
            <a:off x="2304287" y="722376"/>
            <a:ext cx="7581138" cy="52372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642348" y="3913632"/>
            <a:ext cx="104139" cy="0"/>
          </a:xfrm>
          <a:custGeom>
            <a:avLst/>
            <a:gdLst/>
            <a:ahLst/>
            <a:cxnLst/>
            <a:rect l="l" t="t" r="r" b="b"/>
            <a:pathLst>
              <a:path w="104140">
                <a:moveTo>
                  <a:pt x="0" y="0"/>
                </a:moveTo>
                <a:lnTo>
                  <a:pt x="103631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569195" y="3913632"/>
            <a:ext cx="15240" cy="0"/>
          </a:xfrm>
          <a:custGeom>
            <a:avLst/>
            <a:gdLst/>
            <a:ahLst/>
            <a:cxnLst/>
            <a:rect l="l" t="t" r="r" b="b"/>
            <a:pathLst>
              <a:path w="15240">
                <a:moveTo>
                  <a:pt x="0" y="0"/>
                </a:moveTo>
                <a:lnTo>
                  <a:pt x="1524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422893" y="3913632"/>
            <a:ext cx="86995" cy="0"/>
          </a:xfrm>
          <a:custGeom>
            <a:avLst/>
            <a:gdLst/>
            <a:ahLst/>
            <a:cxnLst/>
            <a:rect l="l" t="t" r="r" b="b"/>
            <a:pathLst>
              <a:path w="86995">
                <a:moveTo>
                  <a:pt x="0" y="0"/>
                </a:moveTo>
                <a:lnTo>
                  <a:pt x="86867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9349740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9276588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9157716" y="3913632"/>
            <a:ext cx="59690" cy="0"/>
          </a:xfrm>
          <a:custGeom>
            <a:avLst/>
            <a:gdLst/>
            <a:ahLst/>
            <a:cxnLst/>
            <a:rect l="l" t="t" r="r" b="b"/>
            <a:pathLst>
              <a:path w="59690">
                <a:moveTo>
                  <a:pt x="0" y="0"/>
                </a:moveTo>
                <a:lnTo>
                  <a:pt x="5943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9084564" y="3913632"/>
            <a:ext cx="15240" cy="0"/>
          </a:xfrm>
          <a:custGeom>
            <a:avLst/>
            <a:gdLst/>
            <a:ahLst/>
            <a:cxnLst/>
            <a:rect l="l" t="t" r="r" b="b"/>
            <a:pathLst>
              <a:path w="15240">
                <a:moveTo>
                  <a:pt x="0" y="0"/>
                </a:moveTo>
                <a:lnTo>
                  <a:pt x="15239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9011411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8938259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8718804" y="3913632"/>
            <a:ext cx="160020" cy="0"/>
          </a:xfrm>
          <a:custGeom>
            <a:avLst/>
            <a:gdLst/>
            <a:ahLst/>
            <a:cxnLst/>
            <a:rect l="l" t="t" r="r" b="b"/>
            <a:pathLst>
              <a:path w="160020">
                <a:moveTo>
                  <a:pt x="0" y="0"/>
                </a:moveTo>
                <a:lnTo>
                  <a:pt x="16002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8599931" y="3913632"/>
            <a:ext cx="59690" cy="0"/>
          </a:xfrm>
          <a:custGeom>
            <a:avLst/>
            <a:gdLst/>
            <a:ahLst/>
            <a:cxnLst/>
            <a:rect l="l" t="t" r="r" b="b"/>
            <a:pathLst>
              <a:path w="59690">
                <a:moveTo>
                  <a:pt x="0" y="0"/>
                </a:moveTo>
                <a:lnTo>
                  <a:pt x="5943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526780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8453628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8380476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8307323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8234171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8161019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8042147" y="3913632"/>
            <a:ext cx="59690" cy="0"/>
          </a:xfrm>
          <a:custGeom>
            <a:avLst/>
            <a:gdLst/>
            <a:ahLst/>
            <a:cxnLst/>
            <a:rect l="l" t="t" r="r" b="b"/>
            <a:pathLst>
              <a:path w="59690">
                <a:moveTo>
                  <a:pt x="0" y="0"/>
                </a:moveTo>
                <a:lnTo>
                  <a:pt x="5943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968996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822692" y="3913632"/>
            <a:ext cx="86995" cy="0"/>
          </a:xfrm>
          <a:custGeom>
            <a:avLst/>
            <a:gdLst/>
            <a:ahLst/>
            <a:cxnLst/>
            <a:rect l="l" t="t" r="r" b="b"/>
            <a:pathLst>
              <a:path w="86995">
                <a:moveTo>
                  <a:pt x="0" y="0"/>
                </a:moveTo>
                <a:lnTo>
                  <a:pt x="86867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749540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7676388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603235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7484364" y="3913632"/>
            <a:ext cx="59690" cy="0"/>
          </a:xfrm>
          <a:custGeom>
            <a:avLst/>
            <a:gdLst/>
            <a:ahLst/>
            <a:cxnLst/>
            <a:rect l="l" t="t" r="r" b="b"/>
            <a:pathLst>
              <a:path w="59689">
                <a:moveTo>
                  <a:pt x="0" y="0"/>
                </a:moveTo>
                <a:lnTo>
                  <a:pt x="5943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7411211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338059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7264908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7191755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7118603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7045452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6926579" y="3913632"/>
            <a:ext cx="59690" cy="0"/>
          </a:xfrm>
          <a:custGeom>
            <a:avLst/>
            <a:gdLst/>
            <a:ahLst/>
            <a:cxnLst/>
            <a:rect l="l" t="t" r="r" b="b"/>
            <a:pathLst>
              <a:path w="59689">
                <a:moveTo>
                  <a:pt x="0" y="0"/>
                </a:moveTo>
                <a:lnTo>
                  <a:pt x="5943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6853428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6780276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6707123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6486145" y="3913632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>
                <a:moveTo>
                  <a:pt x="0" y="0"/>
                </a:moveTo>
                <a:lnTo>
                  <a:pt x="161543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6368796" y="3913632"/>
            <a:ext cx="59690" cy="0"/>
          </a:xfrm>
          <a:custGeom>
            <a:avLst/>
            <a:gdLst/>
            <a:ahLst/>
            <a:cxnLst/>
            <a:rect l="l" t="t" r="r" b="b"/>
            <a:pathLst>
              <a:path w="59689">
                <a:moveTo>
                  <a:pt x="0" y="0"/>
                </a:moveTo>
                <a:lnTo>
                  <a:pt x="5943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6295644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6222491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6149340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6074664" y="3913632"/>
            <a:ext cx="15240" cy="0"/>
          </a:xfrm>
          <a:custGeom>
            <a:avLst/>
            <a:gdLst/>
            <a:ahLst/>
            <a:cxnLst/>
            <a:rect l="l" t="t" r="r" b="b"/>
            <a:pathLst>
              <a:path w="15239">
                <a:moveTo>
                  <a:pt x="0" y="0"/>
                </a:moveTo>
                <a:lnTo>
                  <a:pt x="1524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6001511" y="3913632"/>
            <a:ext cx="15240" cy="0"/>
          </a:xfrm>
          <a:custGeom>
            <a:avLst/>
            <a:gdLst/>
            <a:ahLst/>
            <a:cxnLst/>
            <a:rect l="l" t="t" r="r" b="b"/>
            <a:pathLst>
              <a:path w="15239">
                <a:moveTo>
                  <a:pt x="0" y="0"/>
                </a:moveTo>
                <a:lnTo>
                  <a:pt x="1524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5928359" y="3913632"/>
            <a:ext cx="15240" cy="0"/>
          </a:xfrm>
          <a:custGeom>
            <a:avLst/>
            <a:gdLst/>
            <a:ahLst/>
            <a:cxnLst/>
            <a:rect l="l" t="t" r="r" b="b"/>
            <a:pathLst>
              <a:path w="15239">
                <a:moveTo>
                  <a:pt x="0" y="0"/>
                </a:moveTo>
                <a:lnTo>
                  <a:pt x="1524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5811011" y="3913632"/>
            <a:ext cx="59690" cy="0"/>
          </a:xfrm>
          <a:custGeom>
            <a:avLst/>
            <a:gdLst/>
            <a:ahLst/>
            <a:cxnLst/>
            <a:rect l="l" t="t" r="r" b="b"/>
            <a:pathLst>
              <a:path w="59689">
                <a:moveTo>
                  <a:pt x="0" y="0"/>
                </a:moveTo>
                <a:lnTo>
                  <a:pt x="5943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5590033" y="3913632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>
                <a:moveTo>
                  <a:pt x="0" y="0"/>
                </a:moveTo>
                <a:lnTo>
                  <a:pt x="161544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5516879" y="3913632"/>
            <a:ext cx="15240" cy="0"/>
          </a:xfrm>
          <a:custGeom>
            <a:avLst/>
            <a:gdLst/>
            <a:ahLst/>
            <a:cxnLst/>
            <a:rect l="l" t="t" r="r" b="b"/>
            <a:pathLst>
              <a:path w="15239">
                <a:moveTo>
                  <a:pt x="0" y="0"/>
                </a:moveTo>
                <a:lnTo>
                  <a:pt x="1524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5443728" y="3913632"/>
            <a:ext cx="15240" cy="0"/>
          </a:xfrm>
          <a:custGeom>
            <a:avLst/>
            <a:gdLst/>
            <a:ahLst/>
            <a:cxnLst/>
            <a:rect l="l" t="t" r="r" b="b"/>
            <a:pathLst>
              <a:path w="15239">
                <a:moveTo>
                  <a:pt x="0" y="0"/>
                </a:moveTo>
                <a:lnTo>
                  <a:pt x="1524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5370576" y="3913632"/>
            <a:ext cx="15240" cy="0"/>
          </a:xfrm>
          <a:custGeom>
            <a:avLst/>
            <a:gdLst/>
            <a:ahLst/>
            <a:cxnLst/>
            <a:rect l="l" t="t" r="r" b="b"/>
            <a:pathLst>
              <a:path w="15239">
                <a:moveTo>
                  <a:pt x="0" y="0"/>
                </a:moveTo>
                <a:lnTo>
                  <a:pt x="1524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5253229" y="3913632"/>
            <a:ext cx="58419" cy="0"/>
          </a:xfrm>
          <a:custGeom>
            <a:avLst/>
            <a:gdLst/>
            <a:ahLst/>
            <a:cxnLst/>
            <a:rect l="l" t="t" r="r" b="b"/>
            <a:pathLst>
              <a:path w="58420">
                <a:moveTo>
                  <a:pt x="0" y="0"/>
                </a:moveTo>
                <a:lnTo>
                  <a:pt x="57911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5180076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5105400" y="3913632"/>
            <a:ext cx="15240" cy="0"/>
          </a:xfrm>
          <a:custGeom>
            <a:avLst/>
            <a:gdLst/>
            <a:ahLst/>
            <a:cxnLst/>
            <a:rect l="l" t="t" r="r" b="b"/>
            <a:pathLst>
              <a:path w="15239">
                <a:moveTo>
                  <a:pt x="0" y="0"/>
                </a:moveTo>
                <a:lnTo>
                  <a:pt x="15239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5032247" y="3913632"/>
            <a:ext cx="15240" cy="0"/>
          </a:xfrm>
          <a:custGeom>
            <a:avLst/>
            <a:gdLst/>
            <a:ahLst/>
            <a:cxnLst/>
            <a:rect l="l" t="t" r="r" b="b"/>
            <a:pathLst>
              <a:path w="15239">
                <a:moveTo>
                  <a:pt x="0" y="0"/>
                </a:moveTo>
                <a:lnTo>
                  <a:pt x="1524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4959096" y="3913632"/>
            <a:ext cx="15240" cy="0"/>
          </a:xfrm>
          <a:custGeom>
            <a:avLst/>
            <a:gdLst/>
            <a:ahLst/>
            <a:cxnLst/>
            <a:rect l="l" t="t" r="r" b="b"/>
            <a:pathLst>
              <a:path w="15239">
                <a:moveTo>
                  <a:pt x="0" y="0"/>
                </a:moveTo>
                <a:lnTo>
                  <a:pt x="1524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4885944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4812791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4695445" y="3913632"/>
            <a:ext cx="58419" cy="0"/>
          </a:xfrm>
          <a:custGeom>
            <a:avLst/>
            <a:gdLst/>
            <a:ahLst/>
            <a:cxnLst/>
            <a:rect l="l" t="t" r="r" b="b"/>
            <a:pathLst>
              <a:path w="58419">
                <a:moveTo>
                  <a:pt x="0" y="0"/>
                </a:moveTo>
                <a:lnTo>
                  <a:pt x="57912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4620767" y="3913632"/>
            <a:ext cx="15240" cy="0"/>
          </a:xfrm>
          <a:custGeom>
            <a:avLst/>
            <a:gdLst/>
            <a:ahLst/>
            <a:cxnLst/>
            <a:rect l="l" t="t" r="r" b="b"/>
            <a:pathLst>
              <a:path w="15239">
                <a:moveTo>
                  <a:pt x="0" y="0"/>
                </a:moveTo>
                <a:lnTo>
                  <a:pt x="15239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4547616" y="3913632"/>
            <a:ext cx="15240" cy="0"/>
          </a:xfrm>
          <a:custGeom>
            <a:avLst/>
            <a:gdLst/>
            <a:ahLst/>
            <a:cxnLst/>
            <a:rect l="l" t="t" r="r" b="b"/>
            <a:pathLst>
              <a:path w="15239">
                <a:moveTo>
                  <a:pt x="0" y="0"/>
                </a:moveTo>
                <a:lnTo>
                  <a:pt x="15239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4474464" y="3913632"/>
            <a:ext cx="15240" cy="0"/>
          </a:xfrm>
          <a:custGeom>
            <a:avLst/>
            <a:gdLst/>
            <a:ahLst/>
            <a:cxnLst/>
            <a:rect l="l" t="t" r="r" b="b"/>
            <a:pathLst>
              <a:path w="15239">
                <a:moveTo>
                  <a:pt x="0" y="0"/>
                </a:moveTo>
                <a:lnTo>
                  <a:pt x="1524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4401311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4328160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4255007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4136135" y="3913632"/>
            <a:ext cx="59690" cy="0"/>
          </a:xfrm>
          <a:custGeom>
            <a:avLst/>
            <a:gdLst/>
            <a:ahLst/>
            <a:cxnLst/>
            <a:rect l="l" t="t" r="r" b="b"/>
            <a:pathLst>
              <a:path w="59689">
                <a:moveTo>
                  <a:pt x="0" y="0"/>
                </a:moveTo>
                <a:lnTo>
                  <a:pt x="5943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3989832" y="3913632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392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3770376" y="3913632"/>
            <a:ext cx="160020" cy="0"/>
          </a:xfrm>
          <a:custGeom>
            <a:avLst/>
            <a:gdLst/>
            <a:ahLst/>
            <a:cxnLst/>
            <a:rect l="l" t="t" r="r" b="b"/>
            <a:pathLst>
              <a:path w="160019">
                <a:moveTo>
                  <a:pt x="0" y="0"/>
                </a:moveTo>
                <a:lnTo>
                  <a:pt x="160019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3697223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3505201" y="3913632"/>
            <a:ext cx="132715" cy="0"/>
          </a:xfrm>
          <a:custGeom>
            <a:avLst/>
            <a:gdLst/>
            <a:ahLst/>
            <a:cxnLst/>
            <a:rect l="l" t="t" r="r" b="b"/>
            <a:pathLst>
              <a:path w="132714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3432048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3285745" y="3913632"/>
            <a:ext cx="86995" cy="0"/>
          </a:xfrm>
          <a:custGeom>
            <a:avLst/>
            <a:gdLst/>
            <a:ahLst/>
            <a:cxnLst/>
            <a:rect l="l" t="t" r="r" b="b"/>
            <a:pathLst>
              <a:path w="86994">
                <a:moveTo>
                  <a:pt x="0" y="0"/>
                </a:moveTo>
                <a:lnTo>
                  <a:pt x="86868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3212592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3139439" y="3913632"/>
            <a:ext cx="13970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3051048" y="3913632"/>
            <a:ext cx="29209" cy="0"/>
          </a:xfrm>
          <a:custGeom>
            <a:avLst/>
            <a:gdLst/>
            <a:ahLst/>
            <a:cxnLst/>
            <a:rect l="l" t="t" r="r" b="b"/>
            <a:pathLst>
              <a:path w="29209">
                <a:moveTo>
                  <a:pt x="0" y="0"/>
                </a:moveTo>
                <a:lnTo>
                  <a:pt x="2895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9642348" y="3467100"/>
            <a:ext cx="104139" cy="0"/>
          </a:xfrm>
          <a:custGeom>
            <a:avLst/>
            <a:gdLst/>
            <a:ahLst/>
            <a:cxnLst/>
            <a:rect l="l" t="t" r="r" b="b"/>
            <a:pathLst>
              <a:path w="104140">
                <a:moveTo>
                  <a:pt x="0" y="0"/>
                </a:moveTo>
                <a:lnTo>
                  <a:pt x="103631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9569195" y="3467100"/>
            <a:ext cx="15240" cy="0"/>
          </a:xfrm>
          <a:custGeom>
            <a:avLst/>
            <a:gdLst/>
            <a:ahLst/>
            <a:cxnLst/>
            <a:rect l="l" t="t" r="r" b="b"/>
            <a:pathLst>
              <a:path w="15240">
                <a:moveTo>
                  <a:pt x="0" y="0"/>
                </a:moveTo>
                <a:lnTo>
                  <a:pt x="1524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9422893" y="3467100"/>
            <a:ext cx="86995" cy="0"/>
          </a:xfrm>
          <a:custGeom>
            <a:avLst/>
            <a:gdLst/>
            <a:ahLst/>
            <a:cxnLst/>
            <a:rect l="l" t="t" r="r" b="b"/>
            <a:pathLst>
              <a:path w="86995">
                <a:moveTo>
                  <a:pt x="0" y="0"/>
                </a:moveTo>
                <a:lnTo>
                  <a:pt x="86867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9349740" y="3467100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9011411" y="3467100"/>
            <a:ext cx="279400" cy="0"/>
          </a:xfrm>
          <a:custGeom>
            <a:avLst/>
            <a:gdLst/>
            <a:ahLst/>
            <a:cxnLst/>
            <a:rect l="l" t="t" r="r" b="b"/>
            <a:pathLst>
              <a:path w="279400">
                <a:moveTo>
                  <a:pt x="0" y="0"/>
                </a:moveTo>
                <a:lnTo>
                  <a:pt x="278892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8938259" y="3467100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8718804" y="3467100"/>
            <a:ext cx="160020" cy="0"/>
          </a:xfrm>
          <a:custGeom>
            <a:avLst/>
            <a:gdLst/>
            <a:ahLst/>
            <a:cxnLst/>
            <a:rect l="l" t="t" r="r" b="b"/>
            <a:pathLst>
              <a:path w="160020">
                <a:moveTo>
                  <a:pt x="0" y="0"/>
                </a:moveTo>
                <a:lnTo>
                  <a:pt x="16002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8599931" y="3467100"/>
            <a:ext cx="59690" cy="0"/>
          </a:xfrm>
          <a:custGeom>
            <a:avLst/>
            <a:gdLst/>
            <a:ahLst/>
            <a:cxnLst/>
            <a:rect l="l" t="t" r="r" b="b"/>
            <a:pathLst>
              <a:path w="59690">
                <a:moveTo>
                  <a:pt x="0" y="0"/>
                </a:moveTo>
                <a:lnTo>
                  <a:pt x="5943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8526780" y="3467100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8453628" y="3467100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8380476" y="3467100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8307323" y="3467100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8234171" y="3467100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8161019" y="3467100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7968997" y="3467100"/>
            <a:ext cx="132715" cy="0"/>
          </a:xfrm>
          <a:custGeom>
            <a:avLst/>
            <a:gdLst/>
            <a:ahLst/>
            <a:cxnLst/>
            <a:rect l="l" t="t" r="r" b="b"/>
            <a:pathLst>
              <a:path w="132715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7822692" y="3467100"/>
            <a:ext cx="86995" cy="0"/>
          </a:xfrm>
          <a:custGeom>
            <a:avLst/>
            <a:gdLst/>
            <a:ahLst/>
            <a:cxnLst/>
            <a:rect l="l" t="t" r="r" b="b"/>
            <a:pathLst>
              <a:path w="86995">
                <a:moveTo>
                  <a:pt x="0" y="0"/>
                </a:moveTo>
                <a:lnTo>
                  <a:pt x="86867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7676389" y="3467100"/>
            <a:ext cx="86995" cy="0"/>
          </a:xfrm>
          <a:custGeom>
            <a:avLst/>
            <a:gdLst/>
            <a:ahLst/>
            <a:cxnLst/>
            <a:rect l="l" t="t" r="r" b="b"/>
            <a:pathLst>
              <a:path w="86995">
                <a:moveTo>
                  <a:pt x="0" y="0"/>
                </a:moveTo>
                <a:lnTo>
                  <a:pt x="86867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" name="object 92"/>
          <p:cNvSpPr/>
          <p:nvPr/>
        </p:nvSpPr>
        <p:spPr>
          <a:xfrm>
            <a:off x="7484365" y="3467100"/>
            <a:ext cx="132715" cy="0"/>
          </a:xfrm>
          <a:custGeom>
            <a:avLst/>
            <a:gdLst/>
            <a:ahLst/>
            <a:cxnLst/>
            <a:rect l="l" t="t" r="r" b="b"/>
            <a:pathLst>
              <a:path w="132714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7411211" y="3467100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4" name="object 94"/>
          <p:cNvSpPr/>
          <p:nvPr/>
        </p:nvSpPr>
        <p:spPr>
          <a:xfrm>
            <a:off x="7338059" y="3467100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7264908" y="3467100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7191755" y="3467100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7118603" y="3467100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7045452" y="3467100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6926579" y="3467100"/>
            <a:ext cx="59690" cy="0"/>
          </a:xfrm>
          <a:custGeom>
            <a:avLst/>
            <a:gdLst/>
            <a:ahLst/>
            <a:cxnLst/>
            <a:rect l="l" t="t" r="r" b="b"/>
            <a:pathLst>
              <a:path w="59689">
                <a:moveTo>
                  <a:pt x="0" y="0"/>
                </a:moveTo>
                <a:lnTo>
                  <a:pt x="5943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6853428" y="3467100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6780276" y="3467100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6486144" y="3467100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69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6368796" y="3467100"/>
            <a:ext cx="59690" cy="0"/>
          </a:xfrm>
          <a:custGeom>
            <a:avLst/>
            <a:gdLst/>
            <a:ahLst/>
            <a:cxnLst/>
            <a:rect l="l" t="t" r="r" b="b"/>
            <a:pathLst>
              <a:path w="59689">
                <a:moveTo>
                  <a:pt x="0" y="0"/>
                </a:moveTo>
                <a:lnTo>
                  <a:pt x="5943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6222492" y="3467100"/>
            <a:ext cx="86995" cy="0"/>
          </a:xfrm>
          <a:custGeom>
            <a:avLst/>
            <a:gdLst/>
            <a:ahLst/>
            <a:cxnLst/>
            <a:rect l="l" t="t" r="r" b="b"/>
            <a:pathLst>
              <a:path w="86995">
                <a:moveTo>
                  <a:pt x="0" y="0"/>
                </a:moveTo>
                <a:lnTo>
                  <a:pt x="86867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6149340" y="3467100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5811011" y="3467100"/>
            <a:ext cx="279400" cy="0"/>
          </a:xfrm>
          <a:custGeom>
            <a:avLst/>
            <a:gdLst/>
            <a:ahLst/>
            <a:cxnLst/>
            <a:rect l="l" t="t" r="r" b="b"/>
            <a:pathLst>
              <a:path w="279400">
                <a:moveTo>
                  <a:pt x="0" y="0"/>
                </a:moveTo>
                <a:lnTo>
                  <a:pt x="278891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5590033" y="3467100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>
                <a:moveTo>
                  <a:pt x="0" y="0"/>
                </a:moveTo>
                <a:lnTo>
                  <a:pt x="161544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5516879" y="3467100"/>
            <a:ext cx="15240" cy="0"/>
          </a:xfrm>
          <a:custGeom>
            <a:avLst/>
            <a:gdLst/>
            <a:ahLst/>
            <a:cxnLst/>
            <a:rect l="l" t="t" r="r" b="b"/>
            <a:pathLst>
              <a:path w="15239">
                <a:moveTo>
                  <a:pt x="0" y="0"/>
                </a:moveTo>
                <a:lnTo>
                  <a:pt x="1524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5443728" y="3467100"/>
            <a:ext cx="15240" cy="0"/>
          </a:xfrm>
          <a:custGeom>
            <a:avLst/>
            <a:gdLst/>
            <a:ahLst/>
            <a:cxnLst/>
            <a:rect l="l" t="t" r="r" b="b"/>
            <a:pathLst>
              <a:path w="15239">
                <a:moveTo>
                  <a:pt x="0" y="0"/>
                </a:moveTo>
                <a:lnTo>
                  <a:pt x="1524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5180076" y="3467100"/>
            <a:ext cx="205740" cy="0"/>
          </a:xfrm>
          <a:custGeom>
            <a:avLst/>
            <a:gdLst/>
            <a:ahLst/>
            <a:cxnLst/>
            <a:rect l="l" t="t" r="r" b="b"/>
            <a:pathLst>
              <a:path w="205739">
                <a:moveTo>
                  <a:pt x="0" y="0"/>
                </a:moveTo>
                <a:lnTo>
                  <a:pt x="20574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5105400" y="3467100"/>
            <a:ext cx="15240" cy="0"/>
          </a:xfrm>
          <a:custGeom>
            <a:avLst/>
            <a:gdLst/>
            <a:ahLst/>
            <a:cxnLst/>
            <a:rect l="l" t="t" r="r" b="b"/>
            <a:pathLst>
              <a:path w="15239">
                <a:moveTo>
                  <a:pt x="0" y="0"/>
                </a:moveTo>
                <a:lnTo>
                  <a:pt x="15239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4959096" y="3467100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392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3" name="object 113"/>
          <p:cNvSpPr/>
          <p:nvPr/>
        </p:nvSpPr>
        <p:spPr>
          <a:xfrm>
            <a:off x="4812792" y="3467100"/>
            <a:ext cx="86995" cy="0"/>
          </a:xfrm>
          <a:custGeom>
            <a:avLst/>
            <a:gdLst/>
            <a:ahLst/>
            <a:cxnLst/>
            <a:rect l="l" t="t" r="r" b="b"/>
            <a:pathLst>
              <a:path w="86995">
                <a:moveTo>
                  <a:pt x="0" y="0"/>
                </a:moveTo>
                <a:lnTo>
                  <a:pt x="86867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4695445" y="3467100"/>
            <a:ext cx="58419" cy="0"/>
          </a:xfrm>
          <a:custGeom>
            <a:avLst/>
            <a:gdLst/>
            <a:ahLst/>
            <a:cxnLst/>
            <a:rect l="l" t="t" r="r" b="b"/>
            <a:pathLst>
              <a:path w="58419">
                <a:moveTo>
                  <a:pt x="0" y="0"/>
                </a:moveTo>
                <a:lnTo>
                  <a:pt x="57912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4620767" y="3467100"/>
            <a:ext cx="15240" cy="0"/>
          </a:xfrm>
          <a:custGeom>
            <a:avLst/>
            <a:gdLst/>
            <a:ahLst/>
            <a:cxnLst/>
            <a:rect l="l" t="t" r="r" b="b"/>
            <a:pathLst>
              <a:path w="15239">
                <a:moveTo>
                  <a:pt x="0" y="0"/>
                </a:moveTo>
                <a:lnTo>
                  <a:pt x="15239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4547616" y="3467100"/>
            <a:ext cx="15240" cy="0"/>
          </a:xfrm>
          <a:custGeom>
            <a:avLst/>
            <a:gdLst/>
            <a:ahLst/>
            <a:cxnLst/>
            <a:rect l="l" t="t" r="r" b="b"/>
            <a:pathLst>
              <a:path w="15239">
                <a:moveTo>
                  <a:pt x="0" y="0"/>
                </a:moveTo>
                <a:lnTo>
                  <a:pt x="15239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4401311" y="3467100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392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4255008" y="3467100"/>
            <a:ext cx="86995" cy="0"/>
          </a:xfrm>
          <a:custGeom>
            <a:avLst/>
            <a:gdLst/>
            <a:ahLst/>
            <a:cxnLst/>
            <a:rect l="l" t="t" r="r" b="b"/>
            <a:pathLst>
              <a:path w="86994">
                <a:moveTo>
                  <a:pt x="0" y="0"/>
                </a:moveTo>
                <a:lnTo>
                  <a:pt x="86868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9" name="object 119"/>
          <p:cNvSpPr/>
          <p:nvPr/>
        </p:nvSpPr>
        <p:spPr>
          <a:xfrm>
            <a:off x="3770376" y="3467100"/>
            <a:ext cx="425450" cy="0"/>
          </a:xfrm>
          <a:custGeom>
            <a:avLst/>
            <a:gdLst/>
            <a:ahLst/>
            <a:cxnLst/>
            <a:rect l="l" t="t" r="r" b="b"/>
            <a:pathLst>
              <a:path w="425450">
                <a:moveTo>
                  <a:pt x="0" y="0"/>
                </a:moveTo>
                <a:lnTo>
                  <a:pt x="42519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3697223" y="3467100"/>
            <a:ext cx="13970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1" name="object 121"/>
          <p:cNvSpPr/>
          <p:nvPr/>
        </p:nvSpPr>
        <p:spPr>
          <a:xfrm>
            <a:off x="3505201" y="3467100"/>
            <a:ext cx="132715" cy="0"/>
          </a:xfrm>
          <a:custGeom>
            <a:avLst/>
            <a:gdLst/>
            <a:ahLst/>
            <a:cxnLst/>
            <a:rect l="l" t="t" r="r" b="b"/>
            <a:pathLst>
              <a:path w="132714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2" name="object 122"/>
          <p:cNvSpPr/>
          <p:nvPr/>
        </p:nvSpPr>
        <p:spPr>
          <a:xfrm>
            <a:off x="3212593" y="3467100"/>
            <a:ext cx="233679" cy="0"/>
          </a:xfrm>
          <a:custGeom>
            <a:avLst/>
            <a:gdLst/>
            <a:ahLst/>
            <a:cxnLst/>
            <a:rect l="l" t="t" r="r" b="b"/>
            <a:pathLst>
              <a:path w="233680">
                <a:moveTo>
                  <a:pt x="0" y="0"/>
                </a:moveTo>
                <a:lnTo>
                  <a:pt x="233171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3" name="object 123"/>
          <p:cNvSpPr/>
          <p:nvPr/>
        </p:nvSpPr>
        <p:spPr>
          <a:xfrm>
            <a:off x="3051048" y="3467100"/>
            <a:ext cx="102235" cy="0"/>
          </a:xfrm>
          <a:custGeom>
            <a:avLst/>
            <a:gdLst/>
            <a:ahLst/>
            <a:cxnLst/>
            <a:rect l="l" t="t" r="r" b="b"/>
            <a:pathLst>
              <a:path w="102235">
                <a:moveTo>
                  <a:pt x="0" y="0"/>
                </a:moveTo>
                <a:lnTo>
                  <a:pt x="102108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9569196" y="3020567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83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5" name="object 125"/>
          <p:cNvSpPr/>
          <p:nvPr/>
        </p:nvSpPr>
        <p:spPr>
          <a:xfrm>
            <a:off x="9422893" y="3020567"/>
            <a:ext cx="86995" cy="0"/>
          </a:xfrm>
          <a:custGeom>
            <a:avLst/>
            <a:gdLst/>
            <a:ahLst/>
            <a:cxnLst/>
            <a:rect l="l" t="t" r="r" b="b"/>
            <a:pathLst>
              <a:path w="86995">
                <a:moveTo>
                  <a:pt x="0" y="0"/>
                </a:moveTo>
                <a:lnTo>
                  <a:pt x="86867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8380476" y="3020567"/>
            <a:ext cx="982980" cy="0"/>
          </a:xfrm>
          <a:custGeom>
            <a:avLst/>
            <a:gdLst/>
            <a:ahLst/>
            <a:cxnLst/>
            <a:rect l="l" t="t" r="r" b="b"/>
            <a:pathLst>
              <a:path w="982979">
                <a:moveTo>
                  <a:pt x="0" y="0"/>
                </a:moveTo>
                <a:lnTo>
                  <a:pt x="98298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7" name="object 127"/>
          <p:cNvSpPr/>
          <p:nvPr/>
        </p:nvSpPr>
        <p:spPr>
          <a:xfrm>
            <a:off x="8161019" y="3020567"/>
            <a:ext cx="160020" cy="0"/>
          </a:xfrm>
          <a:custGeom>
            <a:avLst/>
            <a:gdLst/>
            <a:ahLst/>
            <a:cxnLst/>
            <a:rect l="l" t="t" r="r" b="b"/>
            <a:pathLst>
              <a:path w="160020">
                <a:moveTo>
                  <a:pt x="0" y="0"/>
                </a:moveTo>
                <a:lnTo>
                  <a:pt x="16002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8" name="object 128"/>
          <p:cNvSpPr/>
          <p:nvPr/>
        </p:nvSpPr>
        <p:spPr>
          <a:xfrm>
            <a:off x="7484364" y="3020567"/>
            <a:ext cx="617220" cy="0"/>
          </a:xfrm>
          <a:custGeom>
            <a:avLst/>
            <a:gdLst/>
            <a:ahLst/>
            <a:cxnLst/>
            <a:rect l="l" t="t" r="r" b="b"/>
            <a:pathLst>
              <a:path w="617220">
                <a:moveTo>
                  <a:pt x="0" y="0"/>
                </a:moveTo>
                <a:lnTo>
                  <a:pt x="617219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9" name="object 129"/>
          <p:cNvSpPr/>
          <p:nvPr/>
        </p:nvSpPr>
        <p:spPr>
          <a:xfrm>
            <a:off x="7411211" y="3020567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0" name="object 130"/>
          <p:cNvSpPr/>
          <p:nvPr/>
        </p:nvSpPr>
        <p:spPr>
          <a:xfrm>
            <a:off x="7264909" y="3020567"/>
            <a:ext cx="86995" cy="0"/>
          </a:xfrm>
          <a:custGeom>
            <a:avLst/>
            <a:gdLst/>
            <a:ahLst/>
            <a:cxnLst/>
            <a:rect l="l" t="t" r="r" b="b"/>
            <a:pathLst>
              <a:path w="86995">
                <a:moveTo>
                  <a:pt x="0" y="0"/>
                </a:moveTo>
                <a:lnTo>
                  <a:pt x="86867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1" name="object 131"/>
          <p:cNvSpPr/>
          <p:nvPr/>
        </p:nvSpPr>
        <p:spPr>
          <a:xfrm>
            <a:off x="7191755" y="3020567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2" name="object 132"/>
          <p:cNvSpPr/>
          <p:nvPr/>
        </p:nvSpPr>
        <p:spPr>
          <a:xfrm>
            <a:off x="7118603" y="3020567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6853428" y="3020567"/>
            <a:ext cx="205740" cy="0"/>
          </a:xfrm>
          <a:custGeom>
            <a:avLst/>
            <a:gdLst/>
            <a:ahLst/>
            <a:cxnLst/>
            <a:rect l="l" t="t" r="r" b="b"/>
            <a:pathLst>
              <a:path w="205739">
                <a:moveTo>
                  <a:pt x="0" y="0"/>
                </a:moveTo>
                <a:lnTo>
                  <a:pt x="205739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4" name="object 134"/>
          <p:cNvSpPr/>
          <p:nvPr/>
        </p:nvSpPr>
        <p:spPr>
          <a:xfrm>
            <a:off x="6486145" y="3020567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47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" name="object 135"/>
          <p:cNvSpPr/>
          <p:nvPr/>
        </p:nvSpPr>
        <p:spPr>
          <a:xfrm>
            <a:off x="6222491" y="3020567"/>
            <a:ext cx="205740" cy="0"/>
          </a:xfrm>
          <a:custGeom>
            <a:avLst/>
            <a:gdLst/>
            <a:ahLst/>
            <a:cxnLst/>
            <a:rect l="l" t="t" r="r" b="b"/>
            <a:pathLst>
              <a:path w="205739">
                <a:moveTo>
                  <a:pt x="0" y="0"/>
                </a:moveTo>
                <a:lnTo>
                  <a:pt x="20574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6" name="object 136"/>
          <p:cNvSpPr/>
          <p:nvPr/>
        </p:nvSpPr>
        <p:spPr>
          <a:xfrm>
            <a:off x="6149340" y="3020567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7" name="object 137"/>
          <p:cNvSpPr/>
          <p:nvPr/>
        </p:nvSpPr>
        <p:spPr>
          <a:xfrm>
            <a:off x="5516880" y="3020567"/>
            <a:ext cx="573405" cy="0"/>
          </a:xfrm>
          <a:custGeom>
            <a:avLst/>
            <a:gdLst/>
            <a:ahLst/>
            <a:cxnLst/>
            <a:rect l="l" t="t" r="r" b="b"/>
            <a:pathLst>
              <a:path w="573404">
                <a:moveTo>
                  <a:pt x="0" y="0"/>
                </a:moveTo>
                <a:lnTo>
                  <a:pt x="573024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5443728" y="3020567"/>
            <a:ext cx="15240" cy="0"/>
          </a:xfrm>
          <a:custGeom>
            <a:avLst/>
            <a:gdLst/>
            <a:ahLst/>
            <a:cxnLst/>
            <a:rect l="l" t="t" r="r" b="b"/>
            <a:pathLst>
              <a:path w="15239">
                <a:moveTo>
                  <a:pt x="0" y="0"/>
                </a:moveTo>
                <a:lnTo>
                  <a:pt x="1524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9" name="object 139"/>
          <p:cNvSpPr/>
          <p:nvPr/>
        </p:nvSpPr>
        <p:spPr>
          <a:xfrm>
            <a:off x="5180076" y="3020567"/>
            <a:ext cx="205740" cy="0"/>
          </a:xfrm>
          <a:custGeom>
            <a:avLst/>
            <a:gdLst/>
            <a:ahLst/>
            <a:cxnLst/>
            <a:rect l="l" t="t" r="r" b="b"/>
            <a:pathLst>
              <a:path w="205739">
                <a:moveTo>
                  <a:pt x="0" y="0"/>
                </a:moveTo>
                <a:lnTo>
                  <a:pt x="20574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4401312" y="3020567"/>
            <a:ext cx="719455" cy="0"/>
          </a:xfrm>
          <a:custGeom>
            <a:avLst/>
            <a:gdLst/>
            <a:ahLst/>
            <a:cxnLst/>
            <a:rect l="l" t="t" r="r" b="b"/>
            <a:pathLst>
              <a:path w="719454">
                <a:moveTo>
                  <a:pt x="0" y="0"/>
                </a:moveTo>
                <a:lnTo>
                  <a:pt x="719327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1" name="object 141"/>
          <p:cNvSpPr/>
          <p:nvPr/>
        </p:nvSpPr>
        <p:spPr>
          <a:xfrm>
            <a:off x="4255008" y="3020567"/>
            <a:ext cx="86995" cy="0"/>
          </a:xfrm>
          <a:custGeom>
            <a:avLst/>
            <a:gdLst/>
            <a:ahLst/>
            <a:cxnLst/>
            <a:rect l="l" t="t" r="r" b="b"/>
            <a:pathLst>
              <a:path w="86994">
                <a:moveTo>
                  <a:pt x="0" y="0"/>
                </a:moveTo>
                <a:lnTo>
                  <a:pt x="86868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" name="object 142"/>
          <p:cNvSpPr/>
          <p:nvPr/>
        </p:nvSpPr>
        <p:spPr>
          <a:xfrm>
            <a:off x="3051048" y="3020567"/>
            <a:ext cx="1144905" cy="0"/>
          </a:xfrm>
          <a:custGeom>
            <a:avLst/>
            <a:gdLst/>
            <a:ahLst/>
            <a:cxnLst/>
            <a:rect l="l" t="t" r="r" b="b"/>
            <a:pathLst>
              <a:path w="1144905">
                <a:moveTo>
                  <a:pt x="0" y="0"/>
                </a:moveTo>
                <a:lnTo>
                  <a:pt x="1144524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3" name="object 143"/>
          <p:cNvSpPr/>
          <p:nvPr/>
        </p:nvSpPr>
        <p:spPr>
          <a:xfrm>
            <a:off x="7484364" y="2575560"/>
            <a:ext cx="2261870" cy="0"/>
          </a:xfrm>
          <a:custGeom>
            <a:avLst/>
            <a:gdLst/>
            <a:ahLst/>
            <a:cxnLst/>
            <a:rect l="l" t="t" r="r" b="b"/>
            <a:pathLst>
              <a:path w="2261870">
                <a:moveTo>
                  <a:pt x="0" y="0"/>
                </a:moveTo>
                <a:lnTo>
                  <a:pt x="22616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4" name="object 144"/>
          <p:cNvSpPr/>
          <p:nvPr/>
        </p:nvSpPr>
        <p:spPr>
          <a:xfrm>
            <a:off x="7264908" y="2575560"/>
            <a:ext cx="160020" cy="0"/>
          </a:xfrm>
          <a:custGeom>
            <a:avLst/>
            <a:gdLst/>
            <a:ahLst/>
            <a:cxnLst/>
            <a:rect l="l" t="t" r="r" b="b"/>
            <a:pathLst>
              <a:path w="160020">
                <a:moveTo>
                  <a:pt x="0" y="0"/>
                </a:moveTo>
                <a:lnTo>
                  <a:pt x="160019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5" name="object 145"/>
          <p:cNvSpPr/>
          <p:nvPr/>
        </p:nvSpPr>
        <p:spPr>
          <a:xfrm>
            <a:off x="7191755" y="2575560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6" name="object 146"/>
          <p:cNvSpPr/>
          <p:nvPr/>
        </p:nvSpPr>
        <p:spPr>
          <a:xfrm>
            <a:off x="6222492" y="2575560"/>
            <a:ext cx="909955" cy="0"/>
          </a:xfrm>
          <a:custGeom>
            <a:avLst/>
            <a:gdLst/>
            <a:ahLst/>
            <a:cxnLst/>
            <a:rect l="l" t="t" r="r" b="b"/>
            <a:pathLst>
              <a:path w="909954">
                <a:moveTo>
                  <a:pt x="0" y="0"/>
                </a:moveTo>
                <a:lnTo>
                  <a:pt x="909827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7" name="object 147"/>
          <p:cNvSpPr/>
          <p:nvPr/>
        </p:nvSpPr>
        <p:spPr>
          <a:xfrm>
            <a:off x="6149340" y="2575560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8" name="object 148"/>
          <p:cNvSpPr/>
          <p:nvPr/>
        </p:nvSpPr>
        <p:spPr>
          <a:xfrm>
            <a:off x="5180077" y="2575560"/>
            <a:ext cx="909955" cy="0"/>
          </a:xfrm>
          <a:custGeom>
            <a:avLst/>
            <a:gdLst/>
            <a:ahLst/>
            <a:cxnLst/>
            <a:rect l="l" t="t" r="r" b="b"/>
            <a:pathLst>
              <a:path w="909954">
                <a:moveTo>
                  <a:pt x="0" y="0"/>
                </a:moveTo>
                <a:lnTo>
                  <a:pt x="909827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3051047" y="2575560"/>
            <a:ext cx="2070100" cy="0"/>
          </a:xfrm>
          <a:custGeom>
            <a:avLst/>
            <a:gdLst/>
            <a:ahLst/>
            <a:cxnLst/>
            <a:rect l="l" t="t" r="r" b="b"/>
            <a:pathLst>
              <a:path w="2070100">
                <a:moveTo>
                  <a:pt x="0" y="0"/>
                </a:moveTo>
                <a:lnTo>
                  <a:pt x="2069591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0" name="object 150"/>
          <p:cNvSpPr/>
          <p:nvPr/>
        </p:nvSpPr>
        <p:spPr>
          <a:xfrm>
            <a:off x="7264908" y="2129027"/>
            <a:ext cx="2481580" cy="0"/>
          </a:xfrm>
          <a:custGeom>
            <a:avLst/>
            <a:gdLst/>
            <a:ahLst/>
            <a:cxnLst/>
            <a:rect l="l" t="t" r="r" b="b"/>
            <a:pathLst>
              <a:path w="2481579">
                <a:moveTo>
                  <a:pt x="0" y="0"/>
                </a:moveTo>
                <a:lnTo>
                  <a:pt x="2481071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1" name="object 151"/>
          <p:cNvSpPr/>
          <p:nvPr/>
        </p:nvSpPr>
        <p:spPr>
          <a:xfrm>
            <a:off x="7191755" y="2129027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6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2" name="object 152"/>
          <p:cNvSpPr/>
          <p:nvPr/>
        </p:nvSpPr>
        <p:spPr>
          <a:xfrm>
            <a:off x="6222492" y="2129027"/>
            <a:ext cx="909955" cy="0"/>
          </a:xfrm>
          <a:custGeom>
            <a:avLst/>
            <a:gdLst/>
            <a:ahLst/>
            <a:cxnLst/>
            <a:rect l="l" t="t" r="r" b="b"/>
            <a:pathLst>
              <a:path w="909954">
                <a:moveTo>
                  <a:pt x="0" y="0"/>
                </a:moveTo>
                <a:lnTo>
                  <a:pt x="909827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6149340" y="2129027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71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4" name="object 154"/>
          <p:cNvSpPr/>
          <p:nvPr/>
        </p:nvSpPr>
        <p:spPr>
          <a:xfrm>
            <a:off x="3051047" y="2129027"/>
            <a:ext cx="3039110" cy="0"/>
          </a:xfrm>
          <a:custGeom>
            <a:avLst/>
            <a:gdLst/>
            <a:ahLst/>
            <a:cxnLst/>
            <a:rect l="l" t="t" r="r" b="b"/>
            <a:pathLst>
              <a:path w="3039110">
                <a:moveTo>
                  <a:pt x="0" y="0"/>
                </a:moveTo>
                <a:lnTo>
                  <a:pt x="3038855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3051047" y="1684020"/>
            <a:ext cx="6695440" cy="0"/>
          </a:xfrm>
          <a:custGeom>
            <a:avLst/>
            <a:gdLst/>
            <a:ahLst/>
            <a:cxnLst/>
            <a:rect l="l" t="t" r="r" b="b"/>
            <a:pathLst>
              <a:path w="6695440">
                <a:moveTo>
                  <a:pt x="0" y="0"/>
                </a:moveTo>
                <a:lnTo>
                  <a:pt x="6694932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6" name="object 156"/>
          <p:cNvSpPr/>
          <p:nvPr/>
        </p:nvSpPr>
        <p:spPr>
          <a:xfrm>
            <a:off x="3051047" y="1237488"/>
            <a:ext cx="6695440" cy="0"/>
          </a:xfrm>
          <a:custGeom>
            <a:avLst/>
            <a:gdLst/>
            <a:ahLst/>
            <a:cxnLst/>
            <a:rect l="l" t="t" r="r" b="b"/>
            <a:pathLst>
              <a:path w="6695440">
                <a:moveTo>
                  <a:pt x="0" y="0"/>
                </a:moveTo>
                <a:lnTo>
                  <a:pt x="6694932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7" name="object 157"/>
          <p:cNvSpPr/>
          <p:nvPr/>
        </p:nvSpPr>
        <p:spPr>
          <a:xfrm>
            <a:off x="3109722" y="3689603"/>
            <a:ext cx="0" cy="669290"/>
          </a:xfrm>
          <a:custGeom>
            <a:avLst/>
            <a:gdLst/>
            <a:ahLst/>
            <a:cxnLst/>
            <a:rect l="l" t="t" r="r" b="b"/>
            <a:pathLst>
              <a:path h="669289">
                <a:moveTo>
                  <a:pt x="0" y="0"/>
                </a:moveTo>
                <a:lnTo>
                  <a:pt x="0" y="669036"/>
                </a:lnTo>
              </a:path>
            </a:pathLst>
          </a:custGeom>
          <a:ln w="59436">
            <a:solidFill>
              <a:srgbClr val="FF9933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8" name="object 158"/>
          <p:cNvSpPr/>
          <p:nvPr/>
        </p:nvSpPr>
        <p:spPr>
          <a:xfrm>
            <a:off x="3667505" y="3020567"/>
            <a:ext cx="0" cy="1338580"/>
          </a:xfrm>
          <a:custGeom>
            <a:avLst/>
            <a:gdLst/>
            <a:ahLst/>
            <a:cxnLst/>
            <a:rect l="l" t="t" r="r" b="b"/>
            <a:pathLst>
              <a:path h="1338579">
                <a:moveTo>
                  <a:pt x="0" y="0"/>
                </a:moveTo>
                <a:lnTo>
                  <a:pt x="0" y="1338072"/>
                </a:lnTo>
              </a:path>
            </a:pathLst>
          </a:custGeom>
          <a:ln w="59436">
            <a:solidFill>
              <a:srgbClr val="FF9933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4225289" y="2575560"/>
            <a:ext cx="0" cy="1783080"/>
          </a:xfrm>
          <a:custGeom>
            <a:avLst/>
            <a:gdLst/>
            <a:ahLst/>
            <a:cxnLst/>
            <a:rect l="l" t="t" r="r" b="b"/>
            <a:pathLst>
              <a:path h="1783079">
                <a:moveTo>
                  <a:pt x="0" y="0"/>
                </a:moveTo>
                <a:lnTo>
                  <a:pt x="0" y="1783079"/>
                </a:lnTo>
              </a:path>
            </a:pathLst>
          </a:custGeom>
          <a:ln w="59435">
            <a:solidFill>
              <a:srgbClr val="FF9933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0" name="object 160"/>
          <p:cNvSpPr/>
          <p:nvPr/>
        </p:nvSpPr>
        <p:spPr>
          <a:xfrm>
            <a:off x="4783073" y="3244596"/>
            <a:ext cx="0" cy="1114425"/>
          </a:xfrm>
          <a:custGeom>
            <a:avLst/>
            <a:gdLst/>
            <a:ahLst/>
            <a:cxnLst/>
            <a:rect l="l" t="t" r="r" b="b"/>
            <a:pathLst>
              <a:path h="1114425">
                <a:moveTo>
                  <a:pt x="0" y="0"/>
                </a:moveTo>
                <a:lnTo>
                  <a:pt x="0" y="1114043"/>
                </a:lnTo>
              </a:path>
            </a:pathLst>
          </a:custGeom>
          <a:ln w="59435">
            <a:solidFill>
              <a:srgbClr val="FF9933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1" name="object 161"/>
          <p:cNvSpPr/>
          <p:nvPr/>
        </p:nvSpPr>
        <p:spPr>
          <a:xfrm>
            <a:off x="5340858" y="3689603"/>
            <a:ext cx="0" cy="669290"/>
          </a:xfrm>
          <a:custGeom>
            <a:avLst/>
            <a:gdLst/>
            <a:ahLst/>
            <a:cxnLst/>
            <a:rect l="l" t="t" r="r" b="b"/>
            <a:pathLst>
              <a:path h="669289">
                <a:moveTo>
                  <a:pt x="0" y="0"/>
                </a:moveTo>
                <a:lnTo>
                  <a:pt x="0" y="669036"/>
                </a:lnTo>
              </a:path>
            </a:pathLst>
          </a:custGeom>
          <a:ln w="59436">
            <a:solidFill>
              <a:srgbClr val="FF9933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2" name="object 162"/>
          <p:cNvSpPr/>
          <p:nvPr/>
        </p:nvSpPr>
        <p:spPr>
          <a:xfrm>
            <a:off x="5899403" y="3689603"/>
            <a:ext cx="0" cy="669290"/>
          </a:xfrm>
          <a:custGeom>
            <a:avLst/>
            <a:gdLst/>
            <a:ahLst/>
            <a:cxnLst/>
            <a:rect l="l" t="t" r="r" b="b"/>
            <a:pathLst>
              <a:path h="669289">
                <a:moveTo>
                  <a:pt x="0" y="0"/>
                </a:moveTo>
                <a:lnTo>
                  <a:pt x="0" y="669036"/>
                </a:lnTo>
              </a:path>
            </a:pathLst>
          </a:custGeom>
          <a:ln w="57912">
            <a:solidFill>
              <a:srgbClr val="FF9933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3" name="object 163"/>
          <p:cNvSpPr/>
          <p:nvPr/>
        </p:nvSpPr>
        <p:spPr>
          <a:xfrm>
            <a:off x="6457188" y="2798064"/>
            <a:ext cx="0" cy="1560830"/>
          </a:xfrm>
          <a:custGeom>
            <a:avLst/>
            <a:gdLst/>
            <a:ahLst/>
            <a:cxnLst/>
            <a:rect l="l" t="t" r="r" b="b"/>
            <a:pathLst>
              <a:path h="1560829">
                <a:moveTo>
                  <a:pt x="0" y="0"/>
                </a:moveTo>
                <a:lnTo>
                  <a:pt x="0" y="1560576"/>
                </a:lnTo>
              </a:path>
            </a:pathLst>
          </a:custGeom>
          <a:ln w="57912">
            <a:solidFill>
              <a:srgbClr val="FF9933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4" name="object 164"/>
          <p:cNvSpPr/>
          <p:nvPr/>
        </p:nvSpPr>
        <p:spPr>
          <a:xfrm>
            <a:off x="7015734" y="3244596"/>
            <a:ext cx="0" cy="1114425"/>
          </a:xfrm>
          <a:custGeom>
            <a:avLst/>
            <a:gdLst/>
            <a:ahLst/>
            <a:cxnLst/>
            <a:rect l="l" t="t" r="r" b="b"/>
            <a:pathLst>
              <a:path h="1114425">
                <a:moveTo>
                  <a:pt x="0" y="0"/>
                </a:moveTo>
                <a:lnTo>
                  <a:pt x="0" y="1114043"/>
                </a:lnTo>
              </a:path>
            </a:pathLst>
          </a:custGeom>
          <a:ln w="59436">
            <a:solidFill>
              <a:srgbClr val="FF9933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5" name="object 165"/>
          <p:cNvSpPr/>
          <p:nvPr/>
        </p:nvSpPr>
        <p:spPr>
          <a:xfrm>
            <a:off x="7573517" y="3689603"/>
            <a:ext cx="0" cy="669290"/>
          </a:xfrm>
          <a:custGeom>
            <a:avLst/>
            <a:gdLst/>
            <a:ahLst/>
            <a:cxnLst/>
            <a:rect l="l" t="t" r="r" b="b"/>
            <a:pathLst>
              <a:path h="669289">
                <a:moveTo>
                  <a:pt x="0" y="0"/>
                </a:moveTo>
                <a:lnTo>
                  <a:pt x="0" y="669036"/>
                </a:lnTo>
              </a:path>
            </a:pathLst>
          </a:custGeom>
          <a:ln w="59436">
            <a:solidFill>
              <a:srgbClr val="FF9933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6" name="object 166"/>
          <p:cNvSpPr/>
          <p:nvPr/>
        </p:nvSpPr>
        <p:spPr>
          <a:xfrm>
            <a:off x="8131302" y="2575560"/>
            <a:ext cx="0" cy="1783080"/>
          </a:xfrm>
          <a:custGeom>
            <a:avLst/>
            <a:gdLst/>
            <a:ahLst/>
            <a:cxnLst/>
            <a:rect l="l" t="t" r="r" b="b"/>
            <a:pathLst>
              <a:path h="1783079">
                <a:moveTo>
                  <a:pt x="0" y="0"/>
                </a:moveTo>
                <a:lnTo>
                  <a:pt x="0" y="1783079"/>
                </a:lnTo>
              </a:path>
            </a:pathLst>
          </a:custGeom>
          <a:ln w="59436">
            <a:solidFill>
              <a:srgbClr val="FF9933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7" name="object 167"/>
          <p:cNvSpPr/>
          <p:nvPr/>
        </p:nvSpPr>
        <p:spPr>
          <a:xfrm>
            <a:off x="8689085" y="3244596"/>
            <a:ext cx="0" cy="1114425"/>
          </a:xfrm>
          <a:custGeom>
            <a:avLst/>
            <a:gdLst/>
            <a:ahLst/>
            <a:cxnLst/>
            <a:rect l="l" t="t" r="r" b="b"/>
            <a:pathLst>
              <a:path h="1114425">
                <a:moveTo>
                  <a:pt x="0" y="0"/>
                </a:moveTo>
                <a:lnTo>
                  <a:pt x="0" y="1114043"/>
                </a:lnTo>
              </a:path>
            </a:pathLst>
          </a:custGeom>
          <a:ln w="59435">
            <a:solidFill>
              <a:srgbClr val="FF9933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8" name="object 168"/>
          <p:cNvSpPr/>
          <p:nvPr/>
        </p:nvSpPr>
        <p:spPr>
          <a:xfrm>
            <a:off x="9246869" y="3689603"/>
            <a:ext cx="0" cy="669290"/>
          </a:xfrm>
          <a:custGeom>
            <a:avLst/>
            <a:gdLst/>
            <a:ahLst/>
            <a:cxnLst/>
            <a:rect l="l" t="t" r="r" b="b"/>
            <a:pathLst>
              <a:path h="669289">
                <a:moveTo>
                  <a:pt x="0" y="0"/>
                </a:moveTo>
                <a:lnTo>
                  <a:pt x="0" y="669036"/>
                </a:lnTo>
              </a:path>
            </a:pathLst>
          </a:custGeom>
          <a:ln w="59436">
            <a:solidFill>
              <a:srgbClr val="FF9933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9" name="object 169"/>
          <p:cNvSpPr/>
          <p:nvPr/>
        </p:nvSpPr>
        <p:spPr>
          <a:xfrm>
            <a:off x="3080003" y="3689603"/>
            <a:ext cx="59690" cy="669290"/>
          </a:xfrm>
          <a:custGeom>
            <a:avLst/>
            <a:gdLst/>
            <a:ahLst/>
            <a:cxnLst/>
            <a:rect l="l" t="t" r="r" b="b"/>
            <a:pathLst>
              <a:path w="59690" h="669289">
                <a:moveTo>
                  <a:pt x="0" y="0"/>
                </a:moveTo>
                <a:lnTo>
                  <a:pt x="59436" y="0"/>
                </a:lnTo>
                <a:lnTo>
                  <a:pt x="59436" y="669036"/>
                </a:lnTo>
                <a:lnTo>
                  <a:pt x="0" y="66903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0" name="object 170"/>
          <p:cNvSpPr/>
          <p:nvPr/>
        </p:nvSpPr>
        <p:spPr>
          <a:xfrm>
            <a:off x="3637788" y="3020567"/>
            <a:ext cx="59690" cy="1338580"/>
          </a:xfrm>
          <a:custGeom>
            <a:avLst/>
            <a:gdLst/>
            <a:ahLst/>
            <a:cxnLst/>
            <a:rect l="l" t="t" r="r" b="b"/>
            <a:pathLst>
              <a:path w="59689" h="1338579">
                <a:moveTo>
                  <a:pt x="0" y="0"/>
                </a:moveTo>
                <a:lnTo>
                  <a:pt x="59436" y="0"/>
                </a:lnTo>
                <a:lnTo>
                  <a:pt x="59436" y="1338072"/>
                </a:lnTo>
                <a:lnTo>
                  <a:pt x="0" y="1338072"/>
                </a:lnTo>
                <a:lnTo>
                  <a:pt x="0" y="0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1" name="object 171"/>
          <p:cNvSpPr/>
          <p:nvPr/>
        </p:nvSpPr>
        <p:spPr>
          <a:xfrm>
            <a:off x="4195572" y="2575560"/>
            <a:ext cx="59690" cy="1783080"/>
          </a:xfrm>
          <a:custGeom>
            <a:avLst/>
            <a:gdLst/>
            <a:ahLst/>
            <a:cxnLst/>
            <a:rect l="l" t="t" r="r" b="b"/>
            <a:pathLst>
              <a:path w="59689" h="1783079">
                <a:moveTo>
                  <a:pt x="0" y="0"/>
                </a:moveTo>
                <a:lnTo>
                  <a:pt x="59435" y="0"/>
                </a:lnTo>
                <a:lnTo>
                  <a:pt x="59435" y="1783079"/>
                </a:lnTo>
                <a:lnTo>
                  <a:pt x="0" y="178307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2" name="object 172"/>
          <p:cNvSpPr/>
          <p:nvPr/>
        </p:nvSpPr>
        <p:spPr>
          <a:xfrm>
            <a:off x="4753355" y="3244596"/>
            <a:ext cx="59690" cy="1114425"/>
          </a:xfrm>
          <a:custGeom>
            <a:avLst/>
            <a:gdLst/>
            <a:ahLst/>
            <a:cxnLst/>
            <a:rect l="l" t="t" r="r" b="b"/>
            <a:pathLst>
              <a:path w="59689" h="1114425">
                <a:moveTo>
                  <a:pt x="0" y="0"/>
                </a:moveTo>
                <a:lnTo>
                  <a:pt x="59435" y="0"/>
                </a:lnTo>
                <a:lnTo>
                  <a:pt x="59435" y="1114043"/>
                </a:lnTo>
                <a:lnTo>
                  <a:pt x="0" y="1114043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3" name="object 173"/>
          <p:cNvSpPr/>
          <p:nvPr/>
        </p:nvSpPr>
        <p:spPr>
          <a:xfrm>
            <a:off x="5311140" y="3689603"/>
            <a:ext cx="59690" cy="669290"/>
          </a:xfrm>
          <a:custGeom>
            <a:avLst/>
            <a:gdLst/>
            <a:ahLst/>
            <a:cxnLst/>
            <a:rect l="l" t="t" r="r" b="b"/>
            <a:pathLst>
              <a:path w="59689" h="669289">
                <a:moveTo>
                  <a:pt x="0" y="0"/>
                </a:moveTo>
                <a:lnTo>
                  <a:pt x="59436" y="0"/>
                </a:lnTo>
                <a:lnTo>
                  <a:pt x="59436" y="669036"/>
                </a:lnTo>
                <a:lnTo>
                  <a:pt x="0" y="66903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5870448" y="3689603"/>
            <a:ext cx="58419" cy="669290"/>
          </a:xfrm>
          <a:custGeom>
            <a:avLst/>
            <a:gdLst/>
            <a:ahLst/>
            <a:cxnLst/>
            <a:rect l="l" t="t" r="r" b="b"/>
            <a:pathLst>
              <a:path w="58420" h="669289">
                <a:moveTo>
                  <a:pt x="0" y="0"/>
                </a:moveTo>
                <a:lnTo>
                  <a:pt x="57912" y="0"/>
                </a:lnTo>
                <a:lnTo>
                  <a:pt x="57912" y="669036"/>
                </a:lnTo>
                <a:lnTo>
                  <a:pt x="0" y="66903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" name="object 175"/>
          <p:cNvSpPr/>
          <p:nvPr/>
        </p:nvSpPr>
        <p:spPr>
          <a:xfrm>
            <a:off x="6428233" y="2798064"/>
            <a:ext cx="58419" cy="1560830"/>
          </a:xfrm>
          <a:custGeom>
            <a:avLst/>
            <a:gdLst/>
            <a:ahLst/>
            <a:cxnLst/>
            <a:rect l="l" t="t" r="r" b="b"/>
            <a:pathLst>
              <a:path w="58420" h="1560829">
                <a:moveTo>
                  <a:pt x="0" y="0"/>
                </a:moveTo>
                <a:lnTo>
                  <a:pt x="57912" y="0"/>
                </a:lnTo>
                <a:lnTo>
                  <a:pt x="57912" y="1560576"/>
                </a:lnTo>
                <a:lnTo>
                  <a:pt x="0" y="1560576"/>
                </a:lnTo>
                <a:lnTo>
                  <a:pt x="0" y="0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6" name="object 176"/>
          <p:cNvSpPr/>
          <p:nvPr/>
        </p:nvSpPr>
        <p:spPr>
          <a:xfrm>
            <a:off x="6986015" y="3244596"/>
            <a:ext cx="59690" cy="1114425"/>
          </a:xfrm>
          <a:custGeom>
            <a:avLst/>
            <a:gdLst/>
            <a:ahLst/>
            <a:cxnLst/>
            <a:rect l="l" t="t" r="r" b="b"/>
            <a:pathLst>
              <a:path w="59689" h="1114425">
                <a:moveTo>
                  <a:pt x="0" y="0"/>
                </a:moveTo>
                <a:lnTo>
                  <a:pt x="59436" y="0"/>
                </a:lnTo>
                <a:lnTo>
                  <a:pt x="59436" y="1114043"/>
                </a:lnTo>
                <a:lnTo>
                  <a:pt x="0" y="1114043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7" name="object 177"/>
          <p:cNvSpPr/>
          <p:nvPr/>
        </p:nvSpPr>
        <p:spPr>
          <a:xfrm>
            <a:off x="7543800" y="3689603"/>
            <a:ext cx="59690" cy="669290"/>
          </a:xfrm>
          <a:custGeom>
            <a:avLst/>
            <a:gdLst/>
            <a:ahLst/>
            <a:cxnLst/>
            <a:rect l="l" t="t" r="r" b="b"/>
            <a:pathLst>
              <a:path w="59689" h="669289">
                <a:moveTo>
                  <a:pt x="0" y="0"/>
                </a:moveTo>
                <a:lnTo>
                  <a:pt x="59436" y="0"/>
                </a:lnTo>
                <a:lnTo>
                  <a:pt x="59436" y="669036"/>
                </a:lnTo>
                <a:lnTo>
                  <a:pt x="0" y="66903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8" name="object 178"/>
          <p:cNvSpPr/>
          <p:nvPr/>
        </p:nvSpPr>
        <p:spPr>
          <a:xfrm>
            <a:off x="8101583" y="2575560"/>
            <a:ext cx="59690" cy="1783080"/>
          </a:xfrm>
          <a:custGeom>
            <a:avLst/>
            <a:gdLst/>
            <a:ahLst/>
            <a:cxnLst/>
            <a:rect l="l" t="t" r="r" b="b"/>
            <a:pathLst>
              <a:path w="59690" h="1783079">
                <a:moveTo>
                  <a:pt x="0" y="0"/>
                </a:moveTo>
                <a:lnTo>
                  <a:pt x="59436" y="0"/>
                </a:lnTo>
                <a:lnTo>
                  <a:pt x="59436" y="1783079"/>
                </a:lnTo>
                <a:lnTo>
                  <a:pt x="0" y="178307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9" name="object 179"/>
          <p:cNvSpPr/>
          <p:nvPr/>
        </p:nvSpPr>
        <p:spPr>
          <a:xfrm>
            <a:off x="8659368" y="3244596"/>
            <a:ext cx="59690" cy="1114425"/>
          </a:xfrm>
          <a:custGeom>
            <a:avLst/>
            <a:gdLst/>
            <a:ahLst/>
            <a:cxnLst/>
            <a:rect l="l" t="t" r="r" b="b"/>
            <a:pathLst>
              <a:path w="59690" h="1114425">
                <a:moveTo>
                  <a:pt x="0" y="0"/>
                </a:moveTo>
                <a:lnTo>
                  <a:pt x="59435" y="0"/>
                </a:lnTo>
                <a:lnTo>
                  <a:pt x="59435" y="1114043"/>
                </a:lnTo>
                <a:lnTo>
                  <a:pt x="0" y="1114043"/>
                </a:lnTo>
                <a:lnTo>
                  <a:pt x="0" y="0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0" name="object 180"/>
          <p:cNvSpPr/>
          <p:nvPr/>
        </p:nvSpPr>
        <p:spPr>
          <a:xfrm>
            <a:off x="9217152" y="3689603"/>
            <a:ext cx="59690" cy="669290"/>
          </a:xfrm>
          <a:custGeom>
            <a:avLst/>
            <a:gdLst/>
            <a:ahLst/>
            <a:cxnLst/>
            <a:rect l="l" t="t" r="r" b="b"/>
            <a:pathLst>
              <a:path w="59690" h="669289">
                <a:moveTo>
                  <a:pt x="0" y="0"/>
                </a:moveTo>
                <a:lnTo>
                  <a:pt x="59436" y="0"/>
                </a:lnTo>
                <a:lnTo>
                  <a:pt x="59436" y="669036"/>
                </a:lnTo>
                <a:lnTo>
                  <a:pt x="0" y="66903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1" name="object 181"/>
          <p:cNvSpPr/>
          <p:nvPr/>
        </p:nvSpPr>
        <p:spPr>
          <a:xfrm>
            <a:off x="3182873" y="3020567"/>
            <a:ext cx="0" cy="1338580"/>
          </a:xfrm>
          <a:custGeom>
            <a:avLst/>
            <a:gdLst/>
            <a:ahLst/>
            <a:cxnLst/>
            <a:rect l="l" t="t" r="r" b="b"/>
            <a:pathLst>
              <a:path h="1338579">
                <a:moveTo>
                  <a:pt x="0" y="0"/>
                </a:moveTo>
                <a:lnTo>
                  <a:pt x="0" y="1338072"/>
                </a:lnTo>
              </a:path>
            </a:pathLst>
          </a:custGeom>
          <a:ln w="59436">
            <a:solidFill>
              <a:srgbClr val="99FF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2" name="object 182"/>
          <p:cNvSpPr/>
          <p:nvPr/>
        </p:nvSpPr>
        <p:spPr>
          <a:xfrm>
            <a:off x="3740657" y="3244596"/>
            <a:ext cx="0" cy="1114425"/>
          </a:xfrm>
          <a:custGeom>
            <a:avLst/>
            <a:gdLst/>
            <a:ahLst/>
            <a:cxnLst/>
            <a:rect l="l" t="t" r="r" b="b"/>
            <a:pathLst>
              <a:path h="1114425">
                <a:moveTo>
                  <a:pt x="0" y="0"/>
                </a:moveTo>
                <a:lnTo>
                  <a:pt x="0" y="1114043"/>
                </a:lnTo>
              </a:path>
            </a:pathLst>
          </a:custGeom>
          <a:ln w="59436">
            <a:solidFill>
              <a:srgbClr val="99FF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3" name="object 183"/>
          <p:cNvSpPr/>
          <p:nvPr/>
        </p:nvSpPr>
        <p:spPr>
          <a:xfrm>
            <a:off x="4298442" y="3689603"/>
            <a:ext cx="0" cy="669290"/>
          </a:xfrm>
          <a:custGeom>
            <a:avLst/>
            <a:gdLst/>
            <a:ahLst/>
            <a:cxnLst/>
            <a:rect l="l" t="t" r="r" b="b"/>
            <a:pathLst>
              <a:path h="669289">
                <a:moveTo>
                  <a:pt x="0" y="0"/>
                </a:moveTo>
                <a:lnTo>
                  <a:pt x="0" y="669036"/>
                </a:lnTo>
              </a:path>
            </a:pathLst>
          </a:custGeom>
          <a:ln w="59436">
            <a:solidFill>
              <a:srgbClr val="99FF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4" name="object 184"/>
          <p:cNvSpPr/>
          <p:nvPr/>
        </p:nvSpPr>
        <p:spPr>
          <a:xfrm>
            <a:off x="4856226" y="3689603"/>
            <a:ext cx="0" cy="669290"/>
          </a:xfrm>
          <a:custGeom>
            <a:avLst/>
            <a:gdLst/>
            <a:ahLst/>
            <a:cxnLst/>
            <a:rect l="l" t="t" r="r" b="b"/>
            <a:pathLst>
              <a:path h="669289">
                <a:moveTo>
                  <a:pt x="0" y="0"/>
                </a:moveTo>
                <a:lnTo>
                  <a:pt x="0" y="669036"/>
                </a:lnTo>
              </a:path>
            </a:pathLst>
          </a:custGeom>
          <a:ln w="59436">
            <a:solidFill>
              <a:srgbClr val="99FF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5" name="object 185"/>
          <p:cNvSpPr/>
          <p:nvPr/>
        </p:nvSpPr>
        <p:spPr>
          <a:xfrm>
            <a:off x="5414771" y="2575560"/>
            <a:ext cx="0" cy="1783080"/>
          </a:xfrm>
          <a:custGeom>
            <a:avLst/>
            <a:gdLst/>
            <a:ahLst/>
            <a:cxnLst/>
            <a:rect l="l" t="t" r="r" b="b"/>
            <a:pathLst>
              <a:path h="1783079">
                <a:moveTo>
                  <a:pt x="0" y="0"/>
                </a:moveTo>
                <a:lnTo>
                  <a:pt x="0" y="1783079"/>
                </a:lnTo>
              </a:path>
            </a:pathLst>
          </a:custGeom>
          <a:ln w="57912">
            <a:solidFill>
              <a:srgbClr val="99FF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6" name="object 186"/>
          <p:cNvSpPr/>
          <p:nvPr/>
        </p:nvSpPr>
        <p:spPr>
          <a:xfrm>
            <a:off x="5972555" y="3467100"/>
            <a:ext cx="0" cy="891540"/>
          </a:xfrm>
          <a:custGeom>
            <a:avLst/>
            <a:gdLst/>
            <a:ahLst/>
            <a:cxnLst/>
            <a:rect l="l" t="t" r="r" b="b"/>
            <a:pathLst>
              <a:path h="891539">
                <a:moveTo>
                  <a:pt x="0" y="0"/>
                </a:moveTo>
                <a:lnTo>
                  <a:pt x="0" y="891539"/>
                </a:lnTo>
              </a:path>
            </a:pathLst>
          </a:custGeom>
          <a:ln w="57912">
            <a:solidFill>
              <a:srgbClr val="99FF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7" name="object 187"/>
          <p:cNvSpPr/>
          <p:nvPr/>
        </p:nvSpPr>
        <p:spPr>
          <a:xfrm>
            <a:off x="6530340" y="3913632"/>
            <a:ext cx="0" cy="445134"/>
          </a:xfrm>
          <a:custGeom>
            <a:avLst/>
            <a:gdLst/>
            <a:ahLst/>
            <a:cxnLst/>
            <a:rect l="l" t="t" r="r" b="b"/>
            <a:pathLst>
              <a:path h="445135">
                <a:moveTo>
                  <a:pt x="0" y="0"/>
                </a:moveTo>
                <a:lnTo>
                  <a:pt x="0" y="445008"/>
                </a:lnTo>
              </a:path>
            </a:pathLst>
          </a:custGeom>
          <a:ln w="57912">
            <a:solidFill>
              <a:srgbClr val="99FF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8" name="object 188"/>
          <p:cNvSpPr/>
          <p:nvPr/>
        </p:nvSpPr>
        <p:spPr>
          <a:xfrm>
            <a:off x="7088885" y="2575560"/>
            <a:ext cx="0" cy="1783080"/>
          </a:xfrm>
          <a:custGeom>
            <a:avLst/>
            <a:gdLst/>
            <a:ahLst/>
            <a:cxnLst/>
            <a:rect l="l" t="t" r="r" b="b"/>
            <a:pathLst>
              <a:path h="1783079">
                <a:moveTo>
                  <a:pt x="0" y="0"/>
                </a:moveTo>
                <a:lnTo>
                  <a:pt x="0" y="1783079"/>
                </a:lnTo>
              </a:path>
            </a:pathLst>
          </a:custGeom>
          <a:ln w="59436">
            <a:solidFill>
              <a:srgbClr val="99FF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9" name="object 189"/>
          <p:cNvSpPr/>
          <p:nvPr/>
        </p:nvSpPr>
        <p:spPr>
          <a:xfrm>
            <a:off x="7646670" y="3020567"/>
            <a:ext cx="0" cy="1338580"/>
          </a:xfrm>
          <a:custGeom>
            <a:avLst/>
            <a:gdLst/>
            <a:ahLst/>
            <a:cxnLst/>
            <a:rect l="l" t="t" r="r" b="b"/>
            <a:pathLst>
              <a:path h="1338579">
                <a:moveTo>
                  <a:pt x="0" y="0"/>
                </a:moveTo>
                <a:lnTo>
                  <a:pt x="0" y="1338072"/>
                </a:lnTo>
              </a:path>
            </a:pathLst>
          </a:custGeom>
          <a:ln w="59436">
            <a:solidFill>
              <a:srgbClr val="99FF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8204454" y="3020567"/>
            <a:ext cx="0" cy="1338580"/>
          </a:xfrm>
          <a:custGeom>
            <a:avLst/>
            <a:gdLst/>
            <a:ahLst/>
            <a:cxnLst/>
            <a:rect l="l" t="t" r="r" b="b"/>
            <a:pathLst>
              <a:path h="1338579">
                <a:moveTo>
                  <a:pt x="0" y="0"/>
                </a:moveTo>
                <a:lnTo>
                  <a:pt x="0" y="1338072"/>
                </a:lnTo>
              </a:path>
            </a:pathLst>
          </a:custGeom>
          <a:ln w="59436">
            <a:solidFill>
              <a:srgbClr val="99FF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1" name="object 191"/>
          <p:cNvSpPr/>
          <p:nvPr/>
        </p:nvSpPr>
        <p:spPr>
          <a:xfrm>
            <a:off x="8762238" y="3913632"/>
            <a:ext cx="0" cy="445134"/>
          </a:xfrm>
          <a:custGeom>
            <a:avLst/>
            <a:gdLst/>
            <a:ahLst/>
            <a:cxnLst/>
            <a:rect l="l" t="t" r="r" b="b"/>
            <a:pathLst>
              <a:path h="445135">
                <a:moveTo>
                  <a:pt x="0" y="0"/>
                </a:moveTo>
                <a:lnTo>
                  <a:pt x="0" y="445008"/>
                </a:lnTo>
              </a:path>
            </a:pathLst>
          </a:custGeom>
          <a:ln w="59435">
            <a:solidFill>
              <a:srgbClr val="99FF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2" name="object 192"/>
          <p:cNvSpPr/>
          <p:nvPr/>
        </p:nvSpPr>
        <p:spPr>
          <a:xfrm>
            <a:off x="9320021" y="3020567"/>
            <a:ext cx="0" cy="1338580"/>
          </a:xfrm>
          <a:custGeom>
            <a:avLst/>
            <a:gdLst/>
            <a:ahLst/>
            <a:cxnLst/>
            <a:rect l="l" t="t" r="r" b="b"/>
            <a:pathLst>
              <a:path h="1338579">
                <a:moveTo>
                  <a:pt x="0" y="0"/>
                </a:moveTo>
                <a:lnTo>
                  <a:pt x="0" y="1338072"/>
                </a:lnTo>
              </a:path>
            </a:pathLst>
          </a:custGeom>
          <a:ln w="59436">
            <a:solidFill>
              <a:srgbClr val="99FF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3" name="object 193"/>
          <p:cNvSpPr/>
          <p:nvPr/>
        </p:nvSpPr>
        <p:spPr>
          <a:xfrm>
            <a:off x="3153155" y="3020567"/>
            <a:ext cx="59690" cy="1338580"/>
          </a:xfrm>
          <a:custGeom>
            <a:avLst/>
            <a:gdLst/>
            <a:ahLst/>
            <a:cxnLst/>
            <a:rect l="l" t="t" r="r" b="b"/>
            <a:pathLst>
              <a:path w="59689" h="1338579">
                <a:moveTo>
                  <a:pt x="0" y="0"/>
                </a:moveTo>
                <a:lnTo>
                  <a:pt x="59436" y="0"/>
                </a:lnTo>
                <a:lnTo>
                  <a:pt x="59436" y="1338072"/>
                </a:lnTo>
                <a:lnTo>
                  <a:pt x="0" y="1338072"/>
                </a:lnTo>
                <a:lnTo>
                  <a:pt x="0" y="0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4" name="object 194"/>
          <p:cNvSpPr/>
          <p:nvPr/>
        </p:nvSpPr>
        <p:spPr>
          <a:xfrm>
            <a:off x="3710939" y="3244596"/>
            <a:ext cx="59690" cy="1114425"/>
          </a:xfrm>
          <a:custGeom>
            <a:avLst/>
            <a:gdLst/>
            <a:ahLst/>
            <a:cxnLst/>
            <a:rect l="l" t="t" r="r" b="b"/>
            <a:pathLst>
              <a:path w="59689" h="1114425">
                <a:moveTo>
                  <a:pt x="0" y="0"/>
                </a:moveTo>
                <a:lnTo>
                  <a:pt x="59436" y="0"/>
                </a:lnTo>
                <a:lnTo>
                  <a:pt x="59436" y="1114043"/>
                </a:lnTo>
                <a:lnTo>
                  <a:pt x="0" y="1114043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5" name="object 195"/>
          <p:cNvSpPr/>
          <p:nvPr/>
        </p:nvSpPr>
        <p:spPr>
          <a:xfrm>
            <a:off x="4268723" y="3689603"/>
            <a:ext cx="59690" cy="669290"/>
          </a:xfrm>
          <a:custGeom>
            <a:avLst/>
            <a:gdLst/>
            <a:ahLst/>
            <a:cxnLst/>
            <a:rect l="l" t="t" r="r" b="b"/>
            <a:pathLst>
              <a:path w="59689" h="669289">
                <a:moveTo>
                  <a:pt x="0" y="0"/>
                </a:moveTo>
                <a:lnTo>
                  <a:pt x="59436" y="0"/>
                </a:lnTo>
                <a:lnTo>
                  <a:pt x="59436" y="669036"/>
                </a:lnTo>
                <a:lnTo>
                  <a:pt x="0" y="66903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6" name="object 196"/>
          <p:cNvSpPr/>
          <p:nvPr/>
        </p:nvSpPr>
        <p:spPr>
          <a:xfrm>
            <a:off x="4826508" y="3689603"/>
            <a:ext cx="59690" cy="669290"/>
          </a:xfrm>
          <a:custGeom>
            <a:avLst/>
            <a:gdLst/>
            <a:ahLst/>
            <a:cxnLst/>
            <a:rect l="l" t="t" r="r" b="b"/>
            <a:pathLst>
              <a:path w="59689" h="669289">
                <a:moveTo>
                  <a:pt x="0" y="0"/>
                </a:moveTo>
                <a:lnTo>
                  <a:pt x="59436" y="0"/>
                </a:lnTo>
                <a:lnTo>
                  <a:pt x="59436" y="669036"/>
                </a:lnTo>
                <a:lnTo>
                  <a:pt x="0" y="66903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7" name="object 197"/>
          <p:cNvSpPr/>
          <p:nvPr/>
        </p:nvSpPr>
        <p:spPr>
          <a:xfrm>
            <a:off x="5385816" y="2575560"/>
            <a:ext cx="58419" cy="1783080"/>
          </a:xfrm>
          <a:custGeom>
            <a:avLst/>
            <a:gdLst/>
            <a:ahLst/>
            <a:cxnLst/>
            <a:rect l="l" t="t" r="r" b="b"/>
            <a:pathLst>
              <a:path w="58420" h="1783079">
                <a:moveTo>
                  <a:pt x="0" y="0"/>
                </a:moveTo>
                <a:lnTo>
                  <a:pt x="57912" y="0"/>
                </a:lnTo>
                <a:lnTo>
                  <a:pt x="57912" y="1783079"/>
                </a:lnTo>
                <a:lnTo>
                  <a:pt x="0" y="178307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8" name="object 198"/>
          <p:cNvSpPr/>
          <p:nvPr/>
        </p:nvSpPr>
        <p:spPr>
          <a:xfrm>
            <a:off x="5943601" y="3467100"/>
            <a:ext cx="58419" cy="891540"/>
          </a:xfrm>
          <a:custGeom>
            <a:avLst/>
            <a:gdLst/>
            <a:ahLst/>
            <a:cxnLst/>
            <a:rect l="l" t="t" r="r" b="b"/>
            <a:pathLst>
              <a:path w="58420" h="891539">
                <a:moveTo>
                  <a:pt x="0" y="0"/>
                </a:moveTo>
                <a:lnTo>
                  <a:pt x="57912" y="0"/>
                </a:lnTo>
                <a:lnTo>
                  <a:pt x="57912" y="891539"/>
                </a:lnTo>
                <a:lnTo>
                  <a:pt x="0" y="89153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9" name="object 199"/>
          <p:cNvSpPr/>
          <p:nvPr/>
        </p:nvSpPr>
        <p:spPr>
          <a:xfrm>
            <a:off x="6501385" y="3913632"/>
            <a:ext cx="58419" cy="445134"/>
          </a:xfrm>
          <a:custGeom>
            <a:avLst/>
            <a:gdLst/>
            <a:ahLst/>
            <a:cxnLst/>
            <a:rect l="l" t="t" r="r" b="b"/>
            <a:pathLst>
              <a:path w="58420" h="445135">
                <a:moveTo>
                  <a:pt x="0" y="0"/>
                </a:moveTo>
                <a:lnTo>
                  <a:pt x="57912" y="0"/>
                </a:lnTo>
                <a:lnTo>
                  <a:pt x="57912" y="445008"/>
                </a:lnTo>
                <a:lnTo>
                  <a:pt x="0" y="445008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0" name="object 200"/>
          <p:cNvSpPr/>
          <p:nvPr/>
        </p:nvSpPr>
        <p:spPr>
          <a:xfrm>
            <a:off x="7059167" y="2575560"/>
            <a:ext cx="59690" cy="1783080"/>
          </a:xfrm>
          <a:custGeom>
            <a:avLst/>
            <a:gdLst/>
            <a:ahLst/>
            <a:cxnLst/>
            <a:rect l="l" t="t" r="r" b="b"/>
            <a:pathLst>
              <a:path w="59689" h="1783079">
                <a:moveTo>
                  <a:pt x="0" y="0"/>
                </a:moveTo>
                <a:lnTo>
                  <a:pt x="59436" y="0"/>
                </a:lnTo>
                <a:lnTo>
                  <a:pt x="59436" y="1783079"/>
                </a:lnTo>
                <a:lnTo>
                  <a:pt x="0" y="178307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1" name="object 201"/>
          <p:cNvSpPr/>
          <p:nvPr/>
        </p:nvSpPr>
        <p:spPr>
          <a:xfrm>
            <a:off x="7616952" y="3020567"/>
            <a:ext cx="59690" cy="1338580"/>
          </a:xfrm>
          <a:custGeom>
            <a:avLst/>
            <a:gdLst/>
            <a:ahLst/>
            <a:cxnLst/>
            <a:rect l="l" t="t" r="r" b="b"/>
            <a:pathLst>
              <a:path w="59689" h="1338579">
                <a:moveTo>
                  <a:pt x="0" y="0"/>
                </a:moveTo>
                <a:lnTo>
                  <a:pt x="59436" y="0"/>
                </a:lnTo>
                <a:lnTo>
                  <a:pt x="59436" y="1338072"/>
                </a:lnTo>
                <a:lnTo>
                  <a:pt x="0" y="1338072"/>
                </a:lnTo>
                <a:lnTo>
                  <a:pt x="0" y="0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8174735" y="3020567"/>
            <a:ext cx="59690" cy="1338580"/>
          </a:xfrm>
          <a:custGeom>
            <a:avLst/>
            <a:gdLst/>
            <a:ahLst/>
            <a:cxnLst/>
            <a:rect l="l" t="t" r="r" b="b"/>
            <a:pathLst>
              <a:path w="59690" h="1338579">
                <a:moveTo>
                  <a:pt x="0" y="0"/>
                </a:moveTo>
                <a:lnTo>
                  <a:pt x="59436" y="0"/>
                </a:lnTo>
                <a:lnTo>
                  <a:pt x="59436" y="1338072"/>
                </a:lnTo>
                <a:lnTo>
                  <a:pt x="0" y="1338072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3" name="object 203"/>
          <p:cNvSpPr/>
          <p:nvPr/>
        </p:nvSpPr>
        <p:spPr>
          <a:xfrm>
            <a:off x="8732519" y="3913632"/>
            <a:ext cx="59690" cy="445134"/>
          </a:xfrm>
          <a:custGeom>
            <a:avLst/>
            <a:gdLst/>
            <a:ahLst/>
            <a:cxnLst/>
            <a:rect l="l" t="t" r="r" b="b"/>
            <a:pathLst>
              <a:path w="59690" h="445135">
                <a:moveTo>
                  <a:pt x="0" y="0"/>
                </a:moveTo>
                <a:lnTo>
                  <a:pt x="59435" y="0"/>
                </a:lnTo>
                <a:lnTo>
                  <a:pt x="59435" y="445008"/>
                </a:lnTo>
                <a:lnTo>
                  <a:pt x="0" y="445008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" name="object 204"/>
          <p:cNvSpPr/>
          <p:nvPr/>
        </p:nvSpPr>
        <p:spPr>
          <a:xfrm>
            <a:off x="9290304" y="3020567"/>
            <a:ext cx="59690" cy="1338580"/>
          </a:xfrm>
          <a:custGeom>
            <a:avLst/>
            <a:gdLst/>
            <a:ahLst/>
            <a:cxnLst/>
            <a:rect l="l" t="t" r="r" b="b"/>
            <a:pathLst>
              <a:path w="59690" h="1338579">
                <a:moveTo>
                  <a:pt x="0" y="0"/>
                </a:moveTo>
                <a:lnTo>
                  <a:pt x="59436" y="0"/>
                </a:lnTo>
                <a:lnTo>
                  <a:pt x="59436" y="1338072"/>
                </a:lnTo>
                <a:lnTo>
                  <a:pt x="0" y="1338072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5" name="object 205"/>
          <p:cNvSpPr/>
          <p:nvPr/>
        </p:nvSpPr>
        <p:spPr>
          <a:xfrm>
            <a:off x="3256026" y="3467100"/>
            <a:ext cx="0" cy="891540"/>
          </a:xfrm>
          <a:custGeom>
            <a:avLst/>
            <a:gdLst/>
            <a:ahLst/>
            <a:cxnLst/>
            <a:rect l="l" t="t" r="r" b="b"/>
            <a:pathLst>
              <a:path h="891539">
                <a:moveTo>
                  <a:pt x="0" y="0"/>
                </a:moveTo>
                <a:lnTo>
                  <a:pt x="0" y="891539"/>
                </a:lnTo>
              </a:path>
            </a:pathLst>
          </a:custGeom>
          <a:ln w="59436">
            <a:solidFill>
              <a:srgbClr val="9933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6" name="object 206"/>
          <p:cNvSpPr/>
          <p:nvPr/>
        </p:nvSpPr>
        <p:spPr>
          <a:xfrm>
            <a:off x="3813810" y="3913632"/>
            <a:ext cx="0" cy="445134"/>
          </a:xfrm>
          <a:custGeom>
            <a:avLst/>
            <a:gdLst/>
            <a:ahLst/>
            <a:cxnLst/>
            <a:rect l="l" t="t" r="r" b="b"/>
            <a:pathLst>
              <a:path h="445135">
                <a:moveTo>
                  <a:pt x="0" y="0"/>
                </a:moveTo>
                <a:lnTo>
                  <a:pt x="0" y="445008"/>
                </a:lnTo>
              </a:path>
            </a:pathLst>
          </a:custGeom>
          <a:ln w="59435">
            <a:solidFill>
              <a:srgbClr val="9933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7" name="object 207"/>
          <p:cNvSpPr/>
          <p:nvPr/>
        </p:nvSpPr>
        <p:spPr>
          <a:xfrm>
            <a:off x="4371594" y="2798064"/>
            <a:ext cx="0" cy="1560830"/>
          </a:xfrm>
          <a:custGeom>
            <a:avLst/>
            <a:gdLst/>
            <a:ahLst/>
            <a:cxnLst/>
            <a:rect l="l" t="t" r="r" b="b"/>
            <a:pathLst>
              <a:path h="1560829">
                <a:moveTo>
                  <a:pt x="0" y="0"/>
                </a:moveTo>
                <a:lnTo>
                  <a:pt x="0" y="1560576"/>
                </a:lnTo>
              </a:path>
            </a:pathLst>
          </a:custGeom>
          <a:ln w="59436">
            <a:solidFill>
              <a:srgbClr val="9933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8" name="object 208"/>
          <p:cNvSpPr/>
          <p:nvPr/>
        </p:nvSpPr>
        <p:spPr>
          <a:xfrm>
            <a:off x="4929378" y="3244596"/>
            <a:ext cx="0" cy="1114425"/>
          </a:xfrm>
          <a:custGeom>
            <a:avLst/>
            <a:gdLst/>
            <a:ahLst/>
            <a:cxnLst/>
            <a:rect l="l" t="t" r="r" b="b"/>
            <a:pathLst>
              <a:path h="1114425">
                <a:moveTo>
                  <a:pt x="0" y="0"/>
                </a:moveTo>
                <a:lnTo>
                  <a:pt x="0" y="1114043"/>
                </a:lnTo>
              </a:path>
            </a:pathLst>
          </a:custGeom>
          <a:ln w="59436">
            <a:solidFill>
              <a:srgbClr val="9933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9" name="object 209"/>
          <p:cNvSpPr/>
          <p:nvPr/>
        </p:nvSpPr>
        <p:spPr>
          <a:xfrm>
            <a:off x="5487923" y="2575560"/>
            <a:ext cx="0" cy="1783080"/>
          </a:xfrm>
          <a:custGeom>
            <a:avLst/>
            <a:gdLst/>
            <a:ahLst/>
            <a:cxnLst/>
            <a:rect l="l" t="t" r="r" b="b"/>
            <a:pathLst>
              <a:path h="1783079">
                <a:moveTo>
                  <a:pt x="0" y="0"/>
                </a:moveTo>
                <a:lnTo>
                  <a:pt x="0" y="1783079"/>
                </a:lnTo>
              </a:path>
            </a:pathLst>
          </a:custGeom>
          <a:ln w="57912">
            <a:solidFill>
              <a:srgbClr val="9933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0" name="object 210"/>
          <p:cNvSpPr/>
          <p:nvPr/>
        </p:nvSpPr>
        <p:spPr>
          <a:xfrm>
            <a:off x="6045708" y="3467100"/>
            <a:ext cx="0" cy="891540"/>
          </a:xfrm>
          <a:custGeom>
            <a:avLst/>
            <a:gdLst/>
            <a:ahLst/>
            <a:cxnLst/>
            <a:rect l="l" t="t" r="r" b="b"/>
            <a:pathLst>
              <a:path h="891539">
                <a:moveTo>
                  <a:pt x="0" y="0"/>
                </a:moveTo>
                <a:lnTo>
                  <a:pt x="0" y="891539"/>
                </a:lnTo>
              </a:path>
            </a:pathLst>
          </a:custGeom>
          <a:ln w="57912">
            <a:solidFill>
              <a:srgbClr val="9933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1" name="object 211"/>
          <p:cNvSpPr/>
          <p:nvPr/>
        </p:nvSpPr>
        <p:spPr>
          <a:xfrm>
            <a:off x="6604253" y="4136136"/>
            <a:ext cx="0" cy="222885"/>
          </a:xfrm>
          <a:custGeom>
            <a:avLst/>
            <a:gdLst/>
            <a:ahLst/>
            <a:cxnLst/>
            <a:rect l="l" t="t" r="r" b="b"/>
            <a:pathLst>
              <a:path h="222885">
                <a:moveTo>
                  <a:pt x="0" y="0"/>
                </a:moveTo>
                <a:lnTo>
                  <a:pt x="0" y="222503"/>
                </a:lnTo>
              </a:path>
            </a:pathLst>
          </a:custGeom>
          <a:ln w="59436">
            <a:solidFill>
              <a:srgbClr val="9933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2" name="object 212"/>
          <p:cNvSpPr/>
          <p:nvPr/>
        </p:nvSpPr>
        <p:spPr>
          <a:xfrm>
            <a:off x="7162038" y="1906523"/>
            <a:ext cx="0" cy="2452370"/>
          </a:xfrm>
          <a:custGeom>
            <a:avLst/>
            <a:gdLst/>
            <a:ahLst/>
            <a:cxnLst/>
            <a:rect l="l" t="t" r="r" b="b"/>
            <a:pathLst>
              <a:path h="2452370">
                <a:moveTo>
                  <a:pt x="0" y="0"/>
                </a:moveTo>
                <a:lnTo>
                  <a:pt x="0" y="2452116"/>
                </a:lnTo>
              </a:path>
            </a:pathLst>
          </a:custGeom>
          <a:ln w="59435">
            <a:solidFill>
              <a:srgbClr val="9933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3" name="object 213"/>
          <p:cNvSpPr/>
          <p:nvPr/>
        </p:nvSpPr>
        <p:spPr>
          <a:xfrm>
            <a:off x="7719821" y="3689603"/>
            <a:ext cx="0" cy="669290"/>
          </a:xfrm>
          <a:custGeom>
            <a:avLst/>
            <a:gdLst/>
            <a:ahLst/>
            <a:cxnLst/>
            <a:rect l="l" t="t" r="r" b="b"/>
            <a:pathLst>
              <a:path h="669289">
                <a:moveTo>
                  <a:pt x="0" y="0"/>
                </a:moveTo>
                <a:lnTo>
                  <a:pt x="0" y="669036"/>
                </a:lnTo>
              </a:path>
            </a:pathLst>
          </a:custGeom>
          <a:ln w="59436">
            <a:solidFill>
              <a:srgbClr val="9933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4" name="object 214"/>
          <p:cNvSpPr/>
          <p:nvPr/>
        </p:nvSpPr>
        <p:spPr>
          <a:xfrm>
            <a:off x="8277606" y="3244596"/>
            <a:ext cx="0" cy="1114425"/>
          </a:xfrm>
          <a:custGeom>
            <a:avLst/>
            <a:gdLst/>
            <a:ahLst/>
            <a:cxnLst/>
            <a:rect l="l" t="t" r="r" b="b"/>
            <a:pathLst>
              <a:path h="1114425">
                <a:moveTo>
                  <a:pt x="0" y="0"/>
                </a:moveTo>
                <a:lnTo>
                  <a:pt x="0" y="1114043"/>
                </a:lnTo>
              </a:path>
            </a:pathLst>
          </a:custGeom>
          <a:ln w="59435">
            <a:solidFill>
              <a:srgbClr val="9933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5" name="object 215"/>
          <p:cNvSpPr/>
          <p:nvPr/>
        </p:nvSpPr>
        <p:spPr>
          <a:xfrm>
            <a:off x="8835390" y="4136136"/>
            <a:ext cx="0" cy="222885"/>
          </a:xfrm>
          <a:custGeom>
            <a:avLst/>
            <a:gdLst/>
            <a:ahLst/>
            <a:cxnLst/>
            <a:rect l="l" t="t" r="r" b="b"/>
            <a:pathLst>
              <a:path h="222885">
                <a:moveTo>
                  <a:pt x="0" y="0"/>
                </a:moveTo>
                <a:lnTo>
                  <a:pt x="0" y="222503"/>
                </a:lnTo>
              </a:path>
            </a:pathLst>
          </a:custGeom>
          <a:ln w="59435">
            <a:solidFill>
              <a:srgbClr val="9933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6" name="object 216"/>
          <p:cNvSpPr/>
          <p:nvPr/>
        </p:nvSpPr>
        <p:spPr>
          <a:xfrm>
            <a:off x="9393173" y="2575560"/>
            <a:ext cx="0" cy="1783080"/>
          </a:xfrm>
          <a:custGeom>
            <a:avLst/>
            <a:gdLst/>
            <a:ahLst/>
            <a:cxnLst/>
            <a:rect l="l" t="t" r="r" b="b"/>
            <a:pathLst>
              <a:path h="1783079">
                <a:moveTo>
                  <a:pt x="0" y="0"/>
                </a:moveTo>
                <a:lnTo>
                  <a:pt x="0" y="1783079"/>
                </a:lnTo>
              </a:path>
            </a:pathLst>
          </a:custGeom>
          <a:ln w="59436">
            <a:solidFill>
              <a:srgbClr val="9933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7" name="object 217"/>
          <p:cNvSpPr/>
          <p:nvPr/>
        </p:nvSpPr>
        <p:spPr>
          <a:xfrm>
            <a:off x="3226307" y="3467100"/>
            <a:ext cx="59690" cy="891540"/>
          </a:xfrm>
          <a:custGeom>
            <a:avLst/>
            <a:gdLst/>
            <a:ahLst/>
            <a:cxnLst/>
            <a:rect l="l" t="t" r="r" b="b"/>
            <a:pathLst>
              <a:path w="59689" h="891539">
                <a:moveTo>
                  <a:pt x="0" y="0"/>
                </a:moveTo>
                <a:lnTo>
                  <a:pt x="59436" y="0"/>
                </a:lnTo>
                <a:lnTo>
                  <a:pt x="59436" y="891539"/>
                </a:lnTo>
                <a:lnTo>
                  <a:pt x="0" y="89153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3784092" y="3913632"/>
            <a:ext cx="59690" cy="445134"/>
          </a:xfrm>
          <a:custGeom>
            <a:avLst/>
            <a:gdLst/>
            <a:ahLst/>
            <a:cxnLst/>
            <a:rect l="l" t="t" r="r" b="b"/>
            <a:pathLst>
              <a:path w="59689" h="445135">
                <a:moveTo>
                  <a:pt x="0" y="0"/>
                </a:moveTo>
                <a:lnTo>
                  <a:pt x="59435" y="0"/>
                </a:lnTo>
                <a:lnTo>
                  <a:pt x="59435" y="445008"/>
                </a:lnTo>
                <a:lnTo>
                  <a:pt x="0" y="445008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9" name="object 219"/>
          <p:cNvSpPr/>
          <p:nvPr/>
        </p:nvSpPr>
        <p:spPr>
          <a:xfrm>
            <a:off x="4341876" y="2798064"/>
            <a:ext cx="59690" cy="1560830"/>
          </a:xfrm>
          <a:custGeom>
            <a:avLst/>
            <a:gdLst/>
            <a:ahLst/>
            <a:cxnLst/>
            <a:rect l="l" t="t" r="r" b="b"/>
            <a:pathLst>
              <a:path w="59689" h="1560829">
                <a:moveTo>
                  <a:pt x="0" y="0"/>
                </a:moveTo>
                <a:lnTo>
                  <a:pt x="59436" y="0"/>
                </a:lnTo>
                <a:lnTo>
                  <a:pt x="59436" y="1560576"/>
                </a:lnTo>
                <a:lnTo>
                  <a:pt x="0" y="156057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0" name="object 220"/>
          <p:cNvSpPr/>
          <p:nvPr/>
        </p:nvSpPr>
        <p:spPr>
          <a:xfrm>
            <a:off x="4899659" y="3244596"/>
            <a:ext cx="59690" cy="1114425"/>
          </a:xfrm>
          <a:custGeom>
            <a:avLst/>
            <a:gdLst/>
            <a:ahLst/>
            <a:cxnLst/>
            <a:rect l="l" t="t" r="r" b="b"/>
            <a:pathLst>
              <a:path w="59689" h="1114425">
                <a:moveTo>
                  <a:pt x="0" y="0"/>
                </a:moveTo>
                <a:lnTo>
                  <a:pt x="59436" y="0"/>
                </a:lnTo>
                <a:lnTo>
                  <a:pt x="59436" y="1114043"/>
                </a:lnTo>
                <a:lnTo>
                  <a:pt x="0" y="1114043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1" name="object 221"/>
          <p:cNvSpPr/>
          <p:nvPr/>
        </p:nvSpPr>
        <p:spPr>
          <a:xfrm>
            <a:off x="5458968" y="2575560"/>
            <a:ext cx="58419" cy="1783080"/>
          </a:xfrm>
          <a:custGeom>
            <a:avLst/>
            <a:gdLst/>
            <a:ahLst/>
            <a:cxnLst/>
            <a:rect l="l" t="t" r="r" b="b"/>
            <a:pathLst>
              <a:path w="58420" h="1783079">
                <a:moveTo>
                  <a:pt x="0" y="0"/>
                </a:moveTo>
                <a:lnTo>
                  <a:pt x="57912" y="0"/>
                </a:lnTo>
                <a:lnTo>
                  <a:pt x="57912" y="1783079"/>
                </a:lnTo>
                <a:lnTo>
                  <a:pt x="0" y="178307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2" name="object 222"/>
          <p:cNvSpPr/>
          <p:nvPr/>
        </p:nvSpPr>
        <p:spPr>
          <a:xfrm>
            <a:off x="6016753" y="3467100"/>
            <a:ext cx="58419" cy="891540"/>
          </a:xfrm>
          <a:custGeom>
            <a:avLst/>
            <a:gdLst/>
            <a:ahLst/>
            <a:cxnLst/>
            <a:rect l="l" t="t" r="r" b="b"/>
            <a:pathLst>
              <a:path w="58420" h="891539">
                <a:moveTo>
                  <a:pt x="0" y="0"/>
                </a:moveTo>
                <a:lnTo>
                  <a:pt x="57912" y="0"/>
                </a:lnTo>
                <a:lnTo>
                  <a:pt x="57912" y="891539"/>
                </a:lnTo>
                <a:lnTo>
                  <a:pt x="0" y="89153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3" name="object 223"/>
          <p:cNvSpPr/>
          <p:nvPr/>
        </p:nvSpPr>
        <p:spPr>
          <a:xfrm>
            <a:off x="6574535" y="4136136"/>
            <a:ext cx="59690" cy="222885"/>
          </a:xfrm>
          <a:custGeom>
            <a:avLst/>
            <a:gdLst/>
            <a:ahLst/>
            <a:cxnLst/>
            <a:rect l="l" t="t" r="r" b="b"/>
            <a:pathLst>
              <a:path w="59689" h="222885">
                <a:moveTo>
                  <a:pt x="0" y="0"/>
                </a:moveTo>
                <a:lnTo>
                  <a:pt x="59436" y="0"/>
                </a:lnTo>
                <a:lnTo>
                  <a:pt x="59436" y="222503"/>
                </a:lnTo>
                <a:lnTo>
                  <a:pt x="0" y="222503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4" name="object 224"/>
          <p:cNvSpPr/>
          <p:nvPr/>
        </p:nvSpPr>
        <p:spPr>
          <a:xfrm>
            <a:off x="7132320" y="1906523"/>
            <a:ext cx="59690" cy="2452370"/>
          </a:xfrm>
          <a:custGeom>
            <a:avLst/>
            <a:gdLst/>
            <a:ahLst/>
            <a:cxnLst/>
            <a:rect l="l" t="t" r="r" b="b"/>
            <a:pathLst>
              <a:path w="59689" h="2452370">
                <a:moveTo>
                  <a:pt x="0" y="0"/>
                </a:moveTo>
                <a:lnTo>
                  <a:pt x="59435" y="0"/>
                </a:lnTo>
                <a:lnTo>
                  <a:pt x="59435" y="2452116"/>
                </a:lnTo>
                <a:lnTo>
                  <a:pt x="0" y="245211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5" name="object 225"/>
          <p:cNvSpPr/>
          <p:nvPr/>
        </p:nvSpPr>
        <p:spPr>
          <a:xfrm>
            <a:off x="7690103" y="3689603"/>
            <a:ext cx="59690" cy="669290"/>
          </a:xfrm>
          <a:custGeom>
            <a:avLst/>
            <a:gdLst/>
            <a:ahLst/>
            <a:cxnLst/>
            <a:rect l="l" t="t" r="r" b="b"/>
            <a:pathLst>
              <a:path w="59689" h="669289">
                <a:moveTo>
                  <a:pt x="0" y="0"/>
                </a:moveTo>
                <a:lnTo>
                  <a:pt x="59436" y="0"/>
                </a:lnTo>
                <a:lnTo>
                  <a:pt x="59436" y="669036"/>
                </a:lnTo>
                <a:lnTo>
                  <a:pt x="0" y="66903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6" name="object 226"/>
          <p:cNvSpPr/>
          <p:nvPr/>
        </p:nvSpPr>
        <p:spPr>
          <a:xfrm>
            <a:off x="8247888" y="3244596"/>
            <a:ext cx="59690" cy="1114425"/>
          </a:xfrm>
          <a:custGeom>
            <a:avLst/>
            <a:gdLst/>
            <a:ahLst/>
            <a:cxnLst/>
            <a:rect l="l" t="t" r="r" b="b"/>
            <a:pathLst>
              <a:path w="59690" h="1114425">
                <a:moveTo>
                  <a:pt x="0" y="0"/>
                </a:moveTo>
                <a:lnTo>
                  <a:pt x="59435" y="0"/>
                </a:lnTo>
                <a:lnTo>
                  <a:pt x="59435" y="1114043"/>
                </a:lnTo>
                <a:lnTo>
                  <a:pt x="0" y="1114043"/>
                </a:lnTo>
                <a:lnTo>
                  <a:pt x="0" y="0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7" name="object 227"/>
          <p:cNvSpPr/>
          <p:nvPr/>
        </p:nvSpPr>
        <p:spPr>
          <a:xfrm>
            <a:off x="8805671" y="4136136"/>
            <a:ext cx="59690" cy="222885"/>
          </a:xfrm>
          <a:custGeom>
            <a:avLst/>
            <a:gdLst/>
            <a:ahLst/>
            <a:cxnLst/>
            <a:rect l="l" t="t" r="r" b="b"/>
            <a:pathLst>
              <a:path w="59690" h="222885">
                <a:moveTo>
                  <a:pt x="0" y="0"/>
                </a:moveTo>
                <a:lnTo>
                  <a:pt x="59435" y="0"/>
                </a:lnTo>
                <a:lnTo>
                  <a:pt x="59435" y="222503"/>
                </a:lnTo>
                <a:lnTo>
                  <a:pt x="0" y="222503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8" name="object 228"/>
          <p:cNvSpPr/>
          <p:nvPr/>
        </p:nvSpPr>
        <p:spPr>
          <a:xfrm>
            <a:off x="9363456" y="2575560"/>
            <a:ext cx="59690" cy="1783080"/>
          </a:xfrm>
          <a:custGeom>
            <a:avLst/>
            <a:gdLst/>
            <a:ahLst/>
            <a:cxnLst/>
            <a:rect l="l" t="t" r="r" b="b"/>
            <a:pathLst>
              <a:path w="59690" h="1783079">
                <a:moveTo>
                  <a:pt x="0" y="0"/>
                </a:moveTo>
                <a:lnTo>
                  <a:pt x="59436" y="0"/>
                </a:lnTo>
                <a:lnTo>
                  <a:pt x="59436" y="1783079"/>
                </a:lnTo>
                <a:lnTo>
                  <a:pt x="0" y="178307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9" name="object 229"/>
          <p:cNvSpPr/>
          <p:nvPr/>
        </p:nvSpPr>
        <p:spPr>
          <a:xfrm>
            <a:off x="3886961" y="3913632"/>
            <a:ext cx="0" cy="445134"/>
          </a:xfrm>
          <a:custGeom>
            <a:avLst/>
            <a:gdLst/>
            <a:ahLst/>
            <a:cxnLst/>
            <a:rect l="l" t="t" r="r" b="b"/>
            <a:pathLst>
              <a:path h="445135">
                <a:moveTo>
                  <a:pt x="0" y="0"/>
                </a:moveTo>
                <a:lnTo>
                  <a:pt x="0" y="445008"/>
                </a:lnTo>
              </a:path>
            </a:pathLst>
          </a:custGeom>
          <a:ln w="59436">
            <a:solidFill>
              <a:srgbClr val="FF5050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0" name="object 230"/>
          <p:cNvSpPr/>
          <p:nvPr/>
        </p:nvSpPr>
        <p:spPr>
          <a:xfrm>
            <a:off x="4444745" y="3467100"/>
            <a:ext cx="0" cy="891540"/>
          </a:xfrm>
          <a:custGeom>
            <a:avLst/>
            <a:gdLst/>
            <a:ahLst/>
            <a:cxnLst/>
            <a:rect l="l" t="t" r="r" b="b"/>
            <a:pathLst>
              <a:path h="891539">
                <a:moveTo>
                  <a:pt x="0" y="0"/>
                </a:moveTo>
                <a:lnTo>
                  <a:pt x="0" y="891539"/>
                </a:lnTo>
              </a:path>
            </a:pathLst>
          </a:custGeom>
          <a:ln w="59436">
            <a:solidFill>
              <a:srgbClr val="FF5050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1" name="object 231"/>
          <p:cNvSpPr/>
          <p:nvPr/>
        </p:nvSpPr>
        <p:spPr>
          <a:xfrm>
            <a:off x="5003291" y="3467100"/>
            <a:ext cx="0" cy="891540"/>
          </a:xfrm>
          <a:custGeom>
            <a:avLst/>
            <a:gdLst/>
            <a:ahLst/>
            <a:cxnLst/>
            <a:rect l="l" t="t" r="r" b="b"/>
            <a:pathLst>
              <a:path h="891539">
                <a:moveTo>
                  <a:pt x="0" y="0"/>
                </a:moveTo>
                <a:lnTo>
                  <a:pt x="0" y="891539"/>
                </a:lnTo>
              </a:path>
            </a:pathLst>
          </a:custGeom>
          <a:ln w="57912">
            <a:solidFill>
              <a:srgbClr val="FF5050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2" name="object 232"/>
          <p:cNvSpPr/>
          <p:nvPr/>
        </p:nvSpPr>
        <p:spPr>
          <a:xfrm>
            <a:off x="5561076" y="3020567"/>
            <a:ext cx="0" cy="1338580"/>
          </a:xfrm>
          <a:custGeom>
            <a:avLst/>
            <a:gdLst/>
            <a:ahLst/>
            <a:cxnLst/>
            <a:rect l="l" t="t" r="r" b="b"/>
            <a:pathLst>
              <a:path h="1338579">
                <a:moveTo>
                  <a:pt x="0" y="0"/>
                </a:moveTo>
                <a:lnTo>
                  <a:pt x="0" y="1338072"/>
                </a:lnTo>
              </a:path>
            </a:pathLst>
          </a:custGeom>
          <a:ln w="57912">
            <a:solidFill>
              <a:srgbClr val="FF5050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3" name="object 233"/>
          <p:cNvSpPr/>
          <p:nvPr/>
        </p:nvSpPr>
        <p:spPr>
          <a:xfrm>
            <a:off x="6119621" y="1906523"/>
            <a:ext cx="0" cy="2452370"/>
          </a:xfrm>
          <a:custGeom>
            <a:avLst/>
            <a:gdLst/>
            <a:ahLst/>
            <a:cxnLst/>
            <a:rect l="l" t="t" r="r" b="b"/>
            <a:pathLst>
              <a:path h="2452370">
                <a:moveTo>
                  <a:pt x="0" y="0"/>
                </a:moveTo>
                <a:lnTo>
                  <a:pt x="0" y="2452116"/>
                </a:lnTo>
              </a:path>
            </a:pathLst>
          </a:custGeom>
          <a:ln w="59436">
            <a:solidFill>
              <a:srgbClr val="FF5050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4" name="object 234"/>
          <p:cNvSpPr/>
          <p:nvPr/>
        </p:nvSpPr>
        <p:spPr>
          <a:xfrm>
            <a:off x="6677405" y="3467100"/>
            <a:ext cx="0" cy="891540"/>
          </a:xfrm>
          <a:custGeom>
            <a:avLst/>
            <a:gdLst/>
            <a:ahLst/>
            <a:cxnLst/>
            <a:rect l="l" t="t" r="r" b="b"/>
            <a:pathLst>
              <a:path h="891539">
                <a:moveTo>
                  <a:pt x="0" y="0"/>
                </a:moveTo>
                <a:lnTo>
                  <a:pt x="0" y="891539"/>
                </a:lnTo>
              </a:path>
            </a:pathLst>
          </a:custGeom>
          <a:ln w="59436">
            <a:solidFill>
              <a:srgbClr val="FF5050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5" name="object 235"/>
          <p:cNvSpPr/>
          <p:nvPr/>
        </p:nvSpPr>
        <p:spPr>
          <a:xfrm>
            <a:off x="7235190" y="1684020"/>
            <a:ext cx="0" cy="2674620"/>
          </a:xfrm>
          <a:custGeom>
            <a:avLst/>
            <a:gdLst/>
            <a:ahLst/>
            <a:cxnLst/>
            <a:rect l="l" t="t" r="r" b="b"/>
            <a:pathLst>
              <a:path h="2674620">
                <a:moveTo>
                  <a:pt x="0" y="0"/>
                </a:moveTo>
                <a:lnTo>
                  <a:pt x="0" y="2674619"/>
                </a:lnTo>
              </a:path>
            </a:pathLst>
          </a:custGeom>
          <a:ln w="59436">
            <a:solidFill>
              <a:srgbClr val="FF5050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6" name="object 236"/>
          <p:cNvSpPr/>
          <p:nvPr/>
        </p:nvSpPr>
        <p:spPr>
          <a:xfrm>
            <a:off x="7792973" y="3020567"/>
            <a:ext cx="0" cy="1338580"/>
          </a:xfrm>
          <a:custGeom>
            <a:avLst/>
            <a:gdLst/>
            <a:ahLst/>
            <a:cxnLst/>
            <a:rect l="l" t="t" r="r" b="b"/>
            <a:pathLst>
              <a:path h="1338579">
                <a:moveTo>
                  <a:pt x="0" y="0"/>
                </a:moveTo>
                <a:lnTo>
                  <a:pt x="0" y="1338072"/>
                </a:lnTo>
              </a:path>
            </a:pathLst>
          </a:custGeom>
          <a:ln w="59436">
            <a:solidFill>
              <a:srgbClr val="FF5050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7" name="object 237"/>
          <p:cNvSpPr/>
          <p:nvPr/>
        </p:nvSpPr>
        <p:spPr>
          <a:xfrm>
            <a:off x="8350757" y="2798064"/>
            <a:ext cx="0" cy="1560830"/>
          </a:xfrm>
          <a:custGeom>
            <a:avLst/>
            <a:gdLst/>
            <a:ahLst/>
            <a:cxnLst/>
            <a:rect l="l" t="t" r="r" b="b"/>
            <a:pathLst>
              <a:path h="1560829">
                <a:moveTo>
                  <a:pt x="0" y="0"/>
                </a:moveTo>
                <a:lnTo>
                  <a:pt x="0" y="1560576"/>
                </a:lnTo>
              </a:path>
            </a:pathLst>
          </a:custGeom>
          <a:ln w="59435">
            <a:solidFill>
              <a:srgbClr val="FF5050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8" name="object 238"/>
          <p:cNvSpPr/>
          <p:nvPr/>
        </p:nvSpPr>
        <p:spPr>
          <a:xfrm>
            <a:off x="8908542" y="3020567"/>
            <a:ext cx="0" cy="1338580"/>
          </a:xfrm>
          <a:custGeom>
            <a:avLst/>
            <a:gdLst/>
            <a:ahLst/>
            <a:cxnLst/>
            <a:rect l="l" t="t" r="r" b="b"/>
            <a:pathLst>
              <a:path h="1338579">
                <a:moveTo>
                  <a:pt x="0" y="0"/>
                </a:moveTo>
                <a:lnTo>
                  <a:pt x="0" y="1338072"/>
                </a:lnTo>
              </a:path>
            </a:pathLst>
          </a:custGeom>
          <a:ln w="59435">
            <a:solidFill>
              <a:srgbClr val="FF5050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9" name="object 239"/>
          <p:cNvSpPr/>
          <p:nvPr/>
        </p:nvSpPr>
        <p:spPr>
          <a:xfrm>
            <a:off x="9466326" y="3913632"/>
            <a:ext cx="0" cy="445134"/>
          </a:xfrm>
          <a:custGeom>
            <a:avLst/>
            <a:gdLst/>
            <a:ahLst/>
            <a:cxnLst/>
            <a:rect l="l" t="t" r="r" b="b"/>
            <a:pathLst>
              <a:path h="445135">
                <a:moveTo>
                  <a:pt x="0" y="0"/>
                </a:moveTo>
                <a:lnTo>
                  <a:pt x="0" y="445008"/>
                </a:lnTo>
              </a:path>
            </a:pathLst>
          </a:custGeom>
          <a:ln w="59436">
            <a:solidFill>
              <a:srgbClr val="FF5050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0" name="object 240"/>
          <p:cNvSpPr/>
          <p:nvPr/>
        </p:nvSpPr>
        <p:spPr>
          <a:xfrm>
            <a:off x="3857244" y="3913632"/>
            <a:ext cx="59690" cy="445134"/>
          </a:xfrm>
          <a:custGeom>
            <a:avLst/>
            <a:gdLst/>
            <a:ahLst/>
            <a:cxnLst/>
            <a:rect l="l" t="t" r="r" b="b"/>
            <a:pathLst>
              <a:path w="59689" h="445135">
                <a:moveTo>
                  <a:pt x="0" y="0"/>
                </a:moveTo>
                <a:lnTo>
                  <a:pt x="59436" y="0"/>
                </a:lnTo>
                <a:lnTo>
                  <a:pt x="59436" y="445008"/>
                </a:lnTo>
                <a:lnTo>
                  <a:pt x="0" y="445008"/>
                </a:lnTo>
                <a:lnTo>
                  <a:pt x="0" y="0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1" name="object 241"/>
          <p:cNvSpPr/>
          <p:nvPr/>
        </p:nvSpPr>
        <p:spPr>
          <a:xfrm>
            <a:off x="4415027" y="3467100"/>
            <a:ext cx="59690" cy="891540"/>
          </a:xfrm>
          <a:custGeom>
            <a:avLst/>
            <a:gdLst/>
            <a:ahLst/>
            <a:cxnLst/>
            <a:rect l="l" t="t" r="r" b="b"/>
            <a:pathLst>
              <a:path w="59689" h="891539">
                <a:moveTo>
                  <a:pt x="0" y="0"/>
                </a:moveTo>
                <a:lnTo>
                  <a:pt x="59436" y="0"/>
                </a:lnTo>
                <a:lnTo>
                  <a:pt x="59436" y="891539"/>
                </a:lnTo>
                <a:lnTo>
                  <a:pt x="0" y="89153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2" name="object 242"/>
          <p:cNvSpPr/>
          <p:nvPr/>
        </p:nvSpPr>
        <p:spPr>
          <a:xfrm>
            <a:off x="4974336" y="3467100"/>
            <a:ext cx="58419" cy="891540"/>
          </a:xfrm>
          <a:custGeom>
            <a:avLst/>
            <a:gdLst/>
            <a:ahLst/>
            <a:cxnLst/>
            <a:rect l="l" t="t" r="r" b="b"/>
            <a:pathLst>
              <a:path w="58420" h="891539">
                <a:moveTo>
                  <a:pt x="0" y="0"/>
                </a:moveTo>
                <a:lnTo>
                  <a:pt x="57912" y="0"/>
                </a:lnTo>
                <a:lnTo>
                  <a:pt x="57912" y="891539"/>
                </a:lnTo>
                <a:lnTo>
                  <a:pt x="0" y="89153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3" name="object 243"/>
          <p:cNvSpPr/>
          <p:nvPr/>
        </p:nvSpPr>
        <p:spPr>
          <a:xfrm>
            <a:off x="5532121" y="3020567"/>
            <a:ext cx="58419" cy="1338580"/>
          </a:xfrm>
          <a:custGeom>
            <a:avLst/>
            <a:gdLst/>
            <a:ahLst/>
            <a:cxnLst/>
            <a:rect l="l" t="t" r="r" b="b"/>
            <a:pathLst>
              <a:path w="58420" h="1338579">
                <a:moveTo>
                  <a:pt x="0" y="0"/>
                </a:moveTo>
                <a:lnTo>
                  <a:pt x="57912" y="0"/>
                </a:lnTo>
                <a:lnTo>
                  <a:pt x="57912" y="1338072"/>
                </a:lnTo>
                <a:lnTo>
                  <a:pt x="0" y="1338072"/>
                </a:lnTo>
                <a:lnTo>
                  <a:pt x="0" y="0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4" name="object 244"/>
          <p:cNvSpPr/>
          <p:nvPr/>
        </p:nvSpPr>
        <p:spPr>
          <a:xfrm>
            <a:off x="6089903" y="1906523"/>
            <a:ext cx="59690" cy="2452370"/>
          </a:xfrm>
          <a:custGeom>
            <a:avLst/>
            <a:gdLst/>
            <a:ahLst/>
            <a:cxnLst/>
            <a:rect l="l" t="t" r="r" b="b"/>
            <a:pathLst>
              <a:path w="59689" h="2452370">
                <a:moveTo>
                  <a:pt x="0" y="0"/>
                </a:moveTo>
                <a:lnTo>
                  <a:pt x="59436" y="0"/>
                </a:lnTo>
                <a:lnTo>
                  <a:pt x="59436" y="2452116"/>
                </a:lnTo>
                <a:lnTo>
                  <a:pt x="0" y="245211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5" name="object 245"/>
          <p:cNvSpPr/>
          <p:nvPr/>
        </p:nvSpPr>
        <p:spPr>
          <a:xfrm>
            <a:off x="6647688" y="3467100"/>
            <a:ext cx="59690" cy="891540"/>
          </a:xfrm>
          <a:custGeom>
            <a:avLst/>
            <a:gdLst/>
            <a:ahLst/>
            <a:cxnLst/>
            <a:rect l="l" t="t" r="r" b="b"/>
            <a:pathLst>
              <a:path w="59689" h="891539">
                <a:moveTo>
                  <a:pt x="0" y="0"/>
                </a:moveTo>
                <a:lnTo>
                  <a:pt x="59436" y="0"/>
                </a:lnTo>
                <a:lnTo>
                  <a:pt x="59436" y="891539"/>
                </a:lnTo>
                <a:lnTo>
                  <a:pt x="0" y="89153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6" name="object 246"/>
          <p:cNvSpPr/>
          <p:nvPr/>
        </p:nvSpPr>
        <p:spPr>
          <a:xfrm>
            <a:off x="7205471" y="1684020"/>
            <a:ext cx="59690" cy="2674620"/>
          </a:xfrm>
          <a:custGeom>
            <a:avLst/>
            <a:gdLst/>
            <a:ahLst/>
            <a:cxnLst/>
            <a:rect l="l" t="t" r="r" b="b"/>
            <a:pathLst>
              <a:path w="59689" h="2674620">
                <a:moveTo>
                  <a:pt x="0" y="0"/>
                </a:moveTo>
                <a:lnTo>
                  <a:pt x="59436" y="0"/>
                </a:lnTo>
                <a:lnTo>
                  <a:pt x="59436" y="2674619"/>
                </a:lnTo>
                <a:lnTo>
                  <a:pt x="0" y="267461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7" name="object 247"/>
          <p:cNvSpPr/>
          <p:nvPr/>
        </p:nvSpPr>
        <p:spPr>
          <a:xfrm>
            <a:off x="7763255" y="3020567"/>
            <a:ext cx="59690" cy="1338580"/>
          </a:xfrm>
          <a:custGeom>
            <a:avLst/>
            <a:gdLst/>
            <a:ahLst/>
            <a:cxnLst/>
            <a:rect l="l" t="t" r="r" b="b"/>
            <a:pathLst>
              <a:path w="59689" h="1338579">
                <a:moveTo>
                  <a:pt x="0" y="0"/>
                </a:moveTo>
                <a:lnTo>
                  <a:pt x="59436" y="0"/>
                </a:lnTo>
                <a:lnTo>
                  <a:pt x="59436" y="1338072"/>
                </a:lnTo>
                <a:lnTo>
                  <a:pt x="0" y="1338072"/>
                </a:lnTo>
                <a:lnTo>
                  <a:pt x="0" y="0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8" name="object 248"/>
          <p:cNvSpPr/>
          <p:nvPr/>
        </p:nvSpPr>
        <p:spPr>
          <a:xfrm>
            <a:off x="8321040" y="2798064"/>
            <a:ext cx="59690" cy="1560830"/>
          </a:xfrm>
          <a:custGeom>
            <a:avLst/>
            <a:gdLst/>
            <a:ahLst/>
            <a:cxnLst/>
            <a:rect l="l" t="t" r="r" b="b"/>
            <a:pathLst>
              <a:path w="59690" h="1560829">
                <a:moveTo>
                  <a:pt x="0" y="0"/>
                </a:moveTo>
                <a:lnTo>
                  <a:pt x="59435" y="0"/>
                </a:lnTo>
                <a:lnTo>
                  <a:pt x="59435" y="1560576"/>
                </a:lnTo>
                <a:lnTo>
                  <a:pt x="0" y="156057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9" name="object 249"/>
          <p:cNvSpPr/>
          <p:nvPr/>
        </p:nvSpPr>
        <p:spPr>
          <a:xfrm>
            <a:off x="8878823" y="3020567"/>
            <a:ext cx="59690" cy="1338580"/>
          </a:xfrm>
          <a:custGeom>
            <a:avLst/>
            <a:gdLst/>
            <a:ahLst/>
            <a:cxnLst/>
            <a:rect l="l" t="t" r="r" b="b"/>
            <a:pathLst>
              <a:path w="59690" h="1338579">
                <a:moveTo>
                  <a:pt x="0" y="0"/>
                </a:moveTo>
                <a:lnTo>
                  <a:pt x="59435" y="0"/>
                </a:lnTo>
                <a:lnTo>
                  <a:pt x="59435" y="1338072"/>
                </a:lnTo>
                <a:lnTo>
                  <a:pt x="0" y="1338072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0" name="object 250"/>
          <p:cNvSpPr/>
          <p:nvPr/>
        </p:nvSpPr>
        <p:spPr>
          <a:xfrm>
            <a:off x="9436607" y="3913632"/>
            <a:ext cx="59690" cy="445134"/>
          </a:xfrm>
          <a:custGeom>
            <a:avLst/>
            <a:gdLst/>
            <a:ahLst/>
            <a:cxnLst/>
            <a:rect l="l" t="t" r="r" b="b"/>
            <a:pathLst>
              <a:path w="59690" h="445135">
                <a:moveTo>
                  <a:pt x="0" y="0"/>
                </a:moveTo>
                <a:lnTo>
                  <a:pt x="59436" y="0"/>
                </a:lnTo>
                <a:lnTo>
                  <a:pt x="59436" y="445008"/>
                </a:lnTo>
                <a:lnTo>
                  <a:pt x="0" y="445008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1" name="object 251"/>
          <p:cNvSpPr/>
          <p:nvPr/>
        </p:nvSpPr>
        <p:spPr>
          <a:xfrm>
            <a:off x="3402329" y="3689603"/>
            <a:ext cx="0" cy="669290"/>
          </a:xfrm>
          <a:custGeom>
            <a:avLst/>
            <a:gdLst/>
            <a:ahLst/>
            <a:cxnLst/>
            <a:rect l="l" t="t" r="r" b="b"/>
            <a:pathLst>
              <a:path h="669289">
                <a:moveTo>
                  <a:pt x="0" y="0"/>
                </a:moveTo>
                <a:lnTo>
                  <a:pt x="0" y="669036"/>
                </a:lnTo>
              </a:path>
            </a:pathLst>
          </a:custGeom>
          <a:ln w="59436">
            <a:solidFill>
              <a:srgbClr val="99CC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2" name="object 252"/>
          <p:cNvSpPr/>
          <p:nvPr/>
        </p:nvSpPr>
        <p:spPr>
          <a:xfrm>
            <a:off x="3960114" y="3689603"/>
            <a:ext cx="0" cy="669290"/>
          </a:xfrm>
          <a:custGeom>
            <a:avLst/>
            <a:gdLst/>
            <a:ahLst/>
            <a:cxnLst/>
            <a:rect l="l" t="t" r="r" b="b"/>
            <a:pathLst>
              <a:path h="669289">
                <a:moveTo>
                  <a:pt x="0" y="0"/>
                </a:moveTo>
                <a:lnTo>
                  <a:pt x="0" y="669036"/>
                </a:lnTo>
              </a:path>
            </a:pathLst>
          </a:custGeom>
          <a:ln w="59436">
            <a:solidFill>
              <a:srgbClr val="99CC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3" name="object 253"/>
          <p:cNvSpPr/>
          <p:nvPr/>
        </p:nvSpPr>
        <p:spPr>
          <a:xfrm>
            <a:off x="4518660" y="3244596"/>
            <a:ext cx="0" cy="1114425"/>
          </a:xfrm>
          <a:custGeom>
            <a:avLst/>
            <a:gdLst/>
            <a:ahLst/>
            <a:cxnLst/>
            <a:rect l="l" t="t" r="r" b="b"/>
            <a:pathLst>
              <a:path h="1114425">
                <a:moveTo>
                  <a:pt x="0" y="0"/>
                </a:moveTo>
                <a:lnTo>
                  <a:pt x="0" y="1114043"/>
                </a:lnTo>
              </a:path>
            </a:pathLst>
          </a:custGeom>
          <a:ln w="57912">
            <a:solidFill>
              <a:srgbClr val="99CC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4" name="object 254"/>
          <p:cNvSpPr/>
          <p:nvPr/>
        </p:nvSpPr>
        <p:spPr>
          <a:xfrm>
            <a:off x="5076444" y="3244596"/>
            <a:ext cx="0" cy="1114425"/>
          </a:xfrm>
          <a:custGeom>
            <a:avLst/>
            <a:gdLst/>
            <a:ahLst/>
            <a:cxnLst/>
            <a:rect l="l" t="t" r="r" b="b"/>
            <a:pathLst>
              <a:path h="1114425">
                <a:moveTo>
                  <a:pt x="0" y="0"/>
                </a:moveTo>
                <a:lnTo>
                  <a:pt x="0" y="1114043"/>
                </a:lnTo>
              </a:path>
            </a:pathLst>
          </a:custGeom>
          <a:ln w="57912">
            <a:solidFill>
              <a:srgbClr val="99CC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5" name="object 255"/>
          <p:cNvSpPr/>
          <p:nvPr/>
        </p:nvSpPr>
        <p:spPr>
          <a:xfrm>
            <a:off x="5634990" y="3913632"/>
            <a:ext cx="0" cy="445134"/>
          </a:xfrm>
          <a:custGeom>
            <a:avLst/>
            <a:gdLst/>
            <a:ahLst/>
            <a:cxnLst/>
            <a:rect l="l" t="t" r="r" b="b"/>
            <a:pathLst>
              <a:path h="445135">
                <a:moveTo>
                  <a:pt x="0" y="0"/>
                </a:moveTo>
                <a:lnTo>
                  <a:pt x="0" y="445008"/>
                </a:lnTo>
              </a:path>
            </a:pathLst>
          </a:custGeom>
          <a:ln w="59436">
            <a:solidFill>
              <a:srgbClr val="99CC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" name="object 256"/>
          <p:cNvSpPr/>
          <p:nvPr/>
        </p:nvSpPr>
        <p:spPr>
          <a:xfrm>
            <a:off x="6192773" y="1684020"/>
            <a:ext cx="0" cy="2674620"/>
          </a:xfrm>
          <a:custGeom>
            <a:avLst/>
            <a:gdLst/>
            <a:ahLst/>
            <a:cxnLst/>
            <a:rect l="l" t="t" r="r" b="b"/>
            <a:pathLst>
              <a:path h="2674620">
                <a:moveTo>
                  <a:pt x="0" y="0"/>
                </a:moveTo>
                <a:lnTo>
                  <a:pt x="0" y="2674619"/>
                </a:lnTo>
              </a:path>
            </a:pathLst>
          </a:custGeom>
          <a:ln w="59436">
            <a:solidFill>
              <a:srgbClr val="99CC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7" name="object 257"/>
          <p:cNvSpPr/>
          <p:nvPr/>
        </p:nvSpPr>
        <p:spPr>
          <a:xfrm>
            <a:off x="6750558" y="3020567"/>
            <a:ext cx="0" cy="1338580"/>
          </a:xfrm>
          <a:custGeom>
            <a:avLst/>
            <a:gdLst/>
            <a:ahLst/>
            <a:cxnLst/>
            <a:rect l="l" t="t" r="r" b="b"/>
            <a:pathLst>
              <a:path h="1338579">
                <a:moveTo>
                  <a:pt x="0" y="0"/>
                </a:moveTo>
                <a:lnTo>
                  <a:pt x="0" y="1338072"/>
                </a:lnTo>
              </a:path>
            </a:pathLst>
          </a:custGeom>
          <a:ln w="59436">
            <a:solidFill>
              <a:srgbClr val="99CC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8" name="object 258"/>
          <p:cNvSpPr/>
          <p:nvPr/>
        </p:nvSpPr>
        <p:spPr>
          <a:xfrm>
            <a:off x="7308341" y="3244596"/>
            <a:ext cx="0" cy="1114425"/>
          </a:xfrm>
          <a:custGeom>
            <a:avLst/>
            <a:gdLst/>
            <a:ahLst/>
            <a:cxnLst/>
            <a:rect l="l" t="t" r="r" b="b"/>
            <a:pathLst>
              <a:path h="1114425">
                <a:moveTo>
                  <a:pt x="0" y="0"/>
                </a:moveTo>
                <a:lnTo>
                  <a:pt x="0" y="1114043"/>
                </a:lnTo>
              </a:path>
            </a:pathLst>
          </a:custGeom>
          <a:ln w="59436">
            <a:solidFill>
              <a:srgbClr val="99CC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9" name="object 259"/>
          <p:cNvSpPr/>
          <p:nvPr/>
        </p:nvSpPr>
        <p:spPr>
          <a:xfrm>
            <a:off x="7866126" y="3913632"/>
            <a:ext cx="0" cy="445134"/>
          </a:xfrm>
          <a:custGeom>
            <a:avLst/>
            <a:gdLst/>
            <a:ahLst/>
            <a:cxnLst/>
            <a:rect l="l" t="t" r="r" b="b"/>
            <a:pathLst>
              <a:path h="445135">
                <a:moveTo>
                  <a:pt x="0" y="0"/>
                </a:moveTo>
                <a:lnTo>
                  <a:pt x="0" y="445008"/>
                </a:lnTo>
              </a:path>
            </a:pathLst>
          </a:custGeom>
          <a:ln w="59436">
            <a:solidFill>
              <a:srgbClr val="99CC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0" name="object 260"/>
          <p:cNvSpPr/>
          <p:nvPr/>
        </p:nvSpPr>
        <p:spPr>
          <a:xfrm>
            <a:off x="8423909" y="3244596"/>
            <a:ext cx="0" cy="1114425"/>
          </a:xfrm>
          <a:custGeom>
            <a:avLst/>
            <a:gdLst/>
            <a:ahLst/>
            <a:cxnLst/>
            <a:rect l="l" t="t" r="r" b="b"/>
            <a:pathLst>
              <a:path h="1114425">
                <a:moveTo>
                  <a:pt x="0" y="0"/>
                </a:moveTo>
                <a:lnTo>
                  <a:pt x="0" y="1114043"/>
                </a:lnTo>
              </a:path>
            </a:pathLst>
          </a:custGeom>
          <a:ln w="59435">
            <a:solidFill>
              <a:srgbClr val="99CC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1" name="object 261"/>
          <p:cNvSpPr/>
          <p:nvPr/>
        </p:nvSpPr>
        <p:spPr>
          <a:xfrm>
            <a:off x="8981693" y="3020567"/>
            <a:ext cx="0" cy="1338580"/>
          </a:xfrm>
          <a:custGeom>
            <a:avLst/>
            <a:gdLst/>
            <a:ahLst/>
            <a:cxnLst/>
            <a:rect l="l" t="t" r="r" b="b"/>
            <a:pathLst>
              <a:path h="1338579">
                <a:moveTo>
                  <a:pt x="0" y="0"/>
                </a:moveTo>
                <a:lnTo>
                  <a:pt x="0" y="1338072"/>
                </a:lnTo>
              </a:path>
            </a:pathLst>
          </a:custGeom>
          <a:ln w="59435">
            <a:solidFill>
              <a:srgbClr val="99CC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2" name="object 262"/>
          <p:cNvSpPr/>
          <p:nvPr/>
        </p:nvSpPr>
        <p:spPr>
          <a:xfrm>
            <a:off x="9539478" y="2575560"/>
            <a:ext cx="0" cy="1783080"/>
          </a:xfrm>
          <a:custGeom>
            <a:avLst/>
            <a:gdLst/>
            <a:ahLst/>
            <a:cxnLst/>
            <a:rect l="l" t="t" r="r" b="b"/>
            <a:pathLst>
              <a:path h="1783079">
                <a:moveTo>
                  <a:pt x="0" y="0"/>
                </a:moveTo>
                <a:lnTo>
                  <a:pt x="0" y="1783079"/>
                </a:lnTo>
              </a:path>
            </a:pathLst>
          </a:custGeom>
          <a:ln w="59436">
            <a:solidFill>
              <a:srgbClr val="99CC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3" name="object 263"/>
          <p:cNvSpPr/>
          <p:nvPr/>
        </p:nvSpPr>
        <p:spPr>
          <a:xfrm>
            <a:off x="3372611" y="3689603"/>
            <a:ext cx="59690" cy="669290"/>
          </a:xfrm>
          <a:custGeom>
            <a:avLst/>
            <a:gdLst/>
            <a:ahLst/>
            <a:cxnLst/>
            <a:rect l="l" t="t" r="r" b="b"/>
            <a:pathLst>
              <a:path w="59689" h="669289">
                <a:moveTo>
                  <a:pt x="0" y="0"/>
                </a:moveTo>
                <a:lnTo>
                  <a:pt x="59436" y="0"/>
                </a:lnTo>
                <a:lnTo>
                  <a:pt x="59436" y="669036"/>
                </a:lnTo>
                <a:lnTo>
                  <a:pt x="0" y="66903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4" name="object 264"/>
          <p:cNvSpPr/>
          <p:nvPr/>
        </p:nvSpPr>
        <p:spPr>
          <a:xfrm>
            <a:off x="3930395" y="3689603"/>
            <a:ext cx="59690" cy="669290"/>
          </a:xfrm>
          <a:custGeom>
            <a:avLst/>
            <a:gdLst/>
            <a:ahLst/>
            <a:cxnLst/>
            <a:rect l="l" t="t" r="r" b="b"/>
            <a:pathLst>
              <a:path w="59689" h="669289">
                <a:moveTo>
                  <a:pt x="0" y="0"/>
                </a:moveTo>
                <a:lnTo>
                  <a:pt x="59436" y="0"/>
                </a:lnTo>
                <a:lnTo>
                  <a:pt x="59436" y="669036"/>
                </a:lnTo>
                <a:lnTo>
                  <a:pt x="0" y="66903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5" name="object 265"/>
          <p:cNvSpPr/>
          <p:nvPr/>
        </p:nvSpPr>
        <p:spPr>
          <a:xfrm>
            <a:off x="4489705" y="3244596"/>
            <a:ext cx="58419" cy="1114425"/>
          </a:xfrm>
          <a:custGeom>
            <a:avLst/>
            <a:gdLst/>
            <a:ahLst/>
            <a:cxnLst/>
            <a:rect l="l" t="t" r="r" b="b"/>
            <a:pathLst>
              <a:path w="58419" h="1114425">
                <a:moveTo>
                  <a:pt x="0" y="0"/>
                </a:moveTo>
                <a:lnTo>
                  <a:pt x="57912" y="0"/>
                </a:lnTo>
                <a:lnTo>
                  <a:pt x="57912" y="1114043"/>
                </a:lnTo>
                <a:lnTo>
                  <a:pt x="0" y="1114043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6" name="object 266"/>
          <p:cNvSpPr/>
          <p:nvPr/>
        </p:nvSpPr>
        <p:spPr>
          <a:xfrm>
            <a:off x="5047489" y="3244596"/>
            <a:ext cx="58419" cy="1114425"/>
          </a:xfrm>
          <a:custGeom>
            <a:avLst/>
            <a:gdLst/>
            <a:ahLst/>
            <a:cxnLst/>
            <a:rect l="l" t="t" r="r" b="b"/>
            <a:pathLst>
              <a:path w="58420" h="1114425">
                <a:moveTo>
                  <a:pt x="0" y="0"/>
                </a:moveTo>
                <a:lnTo>
                  <a:pt x="57912" y="0"/>
                </a:lnTo>
                <a:lnTo>
                  <a:pt x="57912" y="1114043"/>
                </a:lnTo>
                <a:lnTo>
                  <a:pt x="0" y="1114043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7" name="object 267"/>
          <p:cNvSpPr/>
          <p:nvPr/>
        </p:nvSpPr>
        <p:spPr>
          <a:xfrm>
            <a:off x="5605271" y="3913632"/>
            <a:ext cx="59690" cy="445134"/>
          </a:xfrm>
          <a:custGeom>
            <a:avLst/>
            <a:gdLst/>
            <a:ahLst/>
            <a:cxnLst/>
            <a:rect l="l" t="t" r="r" b="b"/>
            <a:pathLst>
              <a:path w="59689" h="445135">
                <a:moveTo>
                  <a:pt x="0" y="0"/>
                </a:moveTo>
                <a:lnTo>
                  <a:pt x="59436" y="0"/>
                </a:lnTo>
                <a:lnTo>
                  <a:pt x="59436" y="445008"/>
                </a:lnTo>
                <a:lnTo>
                  <a:pt x="0" y="445008"/>
                </a:lnTo>
                <a:lnTo>
                  <a:pt x="0" y="0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8" name="object 268"/>
          <p:cNvSpPr/>
          <p:nvPr/>
        </p:nvSpPr>
        <p:spPr>
          <a:xfrm>
            <a:off x="6163055" y="1684020"/>
            <a:ext cx="59690" cy="2674620"/>
          </a:xfrm>
          <a:custGeom>
            <a:avLst/>
            <a:gdLst/>
            <a:ahLst/>
            <a:cxnLst/>
            <a:rect l="l" t="t" r="r" b="b"/>
            <a:pathLst>
              <a:path w="59689" h="2674620">
                <a:moveTo>
                  <a:pt x="0" y="0"/>
                </a:moveTo>
                <a:lnTo>
                  <a:pt x="59436" y="0"/>
                </a:lnTo>
                <a:lnTo>
                  <a:pt x="59436" y="2674619"/>
                </a:lnTo>
                <a:lnTo>
                  <a:pt x="0" y="267461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9" name="object 269"/>
          <p:cNvSpPr/>
          <p:nvPr/>
        </p:nvSpPr>
        <p:spPr>
          <a:xfrm>
            <a:off x="6720840" y="3020567"/>
            <a:ext cx="59690" cy="1338580"/>
          </a:xfrm>
          <a:custGeom>
            <a:avLst/>
            <a:gdLst/>
            <a:ahLst/>
            <a:cxnLst/>
            <a:rect l="l" t="t" r="r" b="b"/>
            <a:pathLst>
              <a:path w="59689" h="1338579">
                <a:moveTo>
                  <a:pt x="0" y="0"/>
                </a:moveTo>
                <a:lnTo>
                  <a:pt x="59436" y="0"/>
                </a:lnTo>
                <a:lnTo>
                  <a:pt x="59436" y="1338072"/>
                </a:lnTo>
                <a:lnTo>
                  <a:pt x="0" y="1338072"/>
                </a:lnTo>
                <a:lnTo>
                  <a:pt x="0" y="0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0" name="object 270"/>
          <p:cNvSpPr/>
          <p:nvPr/>
        </p:nvSpPr>
        <p:spPr>
          <a:xfrm>
            <a:off x="7278623" y="3244596"/>
            <a:ext cx="59690" cy="1114425"/>
          </a:xfrm>
          <a:custGeom>
            <a:avLst/>
            <a:gdLst/>
            <a:ahLst/>
            <a:cxnLst/>
            <a:rect l="l" t="t" r="r" b="b"/>
            <a:pathLst>
              <a:path w="59689" h="1114425">
                <a:moveTo>
                  <a:pt x="0" y="0"/>
                </a:moveTo>
                <a:lnTo>
                  <a:pt x="59436" y="0"/>
                </a:lnTo>
                <a:lnTo>
                  <a:pt x="59436" y="1114043"/>
                </a:lnTo>
                <a:lnTo>
                  <a:pt x="0" y="1114043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1" name="object 271"/>
          <p:cNvSpPr/>
          <p:nvPr/>
        </p:nvSpPr>
        <p:spPr>
          <a:xfrm>
            <a:off x="7836408" y="3913632"/>
            <a:ext cx="59690" cy="445134"/>
          </a:xfrm>
          <a:custGeom>
            <a:avLst/>
            <a:gdLst/>
            <a:ahLst/>
            <a:cxnLst/>
            <a:rect l="l" t="t" r="r" b="b"/>
            <a:pathLst>
              <a:path w="59689" h="445135">
                <a:moveTo>
                  <a:pt x="0" y="0"/>
                </a:moveTo>
                <a:lnTo>
                  <a:pt x="59436" y="0"/>
                </a:lnTo>
                <a:lnTo>
                  <a:pt x="59436" y="445008"/>
                </a:lnTo>
                <a:lnTo>
                  <a:pt x="0" y="445008"/>
                </a:lnTo>
                <a:lnTo>
                  <a:pt x="0" y="0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2" name="object 272"/>
          <p:cNvSpPr/>
          <p:nvPr/>
        </p:nvSpPr>
        <p:spPr>
          <a:xfrm>
            <a:off x="8394192" y="3244596"/>
            <a:ext cx="59690" cy="1114425"/>
          </a:xfrm>
          <a:custGeom>
            <a:avLst/>
            <a:gdLst/>
            <a:ahLst/>
            <a:cxnLst/>
            <a:rect l="l" t="t" r="r" b="b"/>
            <a:pathLst>
              <a:path w="59690" h="1114425">
                <a:moveTo>
                  <a:pt x="0" y="0"/>
                </a:moveTo>
                <a:lnTo>
                  <a:pt x="59435" y="0"/>
                </a:lnTo>
                <a:lnTo>
                  <a:pt x="59435" y="1114043"/>
                </a:lnTo>
                <a:lnTo>
                  <a:pt x="0" y="1114043"/>
                </a:lnTo>
                <a:lnTo>
                  <a:pt x="0" y="0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3" name="object 273"/>
          <p:cNvSpPr/>
          <p:nvPr/>
        </p:nvSpPr>
        <p:spPr>
          <a:xfrm>
            <a:off x="8951976" y="3020567"/>
            <a:ext cx="59690" cy="1338580"/>
          </a:xfrm>
          <a:custGeom>
            <a:avLst/>
            <a:gdLst/>
            <a:ahLst/>
            <a:cxnLst/>
            <a:rect l="l" t="t" r="r" b="b"/>
            <a:pathLst>
              <a:path w="59690" h="1338579">
                <a:moveTo>
                  <a:pt x="0" y="0"/>
                </a:moveTo>
                <a:lnTo>
                  <a:pt x="59435" y="0"/>
                </a:lnTo>
                <a:lnTo>
                  <a:pt x="59435" y="1338072"/>
                </a:lnTo>
                <a:lnTo>
                  <a:pt x="0" y="1338072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4" name="object 274"/>
          <p:cNvSpPr/>
          <p:nvPr/>
        </p:nvSpPr>
        <p:spPr>
          <a:xfrm>
            <a:off x="9509759" y="2575560"/>
            <a:ext cx="59690" cy="1783080"/>
          </a:xfrm>
          <a:custGeom>
            <a:avLst/>
            <a:gdLst/>
            <a:ahLst/>
            <a:cxnLst/>
            <a:rect l="l" t="t" r="r" b="b"/>
            <a:pathLst>
              <a:path w="59690" h="1783079">
                <a:moveTo>
                  <a:pt x="0" y="0"/>
                </a:moveTo>
                <a:lnTo>
                  <a:pt x="59436" y="0"/>
                </a:lnTo>
                <a:lnTo>
                  <a:pt x="59436" y="1783079"/>
                </a:lnTo>
                <a:lnTo>
                  <a:pt x="0" y="178307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5" name="object 275"/>
          <p:cNvSpPr/>
          <p:nvPr/>
        </p:nvSpPr>
        <p:spPr>
          <a:xfrm>
            <a:off x="3475482" y="3244596"/>
            <a:ext cx="0" cy="1114425"/>
          </a:xfrm>
          <a:custGeom>
            <a:avLst/>
            <a:gdLst/>
            <a:ahLst/>
            <a:cxnLst/>
            <a:rect l="l" t="t" r="r" b="b"/>
            <a:pathLst>
              <a:path h="1114425">
                <a:moveTo>
                  <a:pt x="0" y="0"/>
                </a:moveTo>
                <a:lnTo>
                  <a:pt x="0" y="1114043"/>
                </a:lnTo>
              </a:path>
            </a:pathLst>
          </a:custGeom>
          <a:ln w="59436">
            <a:solidFill>
              <a:srgbClr val="FF99CC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6" name="object 276"/>
          <p:cNvSpPr/>
          <p:nvPr/>
        </p:nvSpPr>
        <p:spPr>
          <a:xfrm>
            <a:off x="4034027" y="4136136"/>
            <a:ext cx="0" cy="222885"/>
          </a:xfrm>
          <a:custGeom>
            <a:avLst/>
            <a:gdLst/>
            <a:ahLst/>
            <a:cxnLst/>
            <a:rect l="l" t="t" r="r" b="b"/>
            <a:pathLst>
              <a:path h="222885">
                <a:moveTo>
                  <a:pt x="0" y="0"/>
                </a:moveTo>
                <a:lnTo>
                  <a:pt x="0" y="222503"/>
                </a:lnTo>
              </a:path>
            </a:pathLst>
          </a:custGeom>
          <a:ln w="57911">
            <a:solidFill>
              <a:srgbClr val="FF99CC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7" name="object 277"/>
          <p:cNvSpPr/>
          <p:nvPr/>
        </p:nvSpPr>
        <p:spPr>
          <a:xfrm>
            <a:off x="4591811" y="3020567"/>
            <a:ext cx="0" cy="1338580"/>
          </a:xfrm>
          <a:custGeom>
            <a:avLst/>
            <a:gdLst/>
            <a:ahLst/>
            <a:cxnLst/>
            <a:rect l="l" t="t" r="r" b="b"/>
            <a:pathLst>
              <a:path h="1338579">
                <a:moveTo>
                  <a:pt x="0" y="0"/>
                </a:moveTo>
                <a:lnTo>
                  <a:pt x="0" y="1338072"/>
                </a:lnTo>
              </a:path>
            </a:pathLst>
          </a:custGeom>
          <a:ln w="57912">
            <a:solidFill>
              <a:srgbClr val="FF99CC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8" name="object 278"/>
          <p:cNvSpPr/>
          <p:nvPr/>
        </p:nvSpPr>
        <p:spPr>
          <a:xfrm>
            <a:off x="5150358" y="2353055"/>
            <a:ext cx="0" cy="2005964"/>
          </a:xfrm>
          <a:custGeom>
            <a:avLst/>
            <a:gdLst/>
            <a:ahLst/>
            <a:cxnLst/>
            <a:rect l="l" t="t" r="r" b="b"/>
            <a:pathLst>
              <a:path h="2005964">
                <a:moveTo>
                  <a:pt x="0" y="0"/>
                </a:moveTo>
                <a:lnTo>
                  <a:pt x="0" y="2005584"/>
                </a:lnTo>
              </a:path>
            </a:pathLst>
          </a:custGeom>
          <a:ln w="59436">
            <a:solidFill>
              <a:srgbClr val="FF99CC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9" name="object 279"/>
          <p:cNvSpPr/>
          <p:nvPr/>
        </p:nvSpPr>
        <p:spPr>
          <a:xfrm>
            <a:off x="6265926" y="3689603"/>
            <a:ext cx="0" cy="669290"/>
          </a:xfrm>
          <a:custGeom>
            <a:avLst/>
            <a:gdLst/>
            <a:ahLst/>
            <a:cxnLst/>
            <a:rect l="l" t="t" r="r" b="b"/>
            <a:pathLst>
              <a:path h="669289">
                <a:moveTo>
                  <a:pt x="0" y="0"/>
                </a:moveTo>
                <a:lnTo>
                  <a:pt x="0" y="669036"/>
                </a:lnTo>
              </a:path>
            </a:pathLst>
          </a:custGeom>
          <a:ln w="59436">
            <a:solidFill>
              <a:srgbClr val="FF99CC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0" name="object 280"/>
          <p:cNvSpPr/>
          <p:nvPr/>
        </p:nvSpPr>
        <p:spPr>
          <a:xfrm>
            <a:off x="6823709" y="2798064"/>
            <a:ext cx="0" cy="1560830"/>
          </a:xfrm>
          <a:custGeom>
            <a:avLst/>
            <a:gdLst/>
            <a:ahLst/>
            <a:cxnLst/>
            <a:rect l="l" t="t" r="r" b="b"/>
            <a:pathLst>
              <a:path h="1560829">
                <a:moveTo>
                  <a:pt x="0" y="0"/>
                </a:moveTo>
                <a:lnTo>
                  <a:pt x="0" y="1560576"/>
                </a:lnTo>
              </a:path>
            </a:pathLst>
          </a:custGeom>
          <a:ln w="59436">
            <a:solidFill>
              <a:srgbClr val="FF99CC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1" name="object 281"/>
          <p:cNvSpPr/>
          <p:nvPr/>
        </p:nvSpPr>
        <p:spPr>
          <a:xfrm>
            <a:off x="7381494" y="2798064"/>
            <a:ext cx="0" cy="1560830"/>
          </a:xfrm>
          <a:custGeom>
            <a:avLst/>
            <a:gdLst/>
            <a:ahLst/>
            <a:cxnLst/>
            <a:rect l="l" t="t" r="r" b="b"/>
            <a:pathLst>
              <a:path h="1560829">
                <a:moveTo>
                  <a:pt x="0" y="0"/>
                </a:moveTo>
                <a:lnTo>
                  <a:pt x="0" y="1560576"/>
                </a:lnTo>
              </a:path>
            </a:pathLst>
          </a:custGeom>
          <a:ln w="59436">
            <a:solidFill>
              <a:srgbClr val="FF99CC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2" name="object 282"/>
          <p:cNvSpPr/>
          <p:nvPr/>
        </p:nvSpPr>
        <p:spPr>
          <a:xfrm>
            <a:off x="7939278" y="3244596"/>
            <a:ext cx="0" cy="1114425"/>
          </a:xfrm>
          <a:custGeom>
            <a:avLst/>
            <a:gdLst/>
            <a:ahLst/>
            <a:cxnLst/>
            <a:rect l="l" t="t" r="r" b="b"/>
            <a:pathLst>
              <a:path h="1114425">
                <a:moveTo>
                  <a:pt x="0" y="0"/>
                </a:moveTo>
                <a:lnTo>
                  <a:pt x="0" y="1114043"/>
                </a:lnTo>
              </a:path>
            </a:pathLst>
          </a:custGeom>
          <a:ln w="59436">
            <a:solidFill>
              <a:srgbClr val="FF99CC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3" name="object 283"/>
          <p:cNvSpPr/>
          <p:nvPr/>
        </p:nvSpPr>
        <p:spPr>
          <a:xfrm>
            <a:off x="8497061" y="3020567"/>
            <a:ext cx="0" cy="1338580"/>
          </a:xfrm>
          <a:custGeom>
            <a:avLst/>
            <a:gdLst/>
            <a:ahLst/>
            <a:cxnLst/>
            <a:rect l="l" t="t" r="r" b="b"/>
            <a:pathLst>
              <a:path h="1338579">
                <a:moveTo>
                  <a:pt x="0" y="0"/>
                </a:moveTo>
                <a:lnTo>
                  <a:pt x="0" y="1338072"/>
                </a:lnTo>
              </a:path>
            </a:pathLst>
          </a:custGeom>
          <a:ln w="59435">
            <a:solidFill>
              <a:srgbClr val="FF99CC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4" name="object 284"/>
          <p:cNvSpPr/>
          <p:nvPr/>
        </p:nvSpPr>
        <p:spPr>
          <a:xfrm>
            <a:off x="9054845" y="3467100"/>
            <a:ext cx="0" cy="891540"/>
          </a:xfrm>
          <a:custGeom>
            <a:avLst/>
            <a:gdLst/>
            <a:ahLst/>
            <a:cxnLst/>
            <a:rect l="l" t="t" r="r" b="b"/>
            <a:pathLst>
              <a:path h="891539">
                <a:moveTo>
                  <a:pt x="0" y="0"/>
                </a:moveTo>
                <a:lnTo>
                  <a:pt x="0" y="891539"/>
                </a:lnTo>
              </a:path>
            </a:pathLst>
          </a:custGeom>
          <a:ln w="59436">
            <a:solidFill>
              <a:srgbClr val="FF99CC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5" name="object 285"/>
          <p:cNvSpPr/>
          <p:nvPr/>
        </p:nvSpPr>
        <p:spPr>
          <a:xfrm>
            <a:off x="9613392" y="3020567"/>
            <a:ext cx="0" cy="1338580"/>
          </a:xfrm>
          <a:custGeom>
            <a:avLst/>
            <a:gdLst/>
            <a:ahLst/>
            <a:cxnLst/>
            <a:rect l="l" t="t" r="r" b="b"/>
            <a:pathLst>
              <a:path h="1338579">
                <a:moveTo>
                  <a:pt x="0" y="0"/>
                </a:moveTo>
                <a:lnTo>
                  <a:pt x="0" y="1338072"/>
                </a:lnTo>
              </a:path>
            </a:pathLst>
          </a:custGeom>
          <a:ln w="57912">
            <a:solidFill>
              <a:srgbClr val="FF99CC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6" name="object 286"/>
          <p:cNvSpPr/>
          <p:nvPr/>
        </p:nvSpPr>
        <p:spPr>
          <a:xfrm>
            <a:off x="3445764" y="3244596"/>
            <a:ext cx="59690" cy="1114425"/>
          </a:xfrm>
          <a:custGeom>
            <a:avLst/>
            <a:gdLst/>
            <a:ahLst/>
            <a:cxnLst/>
            <a:rect l="l" t="t" r="r" b="b"/>
            <a:pathLst>
              <a:path w="59689" h="1114425">
                <a:moveTo>
                  <a:pt x="0" y="0"/>
                </a:moveTo>
                <a:lnTo>
                  <a:pt x="59436" y="0"/>
                </a:lnTo>
                <a:lnTo>
                  <a:pt x="59436" y="1114043"/>
                </a:lnTo>
                <a:lnTo>
                  <a:pt x="0" y="1114043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7" name="object 287"/>
          <p:cNvSpPr/>
          <p:nvPr/>
        </p:nvSpPr>
        <p:spPr>
          <a:xfrm>
            <a:off x="4005073" y="4136136"/>
            <a:ext cx="58419" cy="222885"/>
          </a:xfrm>
          <a:custGeom>
            <a:avLst/>
            <a:gdLst/>
            <a:ahLst/>
            <a:cxnLst/>
            <a:rect l="l" t="t" r="r" b="b"/>
            <a:pathLst>
              <a:path w="58419" h="222885">
                <a:moveTo>
                  <a:pt x="0" y="0"/>
                </a:moveTo>
                <a:lnTo>
                  <a:pt x="57911" y="0"/>
                </a:lnTo>
                <a:lnTo>
                  <a:pt x="57911" y="222503"/>
                </a:lnTo>
                <a:lnTo>
                  <a:pt x="0" y="222503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8" name="object 288"/>
          <p:cNvSpPr/>
          <p:nvPr/>
        </p:nvSpPr>
        <p:spPr>
          <a:xfrm>
            <a:off x="4562856" y="3020567"/>
            <a:ext cx="58419" cy="1338580"/>
          </a:xfrm>
          <a:custGeom>
            <a:avLst/>
            <a:gdLst/>
            <a:ahLst/>
            <a:cxnLst/>
            <a:rect l="l" t="t" r="r" b="b"/>
            <a:pathLst>
              <a:path w="58419" h="1338579">
                <a:moveTo>
                  <a:pt x="0" y="0"/>
                </a:moveTo>
                <a:lnTo>
                  <a:pt x="57912" y="0"/>
                </a:lnTo>
                <a:lnTo>
                  <a:pt x="57912" y="1338072"/>
                </a:lnTo>
                <a:lnTo>
                  <a:pt x="0" y="1338072"/>
                </a:lnTo>
                <a:lnTo>
                  <a:pt x="0" y="0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9" name="object 289"/>
          <p:cNvSpPr/>
          <p:nvPr/>
        </p:nvSpPr>
        <p:spPr>
          <a:xfrm>
            <a:off x="5120640" y="2353055"/>
            <a:ext cx="59690" cy="2005964"/>
          </a:xfrm>
          <a:custGeom>
            <a:avLst/>
            <a:gdLst/>
            <a:ahLst/>
            <a:cxnLst/>
            <a:rect l="l" t="t" r="r" b="b"/>
            <a:pathLst>
              <a:path w="59689" h="2005964">
                <a:moveTo>
                  <a:pt x="0" y="0"/>
                </a:moveTo>
                <a:lnTo>
                  <a:pt x="59436" y="0"/>
                </a:lnTo>
                <a:lnTo>
                  <a:pt x="59436" y="2005584"/>
                </a:lnTo>
                <a:lnTo>
                  <a:pt x="0" y="2005584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0" name="object 290"/>
          <p:cNvSpPr/>
          <p:nvPr/>
        </p:nvSpPr>
        <p:spPr>
          <a:xfrm>
            <a:off x="6236208" y="3689603"/>
            <a:ext cx="59690" cy="669290"/>
          </a:xfrm>
          <a:custGeom>
            <a:avLst/>
            <a:gdLst/>
            <a:ahLst/>
            <a:cxnLst/>
            <a:rect l="l" t="t" r="r" b="b"/>
            <a:pathLst>
              <a:path w="59689" h="669289">
                <a:moveTo>
                  <a:pt x="0" y="0"/>
                </a:moveTo>
                <a:lnTo>
                  <a:pt x="59436" y="0"/>
                </a:lnTo>
                <a:lnTo>
                  <a:pt x="59436" y="669036"/>
                </a:lnTo>
                <a:lnTo>
                  <a:pt x="0" y="66903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1" name="object 291"/>
          <p:cNvSpPr/>
          <p:nvPr/>
        </p:nvSpPr>
        <p:spPr>
          <a:xfrm>
            <a:off x="6793991" y="2798064"/>
            <a:ext cx="59690" cy="1560830"/>
          </a:xfrm>
          <a:custGeom>
            <a:avLst/>
            <a:gdLst/>
            <a:ahLst/>
            <a:cxnLst/>
            <a:rect l="l" t="t" r="r" b="b"/>
            <a:pathLst>
              <a:path w="59689" h="1560829">
                <a:moveTo>
                  <a:pt x="0" y="0"/>
                </a:moveTo>
                <a:lnTo>
                  <a:pt x="59436" y="0"/>
                </a:lnTo>
                <a:lnTo>
                  <a:pt x="59436" y="1560576"/>
                </a:lnTo>
                <a:lnTo>
                  <a:pt x="0" y="156057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2" name="object 292"/>
          <p:cNvSpPr/>
          <p:nvPr/>
        </p:nvSpPr>
        <p:spPr>
          <a:xfrm>
            <a:off x="7351776" y="2798064"/>
            <a:ext cx="59690" cy="1560830"/>
          </a:xfrm>
          <a:custGeom>
            <a:avLst/>
            <a:gdLst/>
            <a:ahLst/>
            <a:cxnLst/>
            <a:rect l="l" t="t" r="r" b="b"/>
            <a:pathLst>
              <a:path w="59689" h="1560829">
                <a:moveTo>
                  <a:pt x="0" y="0"/>
                </a:moveTo>
                <a:lnTo>
                  <a:pt x="59436" y="0"/>
                </a:lnTo>
                <a:lnTo>
                  <a:pt x="59436" y="1560576"/>
                </a:lnTo>
                <a:lnTo>
                  <a:pt x="0" y="156057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3" name="object 293"/>
          <p:cNvSpPr/>
          <p:nvPr/>
        </p:nvSpPr>
        <p:spPr>
          <a:xfrm>
            <a:off x="7909559" y="3244596"/>
            <a:ext cx="59690" cy="1114425"/>
          </a:xfrm>
          <a:custGeom>
            <a:avLst/>
            <a:gdLst/>
            <a:ahLst/>
            <a:cxnLst/>
            <a:rect l="l" t="t" r="r" b="b"/>
            <a:pathLst>
              <a:path w="59689" h="1114425">
                <a:moveTo>
                  <a:pt x="0" y="0"/>
                </a:moveTo>
                <a:lnTo>
                  <a:pt x="59436" y="0"/>
                </a:lnTo>
                <a:lnTo>
                  <a:pt x="59436" y="1114043"/>
                </a:lnTo>
                <a:lnTo>
                  <a:pt x="0" y="1114043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4" name="object 294"/>
          <p:cNvSpPr/>
          <p:nvPr/>
        </p:nvSpPr>
        <p:spPr>
          <a:xfrm>
            <a:off x="8467343" y="3020567"/>
            <a:ext cx="59690" cy="1338580"/>
          </a:xfrm>
          <a:custGeom>
            <a:avLst/>
            <a:gdLst/>
            <a:ahLst/>
            <a:cxnLst/>
            <a:rect l="l" t="t" r="r" b="b"/>
            <a:pathLst>
              <a:path w="59690" h="1338579">
                <a:moveTo>
                  <a:pt x="0" y="0"/>
                </a:moveTo>
                <a:lnTo>
                  <a:pt x="59435" y="0"/>
                </a:lnTo>
                <a:lnTo>
                  <a:pt x="59435" y="1338072"/>
                </a:lnTo>
                <a:lnTo>
                  <a:pt x="0" y="1338072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5" name="object 295"/>
          <p:cNvSpPr/>
          <p:nvPr/>
        </p:nvSpPr>
        <p:spPr>
          <a:xfrm>
            <a:off x="9025128" y="3467100"/>
            <a:ext cx="59690" cy="891540"/>
          </a:xfrm>
          <a:custGeom>
            <a:avLst/>
            <a:gdLst/>
            <a:ahLst/>
            <a:cxnLst/>
            <a:rect l="l" t="t" r="r" b="b"/>
            <a:pathLst>
              <a:path w="59690" h="891539">
                <a:moveTo>
                  <a:pt x="0" y="0"/>
                </a:moveTo>
                <a:lnTo>
                  <a:pt x="59436" y="0"/>
                </a:lnTo>
                <a:lnTo>
                  <a:pt x="59436" y="891539"/>
                </a:lnTo>
                <a:lnTo>
                  <a:pt x="0" y="89153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6" name="object 296"/>
          <p:cNvSpPr/>
          <p:nvPr/>
        </p:nvSpPr>
        <p:spPr>
          <a:xfrm>
            <a:off x="9584436" y="3020567"/>
            <a:ext cx="58419" cy="1338580"/>
          </a:xfrm>
          <a:custGeom>
            <a:avLst/>
            <a:gdLst/>
            <a:ahLst/>
            <a:cxnLst/>
            <a:rect l="l" t="t" r="r" b="b"/>
            <a:pathLst>
              <a:path w="58420" h="1338579">
                <a:moveTo>
                  <a:pt x="0" y="0"/>
                </a:moveTo>
                <a:lnTo>
                  <a:pt x="57912" y="0"/>
                </a:lnTo>
                <a:lnTo>
                  <a:pt x="57912" y="1338072"/>
                </a:lnTo>
                <a:lnTo>
                  <a:pt x="0" y="1338072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7" name="object 297"/>
          <p:cNvSpPr/>
          <p:nvPr/>
        </p:nvSpPr>
        <p:spPr>
          <a:xfrm>
            <a:off x="3549395" y="3913632"/>
            <a:ext cx="0" cy="445134"/>
          </a:xfrm>
          <a:custGeom>
            <a:avLst/>
            <a:gdLst/>
            <a:ahLst/>
            <a:cxnLst/>
            <a:rect l="l" t="t" r="r" b="b"/>
            <a:pathLst>
              <a:path h="445135">
                <a:moveTo>
                  <a:pt x="0" y="0"/>
                </a:moveTo>
                <a:lnTo>
                  <a:pt x="0" y="445008"/>
                </a:lnTo>
              </a:path>
            </a:pathLst>
          </a:custGeom>
          <a:ln w="57912">
            <a:solidFill>
              <a:srgbClr val="FFCC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8" name="object 298"/>
          <p:cNvSpPr/>
          <p:nvPr/>
        </p:nvSpPr>
        <p:spPr>
          <a:xfrm>
            <a:off x="4107179" y="3467100"/>
            <a:ext cx="0" cy="891540"/>
          </a:xfrm>
          <a:custGeom>
            <a:avLst/>
            <a:gdLst/>
            <a:ahLst/>
            <a:cxnLst/>
            <a:rect l="l" t="t" r="r" b="b"/>
            <a:pathLst>
              <a:path h="891539">
                <a:moveTo>
                  <a:pt x="0" y="0"/>
                </a:moveTo>
                <a:lnTo>
                  <a:pt x="0" y="891539"/>
                </a:lnTo>
              </a:path>
            </a:pathLst>
          </a:custGeom>
          <a:ln w="57912">
            <a:solidFill>
              <a:srgbClr val="FFCC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9" name="object 299"/>
          <p:cNvSpPr/>
          <p:nvPr/>
        </p:nvSpPr>
        <p:spPr>
          <a:xfrm>
            <a:off x="4665726" y="3244596"/>
            <a:ext cx="0" cy="1114425"/>
          </a:xfrm>
          <a:custGeom>
            <a:avLst/>
            <a:gdLst/>
            <a:ahLst/>
            <a:cxnLst/>
            <a:rect l="l" t="t" r="r" b="b"/>
            <a:pathLst>
              <a:path h="1114425">
                <a:moveTo>
                  <a:pt x="0" y="0"/>
                </a:moveTo>
                <a:lnTo>
                  <a:pt x="0" y="1114043"/>
                </a:lnTo>
              </a:path>
            </a:pathLst>
          </a:custGeom>
          <a:ln w="59436">
            <a:solidFill>
              <a:srgbClr val="FFCC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0" name="object 300"/>
          <p:cNvSpPr/>
          <p:nvPr/>
        </p:nvSpPr>
        <p:spPr>
          <a:xfrm>
            <a:off x="5223509" y="3467100"/>
            <a:ext cx="0" cy="891540"/>
          </a:xfrm>
          <a:custGeom>
            <a:avLst/>
            <a:gdLst/>
            <a:ahLst/>
            <a:cxnLst/>
            <a:rect l="l" t="t" r="r" b="b"/>
            <a:pathLst>
              <a:path h="891539">
                <a:moveTo>
                  <a:pt x="0" y="0"/>
                </a:moveTo>
                <a:lnTo>
                  <a:pt x="0" y="891539"/>
                </a:lnTo>
              </a:path>
            </a:pathLst>
          </a:custGeom>
          <a:ln w="59436">
            <a:solidFill>
              <a:srgbClr val="FFCC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1" name="object 301"/>
          <p:cNvSpPr/>
          <p:nvPr/>
        </p:nvSpPr>
        <p:spPr>
          <a:xfrm>
            <a:off x="5781294" y="3244596"/>
            <a:ext cx="0" cy="1114425"/>
          </a:xfrm>
          <a:custGeom>
            <a:avLst/>
            <a:gdLst/>
            <a:ahLst/>
            <a:cxnLst/>
            <a:rect l="l" t="t" r="r" b="b"/>
            <a:pathLst>
              <a:path h="1114425">
                <a:moveTo>
                  <a:pt x="0" y="0"/>
                </a:moveTo>
                <a:lnTo>
                  <a:pt x="0" y="1114043"/>
                </a:lnTo>
              </a:path>
            </a:pathLst>
          </a:custGeom>
          <a:ln w="59436">
            <a:solidFill>
              <a:srgbClr val="FFCC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2" name="object 302"/>
          <p:cNvSpPr/>
          <p:nvPr/>
        </p:nvSpPr>
        <p:spPr>
          <a:xfrm>
            <a:off x="6339078" y="3020567"/>
            <a:ext cx="0" cy="1338580"/>
          </a:xfrm>
          <a:custGeom>
            <a:avLst/>
            <a:gdLst/>
            <a:ahLst/>
            <a:cxnLst/>
            <a:rect l="l" t="t" r="r" b="b"/>
            <a:pathLst>
              <a:path h="1338579">
                <a:moveTo>
                  <a:pt x="0" y="0"/>
                </a:moveTo>
                <a:lnTo>
                  <a:pt x="0" y="1338072"/>
                </a:lnTo>
              </a:path>
            </a:pathLst>
          </a:custGeom>
          <a:ln w="59436">
            <a:solidFill>
              <a:srgbClr val="FFCC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3" name="object 303"/>
          <p:cNvSpPr/>
          <p:nvPr/>
        </p:nvSpPr>
        <p:spPr>
          <a:xfrm>
            <a:off x="6896861" y="3244596"/>
            <a:ext cx="0" cy="1114425"/>
          </a:xfrm>
          <a:custGeom>
            <a:avLst/>
            <a:gdLst/>
            <a:ahLst/>
            <a:cxnLst/>
            <a:rect l="l" t="t" r="r" b="b"/>
            <a:pathLst>
              <a:path h="1114425">
                <a:moveTo>
                  <a:pt x="0" y="0"/>
                </a:moveTo>
                <a:lnTo>
                  <a:pt x="0" y="1114043"/>
                </a:lnTo>
              </a:path>
            </a:pathLst>
          </a:custGeom>
          <a:ln w="59435">
            <a:solidFill>
              <a:srgbClr val="FFCC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4" name="object 304"/>
          <p:cNvSpPr/>
          <p:nvPr/>
        </p:nvSpPr>
        <p:spPr>
          <a:xfrm>
            <a:off x="7454646" y="2129027"/>
            <a:ext cx="0" cy="2230120"/>
          </a:xfrm>
          <a:custGeom>
            <a:avLst/>
            <a:gdLst/>
            <a:ahLst/>
            <a:cxnLst/>
            <a:rect l="l" t="t" r="r" b="b"/>
            <a:pathLst>
              <a:path h="2230120">
                <a:moveTo>
                  <a:pt x="0" y="0"/>
                </a:moveTo>
                <a:lnTo>
                  <a:pt x="0" y="2229612"/>
                </a:lnTo>
              </a:path>
            </a:pathLst>
          </a:custGeom>
          <a:ln w="59436">
            <a:solidFill>
              <a:srgbClr val="FFCC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5" name="object 305"/>
          <p:cNvSpPr/>
          <p:nvPr/>
        </p:nvSpPr>
        <p:spPr>
          <a:xfrm>
            <a:off x="8012429" y="3467100"/>
            <a:ext cx="0" cy="891540"/>
          </a:xfrm>
          <a:custGeom>
            <a:avLst/>
            <a:gdLst/>
            <a:ahLst/>
            <a:cxnLst/>
            <a:rect l="l" t="t" r="r" b="b"/>
            <a:pathLst>
              <a:path h="891539">
                <a:moveTo>
                  <a:pt x="0" y="0"/>
                </a:moveTo>
                <a:lnTo>
                  <a:pt x="0" y="891539"/>
                </a:lnTo>
              </a:path>
            </a:pathLst>
          </a:custGeom>
          <a:ln w="59436">
            <a:solidFill>
              <a:srgbClr val="FFCC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6" name="object 306"/>
          <p:cNvSpPr/>
          <p:nvPr/>
        </p:nvSpPr>
        <p:spPr>
          <a:xfrm>
            <a:off x="8570214" y="3020567"/>
            <a:ext cx="0" cy="1338580"/>
          </a:xfrm>
          <a:custGeom>
            <a:avLst/>
            <a:gdLst/>
            <a:ahLst/>
            <a:cxnLst/>
            <a:rect l="l" t="t" r="r" b="b"/>
            <a:pathLst>
              <a:path h="1338579">
                <a:moveTo>
                  <a:pt x="0" y="0"/>
                </a:moveTo>
                <a:lnTo>
                  <a:pt x="0" y="1338072"/>
                </a:lnTo>
              </a:path>
            </a:pathLst>
          </a:custGeom>
          <a:ln w="59435">
            <a:solidFill>
              <a:srgbClr val="FFCC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7" name="object 307"/>
          <p:cNvSpPr/>
          <p:nvPr/>
        </p:nvSpPr>
        <p:spPr>
          <a:xfrm>
            <a:off x="9128759" y="3689603"/>
            <a:ext cx="0" cy="669290"/>
          </a:xfrm>
          <a:custGeom>
            <a:avLst/>
            <a:gdLst/>
            <a:ahLst/>
            <a:cxnLst/>
            <a:rect l="l" t="t" r="r" b="b"/>
            <a:pathLst>
              <a:path h="669289">
                <a:moveTo>
                  <a:pt x="0" y="0"/>
                </a:moveTo>
                <a:lnTo>
                  <a:pt x="0" y="669036"/>
                </a:lnTo>
              </a:path>
            </a:pathLst>
          </a:custGeom>
          <a:ln w="57912">
            <a:solidFill>
              <a:srgbClr val="FFCC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8" name="object 308"/>
          <p:cNvSpPr/>
          <p:nvPr/>
        </p:nvSpPr>
        <p:spPr>
          <a:xfrm>
            <a:off x="9686543" y="3913632"/>
            <a:ext cx="0" cy="445134"/>
          </a:xfrm>
          <a:custGeom>
            <a:avLst/>
            <a:gdLst/>
            <a:ahLst/>
            <a:cxnLst/>
            <a:rect l="l" t="t" r="r" b="b"/>
            <a:pathLst>
              <a:path h="445135">
                <a:moveTo>
                  <a:pt x="0" y="0"/>
                </a:moveTo>
                <a:lnTo>
                  <a:pt x="0" y="445008"/>
                </a:lnTo>
              </a:path>
            </a:pathLst>
          </a:custGeom>
          <a:ln w="57911">
            <a:solidFill>
              <a:srgbClr val="FFCC66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9" name="object 309"/>
          <p:cNvSpPr/>
          <p:nvPr/>
        </p:nvSpPr>
        <p:spPr>
          <a:xfrm>
            <a:off x="3520440" y="3913632"/>
            <a:ext cx="58419" cy="445134"/>
          </a:xfrm>
          <a:custGeom>
            <a:avLst/>
            <a:gdLst/>
            <a:ahLst/>
            <a:cxnLst/>
            <a:rect l="l" t="t" r="r" b="b"/>
            <a:pathLst>
              <a:path w="58419" h="445135">
                <a:moveTo>
                  <a:pt x="0" y="0"/>
                </a:moveTo>
                <a:lnTo>
                  <a:pt x="57912" y="0"/>
                </a:lnTo>
                <a:lnTo>
                  <a:pt x="57912" y="445008"/>
                </a:lnTo>
                <a:lnTo>
                  <a:pt x="0" y="445008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0" name="object 310"/>
          <p:cNvSpPr/>
          <p:nvPr/>
        </p:nvSpPr>
        <p:spPr>
          <a:xfrm>
            <a:off x="4078224" y="3467100"/>
            <a:ext cx="58419" cy="891540"/>
          </a:xfrm>
          <a:custGeom>
            <a:avLst/>
            <a:gdLst/>
            <a:ahLst/>
            <a:cxnLst/>
            <a:rect l="l" t="t" r="r" b="b"/>
            <a:pathLst>
              <a:path w="58419" h="891539">
                <a:moveTo>
                  <a:pt x="0" y="0"/>
                </a:moveTo>
                <a:lnTo>
                  <a:pt x="57912" y="0"/>
                </a:lnTo>
                <a:lnTo>
                  <a:pt x="57912" y="891539"/>
                </a:lnTo>
                <a:lnTo>
                  <a:pt x="0" y="89153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1" name="object 311"/>
          <p:cNvSpPr/>
          <p:nvPr/>
        </p:nvSpPr>
        <p:spPr>
          <a:xfrm>
            <a:off x="4636007" y="3244596"/>
            <a:ext cx="59690" cy="1114425"/>
          </a:xfrm>
          <a:custGeom>
            <a:avLst/>
            <a:gdLst/>
            <a:ahLst/>
            <a:cxnLst/>
            <a:rect l="l" t="t" r="r" b="b"/>
            <a:pathLst>
              <a:path w="59689" h="1114425">
                <a:moveTo>
                  <a:pt x="0" y="0"/>
                </a:moveTo>
                <a:lnTo>
                  <a:pt x="59436" y="0"/>
                </a:lnTo>
                <a:lnTo>
                  <a:pt x="59436" y="1114043"/>
                </a:lnTo>
                <a:lnTo>
                  <a:pt x="0" y="1114043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2" name="object 312"/>
          <p:cNvSpPr/>
          <p:nvPr/>
        </p:nvSpPr>
        <p:spPr>
          <a:xfrm>
            <a:off x="5193791" y="3467100"/>
            <a:ext cx="59690" cy="891540"/>
          </a:xfrm>
          <a:custGeom>
            <a:avLst/>
            <a:gdLst/>
            <a:ahLst/>
            <a:cxnLst/>
            <a:rect l="l" t="t" r="r" b="b"/>
            <a:pathLst>
              <a:path w="59689" h="891539">
                <a:moveTo>
                  <a:pt x="0" y="0"/>
                </a:moveTo>
                <a:lnTo>
                  <a:pt x="59436" y="0"/>
                </a:lnTo>
                <a:lnTo>
                  <a:pt x="59436" y="891539"/>
                </a:lnTo>
                <a:lnTo>
                  <a:pt x="0" y="89153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3" name="object 313"/>
          <p:cNvSpPr/>
          <p:nvPr/>
        </p:nvSpPr>
        <p:spPr>
          <a:xfrm>
            <a:off x="5751576" y="3244596"/>
            <a:ext cx="59690" cy="1114425"/>
          </a:xfrm>
          <a:custGeom>
            <a:avLst/>
            <a:gdLst/>
            <a:ahLst/>
            <a:cxnLst/>
            <a:rect l="l" t="t" r="r" b="b"/>
            <a:pathLst>
              <a:path w="59689" h="1114425">
                <a:moveTo>
                  <a:pt x="0" y="0"/>
                </a:moveTo>
                <a:lnTo>
                  <a:pt x="59436" y="0"/>
                </a:lnTo>
                <a:lnTo>
                  <a:pt x="59436" y="1114043"/>
                </a:lnTo>
                <a:lnTo>
                  <a:pt x="0" y="1114043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4" name="object 314"/>
          <p:cNvSpPr/>
          <p:nvPr/>
        </p:nvSpPr>
        <p:spPr>
          <a:xfrm>
            <a:off x="6309359" y="3020567"/>
            <a:ext cx="59690" cy="1338580"/>
          </a:xfrm>
          <a:custGeom>
            <a:avLst/>
            <a:gdLst/>
            <a:ahLst/>
            <a:cxnLst/>
            <a:rect l="l" t="t" r="r" b="b"/>
            <a:pathLst>
              <a:path w="59689" h="1338579">
                <a:moveTo>
                  <a:pt x="0" y="0"/>
                </a:moveTo>
                <a:lnTo>
                  <a:pt x="59436" y="0"/>
                </a:lnTo>
                <a:lnTo>
                  <a:pt x="59436" y="1338072"/>
                </a:lnTo>
                <a:lnTo>
                  <a:pt x="0" y="1338072"/>
                </a:lnTo>
                <a:lnTo>
                  <a:pt x="0" y="0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5" name="object 315"/>
          <p:cNvSpPr/>
          <p:nvPr/>
        </p:nvSpPr>
        <p:spPr>
          <a:xfrm>
            <a:off x="6867144" y="3244596"/>
            <a:ext cx="59690" cy="1114425"/>
          </a:xfrm>
          <a:custGeom>
            <a:avLst/>
            <a:gdLst/>
            <a:ahLst/>
            <a:cxnLst/>
            <a:rect l="l" t="t" r="r" b="b"/>
            <a:pathLst>
              <a:path w="59689" h="1114425">
                <a:moveTo>
                  <a:pt x="0" y="0"/>
                </a:moveTo>
                <a:lnTo>
                  <a:pt x="59435" y="0"/>
                </a:lnTo>
                <a:lnTo>
                  <a:pt x="59435" y="1114043"/>
                </a:lnTo>
                <a:lnTo>
                  <a:pt x="0" y="1114043"/>
                </a:lnTo>
                <a:lnTo>
                  <a:pt x="0" y="0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6" name="object 316"/>
          <p:cNvSpPr/>
          <p:nvPr/>
        </p:nvSpPr>
        <p:spPr>
          <a:xfrm>
            <a:off x="7424928" y="2129027"/>
            <a:ext cx="59690" cy="2230120"/>
          </a:xfrm>
          <a:custGeom>
            <a:avLst/>
            <a:gdLst/>
            <a:ahLst/>
            <a:cxnLst/>
            <a:rect l="l" t="t" r="r" b="b"/>
            <a:pathLst>
              <a:path w="59689" h="2230120">
                <a:moveTo>
                  <a:pt x="0" y="0"/>
                </a:moveTo>
                <a:lnTo>
                  <a:pt x="59436" y="0"/>
                </a:lnTo>
                <a:lnTo>
                  <a:pt x="59436" y="2229612"/>
                </a:lnTo>
                <a:lnTo>
                  <a:pt x="0" y="2229612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7" name="object 317"/>
          <p:cNvSpPr/>
          <p:nvPr/>
        </p:nvSpPr>
        <p:spPr>
          <a:xfrm>
            <a:off x="7982711" y="3467100"/>
            <a:ext cx="59690" cy="891540"/>
          </a:xfrm>
          <a:custGeom>
            <a:avLst/>
            <a:gdLst/>
            <a:ahLst/>
            <a:cxnLst/>
            <a:rect l="l" t="t" r="r" b="b"/>
            <a:pathLst>
              <a:path w="59690" h="891539">
                <a:moveTo>
                  <a:pt x="0" y="0"/>
                </a:moveTo>
                <a:lnTo>
                  <a:pt x="59436" y="0"/>
                </a:lnTo>
                <a:lnTo>
                  <a:pt x="59436" y="891539"/>
                </a:lnTo>
                <a:lnTo>
                  <a:pt x="0" y="89153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8" name="object 318"/>
          <p:cNvSpPr/>
          <p:nvPr/>
        </p:nvSpPr>
        <p:spPr>
          <a:xfrm>
            <a:off x="8540495" y="3020567"/>
            <a:ext cx="59690" cy="1338580"/>
          </a:xfrm>
          <a:custGeom>
            <a:avLst/>
            <a:gdLst/>
            <a:ahLst/>
            <a:cxnLst/>
            <a:rect l="l" t="t" r="r" b="b"/>
            <a:pathLst>
              <a:path w="59690" h="1338579">
                <a:moveTo>
                  <a:pt x="0" y="0"/>
                </a:moveTo>
                <a:lnTo>
                  <a:pt x="59435" y="0"/>
                </a:lnTo>
                <a:lnTo>
                  <a:pt x="59435" y="1338072"/>
                </a:lnTo>
                <a:lnTo>
                  <a:pt x="0" y="1338072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9" name="object 319"/>
          <p:cNvSpPr/>
          <p:nvPr/>
        </p:nvSpPr>
        <p:spPr>
          <a:xfrm>
            <a:off x="9099805" y="3689603"/>
            <a:ext cx="58419" cy="669290"/>
          </a:xfrm>
          <a:custGeom>
            <a:avLst/>
            <a:gdLst/>
            <a:ahLst/>
            <a:cxnLst/>
            <a:rect l="l" t="t" r="r" b="b"/>
            <a:pathLst>
              <a:path w="58420" h="669289">
                <a:moveTo>
                  <a:pt x="0" y="0"/>
                </a:moveTo>
                <a:lnTo>
                  <a:pt x="57912" y="0"/>
                </a:lnTo>
                <a:lnTo>
                  <a:pt x="57912" y="669036"/>
                </a:lnTo>
                <a:lnTo>
                  <a:pt x="0" y="66903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0" name="object 320"/>
          <p:cNvSpPr/>
          <p:nvPr/>
        </p:nvSpPr>
        <p:spPr>
          <a:xfrm>
            <a:off x="9657589" y="3913632"/>
            <a:ext cx="58419" cy="445134"/>
          </a:xfrm>
          <a:custGeom>
            <a:avLst/>
            <a:gdLst/>
            <a:ahLst/>
            <a:cxnLst/>
            <a:rect l="l" t="t" r="r" b="b"/>
            <a:pathLst>
              <a:path w="58420" h="445135">
                <a:moveTo>
                  <a:pt x="0" y="0"/>
                </a:moveTo>
                <a:lnTo>
                  <a:pt x="57911" y="0"/>
                </a:lnTo>
                <a:lnTo>
                  <a:pt x="57911" y="445008"/>
                </a:lnTo>
                <a:lnTo>
                  <a:pt x="0" y="445008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1" name="object 321"/>
          <p:cNvSpPr/>
          <p:nvPr/>
        </p:nvSpPr>
        <p:spPr>
          <a:xfrm>
            <a:off x="3051047" y="4358640"/>
            <a:ext cx="0" cy="157480"/>
          </a:xfrm>
          <a:custGeom>
            <a:avLst/>
            <a:gdLst/>
            <a:ahLst/>
            <a:cxnLst/>
            <a:rect l="l" t="t" r="r" b="b"/>
            <a:pathLst>
              <a:path h="157479">
                <a:moveTo>
                  <a:pt x="0" y="0"/>
                </a:moveTo>
                <a:lnTo>
                  <a:pt x="0" y="15697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2" name="object 322"/>
          <p:cNvSpPr/>
          <p:nvPr/>
        </p:nvSpPr>
        <p:spPr>
          <a:xfrm>
            <a:off x="3608832" y="4358640"/>
            <a:ext cx="0" cy="157480"/>
          </a:xfrm>
          <a:custGeom>
            <a:avLst/>
            <a:gdLst/>
            <a:ahLst/>
            <a:cxnLst/>
            <a:rect l="l" t="t" r="r" b="b"/>
            <a:pathLst>
              <a:path h="157479">
                <a:moveTo>
                  <a:pt x="0" y="0"/>
                </a:moveTo>
                <a:lnTo>
                  <a:pt x="0" y="15697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3" name="object 323"/>
          <p:cNvSpPr/>
          <p:nvPr/>
        </p:nvSpPr>
        <p:spPr>
          <a:xfrm>
            <a:off x="4166616" y="4358640"/>
            <a:ext cx="0" cy="157480"/>
          </a:xfrm>
          <a:custGeom>
            <a:avLst/>
            <a:gdLst/>
            <a:ahLst/>
            <a:cxnLst/>
            <a:rect l="l" t="t" r="r" b="b"/>
            <a:pathLst>
              <a:path h="157479">
                <a:moveTo>
                  <a:pt x="0" y="0"/>
                </a:moveTo>
                <a:lnTo>
                  <a:pt x="0" y="15697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4" name="object 324"/>
          <p:cNvSpPr/>
          <p:nvPr/>
        </p:nvSpPr>
        <p:spPr>
          <a:xfrm>
            <a:off x="6397752" y="4358640"/>
            <a:ext cx="0" cy="157480"/>
          </a:xfrm>
          <a:custGeom>
            <a:avLst/>
            <a:gdLst/>
            <a:ahLst/>
            <a:cxnLst/>
            <a:rect l="l" t="t" r="r" b="b"/>
            <a:pathLst>
              <a:path h="157479">
                <a:moveTo>
                  <a:pt x="0" y="0"/>
                </a:moveTo>
                <a:lnTo>
                  <a:pt x="0" y="15697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5" name="object 325"/>
          <p:cNvSpPr/>
          <p:nvPr/>
        </p:nvSpPr>
        <p:spPr>
          <a:xfrm>
            <a:off x="6955535" y="4358640"/>
            <a:ext cx="0" cy="157480"/>
          </a:xfrm>
          <a:custGeom>
            <a:avLst/>
            <a:gdLst/>
            <a:ahLst/>
            <a:cxnLst/>
            <a:rect l="l" t="t" r="r" b="b"/>
            <a:pathLst>
              <a:path h="157479">
                <a:moveTo>
                  <a:pt x="0" y="0"/>
                </a:moveTo>
                <a:lnTo>
                  <a:pt x="0" y="15697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6" name="object 326"/>
          <p:cNvSpPr/>
          <p:nvPr/>
        </p:nvSpPr>
        <p:spPr>
          <a:xfrm>
            <a:off x="7513320" y="4358640"/>
            <a:ext cx="0" cy="157480"/>
          </a:xfrm>
          <a:custGeom>
            <a:avLst/>
            <a:gdLst/>
            <a:ahLst/>
            <a:cxnLst/>
            <a:rect l="l" t="t" r="r" b="b"/>
            <a:pathLst>
              <a:path h="157479">
                <a:moveTo>
                  <a:pt x="0" y="0"/>
                </a:moveTo>
                <a:lnTo>
                  <a:pt x="0" y="15697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" name="object 327"/>
          <p:cNvSpPr/>
          <p:nvPr/>
        </p:nvSpPr>
        <p:spPr>
          <a:xfrm>
            <a:off x="8072628" y="4358640"/>
            <a:ext cx="0" cy="157480"/>
          </a:xfrm>
          <a:custGeom>
            <a:avLst/>
            <a:gdLst/>
            <a:ahLst/>
            <a:cxnLst/>
            <a:rect l="l" t="t" r="r" b="b"/>
            <a:pathLst>
              <a:path h="157479">
                <a:moveTo>
                  <a:pt x="0" y="0"/>
                </a:moveTo>
                <a:lnTo>
                  <a:pt x="0" y="15697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8" name="object 328"/>
          <p:cNvSpPr/>
          <p:nvPr/>
        </p:nvSpPr>
        <p:spPr>
          <a:xfrm>
            <a:off x="9745980" y="4358640"/>
            <a:ext cx="0" cy="157480"/>
          </a:xfrm>
          <a:custGeom>
            <a:avLst/>
            <a:gdLst/>
            <a:ahLst/>
            <a:cxnLst/>
            <a:rect l="l" t="t" r="r" b="b"/>
            <a:pathLst>
              <a:path h="157479">
                <a:moveTo>
                  <a:pt x="0" y="0"/>
                </a:moveTo>
                <a:lnTo>
                  <a:pt x="0" y="15697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9" name="object 329"/>
          <p:cNvSpPr/>
          <p:nvPr/>
        </p:nvSpPr>
        <p:spPr>
          <a:xfrm>
            <a:off x="2522219" y="451561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0" name="object 330"/>
          <p:cNvSpPr/>
          <p:nvPr/>
        </p:nvSpPr>
        <p:spPr>
          <a:xfrm>
            <a:off x="3051047" y="451561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1" name="object 331"/>
          <p:cNvSpPr/>
          <p:nvPr/>
        </p:nvSpPr>
        <p:spPr>
          <a:xfrm>
            <a:off x="3051047" y="451561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2" name="object 332"/>
          <p:cNvSpPr/>
          <p:nvPr/>
        </p:nvSpPr>
        <p:spPr>
          <a:xfrm>
            <a:off x="3608832" y="451561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3" name="object 333"/>
          <p:cNvSpPr/>
          <p:nvPr/>
        </p:nvSpPr>
        <p:spPr>
          <a:xfrm>
            <a:off x="3608832" y="451561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4" name="object 334"/>
          <p:cNvSpPr/>
          <p:nvPr/>
        </p:nvSpPr>
        <p:spPr>
          <a:xfrm>
            <a:off x="4166616" y="451561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5" name="object 335"/>
          <p:cNvSpPr/>
          <p:nvPr/>
        </p:nvSpPr>
        <p:spPr>
          <a:xfrm>
            <a:off x="4166616" y="451561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6" name="object 336"/>
          <p:cNvSpPr/>
          <p:nvPr/>
        </p:nvSpPr>
        <p:spPr>
          <a:xfrm>
            <a:off x="6397752" y="451561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7" name="object 337"/>
          <p:cNvSpPr/>
          <p:nvPr/>
        </p:nvSpPr>
        <p:spPr>
          <a:xfrm>
            <a:off x="6397752" y="451561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8" name="object 338"/>
          <p:cNvSpPr/>
          <p:nvPr/>
        </p:nvSpPr>
        <p:spPr>
          <a:xfrm>
            <a:off x="6955535" y="451561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9" name="object 339"/>
          <p:cNvSpPr/>
          <p:nvPr/>
        </p:nvSpPr>
        <p:spPr>
          <a:xfrm>
            <a:off x="6955535" y="451561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0" name="object 340"/>
          <p:cNvSpPr/>
          <p:nvPr/>
        </p:nvSpPr>
        <p:spPr>
          <a:xfrm>
            <a:off x="7513320" y="451561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1" name="object 341"/>
          <p:cNvSpPr/>
          <p:nvPr/>
        </p:nvSpPr>
        <p:spPr>
          <a:xfrm>
            <a:off x="7513320" y="451561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2" name="object 342"/>
          <p:cNvSpPr/>
          <p:nvPr/>
        </p:nvSpPr>
        <p:spPr>
          <a:xfrm>
            <a:off x="8072628" y="451561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3" name="object 343"/>
          <p:cNvSpPr/>
          <p:nvPr/>
        </p:nvSpPr>
        <p:spPr>
          <a:xfrm>
            <a:off x="8072628" y="451561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4" name="object 344"/>
          <p:cNvSpPr/>
          <p:nvPr/>
        </p:nvSpPr>
        <p:spPr>
          <a:xfrm>
            <a:off x="9745980" y="451561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5" name="object 345"/>
          <p:cNvSpPr/>
          <p:nvPr/>
        </p:nvSpPr>
        <p:spPr>
          <a:xfrm>
            <a:off x="9745980" y="451561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6" name="object 346"/>
          <p:cNvSpPr/>
          <p:nvPr/>
        </p:nvSpPr>
        <p:spPr>
          <a:xfrm>
            <a:off x="2522219" y="4664964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7" name="object 347"/>
          <p:cNvSpPr/>
          <p:nvPr/>
        </p:nvSpPr>
        <p:spPr>
          <a:xfrm>
            <a:off x="3051047" y="4664964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8" name="object 348"/>
          <p:cNvSpPr/>
          <p:nvPr/>
        </p:nvSpPr>
        <p:spPr>
          <a:xfrm>
            <a:off x="3051047" y="4664964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9" name="object 349"/>
          <p:cNvSpPr/>
          <p:nvPr/>
        </p:nvSpPr>
        <p:spPr>
          <a:xfrm>
            <a:off x="3608832" y="4664964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0" name="object 350"/>
          <p:cNvSpPr/>
          <p:nvPr/>
        </p:nvSpPr>
        <p:spPr>
          <a:xfrm>
            <a:off x="3608832" y="4664964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1" name="object 351"/>
          <p:cNvSpPr/>
          <p:nvPr/>
        </p:nvSpPr>
        <p:spPr>
          <a:xfrm>
            <a:off x="4166616" y="4664964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2" name="object 352"/>
          <p:cNvSpPr/>
          <p:nvPr/>
        </p:nvSpPr>
        <p:spPr>
          <a:xfrm>
            <a:off x="4166616" y="4664964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3" name="object 353"/>
          <p:cNvSpPr/>
          <p:nvPr/>
        </p:nvSpPr>
        <p:spPr>
          <a:xfrm>
            <a:off x="6397752" y="4664964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4" name="object 354"/>
          <p:cNvSpPr/>
          <p:nvPr/>
        </p:nvSpPr>
        <p:spPr>
          <a:xfrm>
            <a:off x="6397752" y="4664964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5" name="object 355"/>
          <p:cNvSpPr/>
          <p:nvPr/>
        </p:nvSpPr>
        <p:spPr>
          <a:xfrm>
            <a:off x="6955535" y="4664964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6" name="object 356"/>
          <p:cNvSpPr/>
          <p:nvPr/>
        </p:nvSpPr>
        <p:spPr>
          <a:xfrm>
            <a:off x="6955535" y="4664964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7" name="object 357"/>
          <p:cNvSpPr/>
          <p:nvPr/>
        </p:nvSpPr>
        <p:spPr>
          <a:xfrm>
            <a:off x="7513320" y="4664964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8" name="object 358"/>
          <p:cNvSpPr/>
          <p:nvPr/>
        </p:nvSpPr>
        <p:spPr>
          <a:xfrm>
            <a:off x="7513320" y="4664964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9" name="object 359"/>
          <p:cNvSpPr/>
          <p:nvPr/>
        </p:nvSpPr>
        <p:spPr>
          <a:xfrm>
            <a:off x="8072628" y="4664964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0" name="object 360"/>
          <p:cNvSpPr/>
          <p:nvPr/>
        </p:nvSpPr>
        <p:spPr>
          <a:xfrm>
            <a:off x="8072628" y="4664964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1" name="object 361"/>
          <p:cNvSpPr/>
          <p:nvPr/>
        </p:nvSpPr>
        <p:spPr>
          <a:xfrm>
            <a:off x="9745980" y="4664964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2" name="object 362"/>
          <p:cNvSpPr/>
          <p:nvPr/>
        </p:nvSpPr>
        <p:spPr>
          <a:xfrm>
            <a:off x="9745980" y="4664964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3" name="object 363"/>
          <p:cNvSpPr/>
          <p:nvPr/>
        </p:nvSpPr>
        <p:spPr>
          <a:xfrm>
            <a:off x="2522219" y="4815840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4" name="object 364"/>
          <p:cNvSpPr/>
          <p:nvPr/>
        </p:nvSpPr>
        <p:spPr>
          <a:xfrm>
            <a:off x="3051047" y="4815840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5" name="object 365"/>
          <p:cNvSpPr/>
          <p:nvPr/>
        </p:nvSpPr>
        <p:spPr>
          <a:xfrm>
            <a:off x="3051047" y="4815840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6" name="object 366"/>
          <p:cNvSpPr/>
          <p:nvPr/>
        </p:nvSpPr>
        <p:spPr>
          <a:xfrm>
            <a:off x="3608832" y="4815840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7" name="object 367"/>
          <p:cNvSpPr/>
          <p:nvPr/>
        </p:nvSpPr>
        <p:spPr>
          <a:xfrm>
            <a:off x="3608832" y="4815840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8" name="object 368"/>
          <p:cNvSpPr/>
          <p:nvPr/>
        </p:nvSpPr>
        <p:spPr>
          <a:xfrm>
            <a:off x="4166616" y="4815840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9" name="object 369"/>
          <p:cNvSpPr/>
          <p:nvPr/>
        </p:nvSpPr>
        <p:spPr>
          <a:xfrm>
            <a:off x="4166616" y="4815840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0" name="object 370"/>
          <p:cNvSpPr/>
          <p:nvPr/>
        </p:nvSpPr>
        <p:spPr>
          <a:xfrm>
            <a:off x="6397752" y="4815840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1" name="object 371"/>
          <p:cNvSpPr/>
          <p:nvPr/>
        </p:nvSpPr>
        <p:spPr>
          <a:xfrm>
            <a:off x="6397752" y="4815840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2" name="object 372"/>
          <p:cNvSpPr/>
          <p:nvPr/>
        </p:nvSpPr>
        <p:spPr>
          <a:xfrm>
            <a:off x="6955535" y="4815840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3" name="object 373"/>
          <p:cNvSpPr/>
          <p:nvPr/>
        </p:nvSpPr>
        <p:spPr>
          <a:xfrm>
            <a:off x="6955535" y="4815840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4" name="object 374"/>
          <p:cNvSpPr/>
          <p:nvPr/>
        </p:nvSpPr>
        <p:spPr>
          <a:xfrm>
            <a:off x="7513320" y="4815840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5" name="object 375"/>
          <p:cNvSpPr/>
          <p:nvPr/>
        </p:nvSpPr>
        <p:spPr>
          <a:xfrm>
            <a:off x="7513320" y="4815840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6" name="object 376"/>
          <p:cNvSpPr/>
          <p:nvPr/>
        </p:nvSpPr>
        <p:spPr>
          <a:xfrm>
            <a:off x="8072628" y="4815840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7" name="object 377"/>
          <p:cNvSpPr/>
          <p:nvPr/>
        </p:nvSpPr>
        <p:spPr>
          <a:xfrm>
            <a:off x="8072628" y="4815840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8" name="object 378"/>
          <p:cNvSpPr/>
          <p:nvPr/>
        </p:nvSpPr>
        <p:spPr>
          <a:xfrm>
            <a:off x="9745980" y="4815840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9" name="object 379"/>
          <p:cNvSpPr/>
          <p:nvPr/>
        </p:nvSpPr>
        <p:spPr>
          <a:xfrm>
            <a:off x="9745980" y="4815840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2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0" name="object 380"/>
          <p:cNvSpPr/>
          <p:nvPr/>
        </p:nvSpPr>
        <p:spPr>
          <a:xfrm>
            <a:off x="2522219" y="496519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1" name="object 381"/>
          <p:cNvSpPr/>
          <p:nvPr/>
        </p:nvSpPr>
        <p:spPr>
          <a:xfrm>
            <a:off x="3051047" y="496519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2" name="object 382"/>
          <p:cNvSpPr/>
          <p:nvPr/>
        </p:nvSpPr>
        <p:spPr>
          <a:xfrm>
            <a:off x="3051047" y="496519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3" name="object 383"/>
          <p:cNvSpPr/>
          <p:nvPr/>
        </p:nvSpPr>
        <p:spPr>
          <a:xfrm>
            <a:off x="3608832" y="496519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4" name="object 384"/>
          <p:cNvSpPr/>
          <p:nvPr/>
        </p:nvSpPr>
        <p:spPr>
          <a:xfrm>
            <a:off x="3608832" y="496519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5" name="object 385"/>
          <p:cNvSpPr/>
          <p:nvPr/>
        </p:nvSpPr>
        <p:spPr>
          <a:xfrm>
            <a:off x="4166616" y="496519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6" name="object 386"/>
          <p:cNvSpPr/>
          <p:nvPr/>
        </p:nvSpPr>
        <p:spPr>
          <a:xfrm>
            <a:off x="4166616" y="496519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7" name="object 387"/>
          <p:cNvSpPr/>
          <p:nvPr/>
        </p:nvSpPr>
        <p:spPr>
          <a:xfrm>
            <a:off x="6397752" y="496519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8" name="object 388"/>
          <p:cNvSpPr/>
          <p:nvPr/>
        </p:nvSpPr>
        <p:spPr>
          <a:xfrm>
            <a:off x="6397752" y="496519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9" name="object 389"/>
          <p:cNvSpPr/>
          <p:nvPr/>
        </p:nvSpPr>
        <p:spPr>
          <a:xfrm>
            <a:off x="6955535" y="496519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0" name="object 390"/>
          <p:cNvSpPr/>
          <p:nvPr/>
        </p:nvSpPr>
        <p:spPr>
          <a:xfrm>
            <a:off x="6955535" y="496519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1" name="object 391"/>
          <p:cNvSpPr/>
          <p:nvPr/>
        </p:nvSpPr>
        <p:spPr>
          <a:xfrm>
            <a:off x="7513320" y="496519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2" name="object 392"/>
          <p:cNvSpPr/>
          <p:nvPr/>
        </p:nvSpPr>
        <p:spPr>
          <a:xfrm>
            <a:off x="7513320" y="496519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3" name="object 393"/>
          <p:cNvSpPr/>
          <p:nvPr/>
        </p:nvSpPr>
        <p:spPr>
          <a:xfrm>
            <a:off x="8072628" y="496519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4" name="object 394"/>
          <p:cNvSpPr/>
          <p:nvPr/>
        </p:nvSpPr>
        <p:spPr>
          <a:xfrm>
            <a:off x="8072628" y="496519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5" name="object 395"/>
          <p:cNvSpPr/>
          <p:nvPr/>
        </p:nvSpPr>
        <p:spPr>
          <a:xfrm>
            <a:off x="9745980" y="496519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6" name="object 396"/>
          <p:cNvSpPr/>
          <p:nvPr/>
        </p:nvSpPr>
        <p:spPr>
          <a:xfrm>
            <a:off x="9745980" y="4965191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7" name="object 397"/>
          <p:cNvSpPr/>
          <p:nvPr/>
        </p:nvSpPr>
        <p:spPr>
          <a:xfrm>
            <a:off x="2522219" y="5114544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8" name="object 398"/>
          <p:cNvSpPr/>
          <p:nvPr/>
        </p:nvSpPr>
        <p:spPr>
          <a:xfrm>
            <a:off x="3051047" y="5114544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9" name="object 399"/>
          <p:cNvSpPr/>
          <p:nvPr/>
        </p:nvSpPr>
        <p:spPr>
          <a:xfrm>
            <a:off x="3051047" y="5114544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0" name="object 400"/>
          <p:cNvSpPr/>
          <p:nvPr/>
        </p:nvSpPr>
        <p:spPr>
          <a:xfrm>
            <a:off x="3608832" y="5114544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1" name="object 401"/>
          <p:cNvSpPr/>
          <p:nvPr/>
        </p:nvSpPr>
        <p:spPr>
          <a:xfrm>
            <a:off x="3608832" y="5114544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2" name="object 402"/>
          <p:cNvSpPr/>
          <p:nvPr/>
        </p:nvSpPr>
        <p:spPr>
          <a:xfrm>
            <a:off x="4166616" y="5114544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3" name="object 403"/>
          <p:cNvSpPr/>
          <p:nvPr/>
        </p:nvSpPr>
        <p:spPr>
          <a:xfrm>
            <a:off x="4166616" y="5114544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4" name="object 404"/>
          <p:cNvSpPr/>
          <p:nvPr/>
        </p:nvSpPr>
        <p:spPr>
          <a:xfrm>
            <a:off x="6397752" y="5114544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5" name="object 405"/>
          <p:cNvSpPr/>
          <p:nvPr/>
        </p:nvSpPr>
        <p:spPr>
          <a:xfrm>
            <a:off x="6397752" y="5114544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6" name="object 406"/>
          <p:cNvSpPr/>
          <p:nvPr/>
        </p:nvSpPr>
        <p:spPr>
          <a:xfrm>
            <a:off x="6955535" y="5114544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7" name="object 407"/>
          <p:cNvSpPr/>
          <p:nvPr/>
        </p:nvSpPr>
        <p:spPr>
          <a:xfrm>
            <a:off x="6955535" y="5114544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8" name="object 408"/>
          <p:cNvSpPr/>
          <p:nvPr/>
        </p:nvSpPr>
        <p:spPr>
          <a:xfrm>
            <a:off x="7513320" y="5114544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9" name="object 409"/>
          <p:cNvSpPr/>
          <p:nvPr/>
        </p:nvSpPr>
        <p:spPr>
          <a:xfrm>
            <a:off x="7513320" y="5114544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0" name="object 410"/>
          <p:cNvSpPr/>
          <p:nvPr/>
        </p:nvSpPr>
        <p:spPr>
          <a:xfrm>
            <a:off x="8072628" y="5114544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1" name="object 411"/>
          <p:cNvSpPr/>
          <p:nvPr/>
        </p:nvSpPr>
        <p:spPr>
          <a:xfrm>
            <a:off x="8072628" y="5114544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2" name="object 412"/>
          <p:cNvSpPr/>
          <p:nvPr/>
        </p:nvSpPr>
        <p:spPr>
          <a:xfrm>
            <a:off x="9745980" y="5114544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3" name="object 413"/>
          <p:cNvSpPr/>
          <p:nvPr/>
        </p:nvSpPr>
        <p:spPr>
          <a:xfrm>
            <a:off x="9745980" y="5114544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4" name="object 414"/>
          <p:cNvSpPr/>
          <p:nvPr/>
        </p:nvSpPr>
        <p:spPr>
          <a:xfrm>
            <a:off x="2522219" y="5263896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5" name="object 415"/>
          <p:cNvSpPr/>
          <p:nvPr/>
        </p:nvSpPr>
        <p:spPr>
          <a:xfrm>
            <a:off x="3051047" y="5263896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6" name="object 416"/>
          <p:cNvSpPr/>
          <p:nvPr/>
        </p:nvSpPr>
        <p:spPr>
          <a:xfrm>
            <a:off x="3051047" y="5263896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7" name="object 417"/>
          <p:cNvSpPr/>
          <p:nvPr/>
        </p:nvSpPr>
        <p:spPr>
          <a:xfrm>
            <a:off x="3608832" y="5263896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8" name="object 418"/>
          <p:cNvSpPr/>
          <p:nvPr/>
        </p:nvSpPr>
        <p:spPr>
          <a:xfrm>
            <a:off x="3608832" y="5263896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9" name="object 419"/>
          <p:cNvSpPr/>
          <p:nvPr/>
        </p:nvSpPr>
        <p:spPr>
          <a:xfrm>
            <a:off x="4166616" y="5263896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0" name="object 420"/>
          <p:cNvSpPr/>
          <p:nvPr/>
        </p:nvSpPr>
        <p:spPr>
          <a:xfrm>
            <a:off x="4166616" y="5263896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1" name="object 421"/>
          <p:cNvSpPr/>
          <p:nvPr/>
        </p:nvSpPr>
        <p:spPr>
          <a:xfrm>
            <a:off x="6397752" y="5263896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2" name="object 422"/>
          <p:cNvSpPr/>
          <p:nvPr/>
        </p:nvSpPr>
        <p:spPr>
          <a:xfrm>
            <a:off x="6397752" y="5263896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3" name="object 423"/>
          <p:cNvSpPr/>
          <p:nvPr/>
        </p:nvSpPr>
        <p:spPr>
          <a:xfrm>
            <a:off x="6955535" y="5263896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4" name="object 424"/>
          <p:cNvSpPr/>
          <p:nvPr/>
        </p:nvSpPr>
        <p:spPr>
          <a:xfrm>
            <a:off x="6955535" y="5263896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5" name="object 425"/>
          <p:cNvSpPr/>
          <p:nvPr/>
        </p:nvSpPr>
        <p:spPr>
          <a:xfrm>
            <a:off x="7513320" y="5263896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6" name="object 426"/>
          <p:cNvSpPr/>
          <p:nvPr/>
        </p:nvSpPr>
        <p:spPr>
          <a:xfrm>
            <a:off x="7513320" y="5263896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7" name="object 427"/>
          <p:cNvSpPr/>
          <p:nvPr/>
        </p:nvSpPr>
        <p:spPr>
          <a:xfrm>
            <a:off x="8072628" y="5263896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8" name="object 428"/>
          <p:cNvSpPr/>
          <p:nvPr/>
        </p:nvSpPr>
        <p:spPr>
          <a:xfrm>
            <a:off x="8072628" y="5263896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9" name="object 429"/>
          <p:cNvSpPr/>
          <p:nvPr/>
        </p:nvSpPr>
        <p:spPr>
          <a:xfrm>
            <a:off x="9745980" y="5263896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0" name="object 430"/>
          <p:cNvSpPr/>
          <p:nvPr/>
        </p:nvSpPr>
        <p:spPr>
          <a:xfrm>
            <a:off x="9745980" y="5263896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351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1" name="object 431"/>
          <p:cNvSpPr/>
          <p:nvPr/>
        </p:nvSpPr>
        <p:spPr>
          <a:xfrm>
            <a:off x="2522219" y="5413247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2" name="object 432"/>
          <p:cNvSpPr/>
          <p:nvPr/>
        </p:nvSpPr>
        <p:spPr>
          <a:xfrm>
            <a:off x="3051047" y="5413247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3" name="object 433"/>
          <p:cNvSpPr/>
          <p:nvPr/>
        </p:nvSpPr>
        <p:spPr>
          <a:xfrm>
            <a:off x="3051047" y="5413247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4" name="object 434"/>
          <p:cNvSpPr/>
          <p:nvPr/>
        </p:nvSpPr>
        <p:spPr>
          <a:xfrm>
            <a:off x="3608832" y="5413247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5" name="object 435"/>
          <p:cNvSpPr/>
          <p:nvPr/>
        </p:nvSpPr>
        <p:spPr>
          <a:xfrm>
            <a:off x="3608832" y="5413247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6" name="object 436"/>
          <p:cNvSpPr/>
          <p:nvPr/>
        </p:nvSpPr>
        <p:spPr>
          <a:xfrm>
            <a:off x="4166616" y="5413247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7" name="object 437"/>
          <p:cNvSpPr/>
          <p:nvPr/>
        </p:nvSpPr>
        <p:spPr>
          <a:xfrm>
            <a:off x="4166616" y="5413247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8" name="object 438"/>
          <p:cNvSpPr/>
          <p:nvPr/>
        </p:nvSpPr>
        <p:spPr>
          <a:xfrm>
            <a:off x="6397752" y="5413247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9" name="object 439"/>
          <p:cNvSpPr/>
          <p:nvPr/>
        </p:nvSpPr>
        <p:spPr>
          <a:xfrm>
            <a:off x="6397752" y="5413247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0" name="object 440"/>
          <p:cNvSpPr/>
          <p:nvPr/>
        </p:nvSpPr>
        <p:spPr>
          <a:xfrm>
            <a:off x="6955535" y="5413247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1" name="object 441"/>
          <p:cNvSpPr/>
          <p:nvPr/>
        </p:nvSpPr>
        <p:spPr>
          <a:xfrm>
            <a:off x="6955535" y="5413247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2" name="object 442"/>
          <p:cNvSpPr/>
          <p:nvPr/>
        </p:nvSpPr>
        <p:spPr>
          <a:xfrm>
            <a:off x="7513320" y="5413247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3" name="object 443"/>
          <p:cNvSpPr/>
          <p:nvPr/>
        </p:nvSpPr>
        <p:spPr>
          <a:xfrm>
            <a:off x="7513320" y="5413247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4" name="object 444"/>
          <p:cNvSpPr/>
          <p:nvPr/>
        </p:nvSpPr>
        <p:spPr>
          <a:xfrm>
            <a:off x="8072628" y="5413247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5" name="object 445"/>
          <p:cNvSpPr/>
          <p:nvPr/>
        </p:nvSpPr>
        <p:spPr>
          <a:xfrm>
            <a:off x="8072628" y="5413247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6" name="object 446"/>
          <p:cNvSpPr/>
          <p:nvPr/>
        </p:nvSpPr>
        <p:spPr>
          <a:xfrm>
            <a:off x="9745980" y="5413247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7" name="object 447"/>
          <p:cNvSpPr/>
          <p:nvPr/>
        </p:nvSpPr>
        <p:spPr>
          <a:xfrm>
            <a:off x="9745980" y="5413247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875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8" name="object 448"/>
          <p:cNvSpPr txBox="1"/>
          <p:nvPr/>
        </p:nvSpPr>
        <p:spPr>
          <a:xfrm>
            <a:off x="2727756" y="705767"/>
            <a:ext cx="5911850" cy="3748404"/>
          </a:xfrm>
          <a:prstGeom prst="rect">
            <a:avLst/>
          </a:prstGeom>
        </p:spPr>
        <p:txBody>
          <a:bodyPr vert="horz" wrap="square" lIns="0" tIns="111125" rIns="0" bIns="0" rtlCol="0">
            <a:spAutoFit/>
          </a:bodyPr>
          <a:lstStyle/>
          <a:p>
            <a:pPr marL="827405" defTabSz="914400">
              <a:spcBef>
                <a:spcPts val="875"/>
              </a:spcBef>
            </a:pPr>
            <a:r>
              <a:rPr sz="1600" b="1" u="sng" spc="1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OVERDOSE </a:t>
            </a:r>
            <a:r>
              <a:rPr sz="1600" b="1" u="sng" spc="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BY </a:t>
            </a:r>
            <a:r>
              <a:rPr sz="1600" b="1" u="sng" spc="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MONTH </a:t>
            </a:r>
            <a:r>
              <a:rPr sz="1600" b="1" u="sng" spc="1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AND </a:t>
            </a:r>
            <a:r>
              <a:rPr sz="1600" b="1" u="sng" spc="-3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DAY </a:t>
            </a:r>
            <a:r>
              <a:rPr sz="1600" b="1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OF </a:t>
            </a:r>
            <a:r>
              <a:rPr sz="1600" b="1" u="sng" spc="1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THE</a:t>
            </a:r>
            <a:r>
              <a:rPr sz="1600" b="1" u="sng" spc="-3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 </a:t>
            </a:r>
            <a:r>
              <a:rPr sz="1600" b="1" u="sng" spc="1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"/>
                <a:cs typeface="Century"/>
              </a:rPr>
              <a:t>WEEK</a:t>
            </a:r>
            <a:endParaRPr sz="1600">
              <a:solidFill>
                <a:prstClr val="black"/>
              </a:solidFill>
              <a:latin typeface="Century"/>
              <a:cs typeface="Century"/>
            </a:endParaRPr>
          </a:p>
          <a:p>
            <a:pPr marL="12700" defTabSz="914400">
              <a:spcBef>
                <a:spcPts val="590"/>
              </a:spcBef>
            </a:pP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14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defTabSz="914400">
              <a:spcBef>
                <a:spcPts val="25"/>
              </a:spcBef>
            </a:pPr>
            <a:endParaRPr sz="1700">
              <a:solidFill>
                <a:prstClr val="black"/>
              </a:solidFill>
              <a:latin typeface="Century"/>
              <a:cs typeface="Century"/>
            </a:endParaRPr>
          </a:p>
          <a:p>
            <a:pPr marL="12700" defTabSz="914400"/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12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defTabSz="914400">
              <a:spcBef>
                <a:spcPts val="30"/>
              </a:spcBef>
            </a:pPr>
            <a:endParaRPr sz="1700">
              <a:solidFill>
                <a:prstClr val="black"/>
              </a:solidFill>
              <a:latin typeface="Century"/>
              <a:cs typeface="Century"/>
            </a:endParaRPr>
          </a:p>
          <a:p>
            <a:pPr marL="12700" defTabSz="914400"/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10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defTabSz="914400">
              <a:spcBef>
                <a:spcPts val="25"/>
              </a:spcBef>
            </a:pPr>
            <a:endParaRPr sz="1700">
              <a:solidFill>
                <a:prstClr val="black"/>
              </a:solidFill>
              <a:latin typeface="Century"/>
              <a:cs typeface="Century"/>
            </a:endParaRPr>
          </a:p>
          <a:p>
            <a:pPr marL="96520" defTabSz="914400">
              <a:spcBef>
                <a:spcPts val="5"/>
              </a:spcBef>
            </a:pP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8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defTabSz="914400">
              <a:spcBef>
                <a:spcPts val="30"/>
              </a:spcBef>
            </a:pPr>
            <a:endParaRPr sz="1700">
              <a:solidFill>
                <a:prstClr val="black"/>
              </a:solidFill>
              <a:latin typeface="Century"/>
              <a:cs typeface="Century"/>
            </a:endParaRPr>
          </a:p>
          <a:p>
            <a:pPr marL="96520" defTabSz="914400"/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6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defTabSz="914400">
              <a:spcBef>
                <a:spcPts val="25"/>
              </a:spcBef>
            </a:pPr>
            <a:endParaRPr sz="1700">
              <a:solidFill>
                <a:prstClr val="black"/>
              </a:solidFill>
              <a:latin typeface="Century"/>
              <a:cs typeface="Century"/>
            </a:endParaRPr>
          </a:p>
          <a:p>
            <a:pPr marL="96520" defTabSz="914400"/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4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defTabSz="914400">
              <a:spcBef>
                <a:spcPts val="30"/>
              </a:spcBef>
            </a:pPr>
            <a:endParaRPr sz="1700">
              <a:solidFill>
                <a:prstClr val="black"/>
              </a:solidFill>
              <a:latin typeface="Century"/>
              <a:cs typeface="Century"/>
            </a:endParaRPr>
          </a:p>
          <a:p>
            <a:pPr marL="96520" defTabSz="914400"/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2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defTabSz="914400">
              <a:spcBef>
                <a:spcPts val="30"/>
              </a:spcBef>
            </a:pPr>
            <a:endParaRPr sz="1700">
              <a:solidFill>
                <a:prstClr val="black"/>
              </a:solidFill>
              <a:latin typeface="Century"/>
              <a:cs typeface="Century"/>
            </a:endParaRPr>
          </a:p>
          <a:p>
            <a:pPr marL="96520" defTabSz="914400"/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0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449" name="object 449"/>
          <p:cNvSpPr/>
          <p:nvPr/>
        </p:nvSpPr>
        <p:spPr>
          <a:xfrm>
            <a:off x="3011424" y="5715000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6" y="82296"/>
                </a:lnTo>
                <a:lnTo>
                  <a:pt x="82296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9933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0" name="object 450"/>
          <p:cNvSpPr/>
          <p:nvPr/>
        </p:nvSpPr>
        <p:spPr>
          <a:xfrm>
            <a:off x="3011424" y="5715000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6" y="82296"/>
                </a:lnTo>
                <a:lnTo>
                  <a:pt x="82296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1" name="object 451"/>
          <p:cNvSpPr/>
          <p:nvPr/>
        </p:nvSpPr>
        <p:spPr>
          <a:xfrm>
            <a:off x="3877055" y="5715000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5" y="82296"/>
                </a:lnTo>
                <a:lnTo>
                  <a:pt x="82295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99FF66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2" name="object 452"/>
          <p:cNvSpPr/>
          <p:nvPr/>
        </p:nvSpPr>
        <p:spPr>
          <a:xfrm>
            <a:off x="3877055" y="5715000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5" y="82296"/>
                </a:lnTo>
                <a:lnTo>
                  <a:pt x="82295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3" name="object 453"/>
          <p:cNvSpPr/>
          <p:nvPr/>
        </p:nvSpPr>
        <p:spPr>
          <a:xfrm>
            <a:off x="4773167" y="5715000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5" y="82296"/>
                </a:lnTo>
                <a:lnTo>
                  <a:pt x="82295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9933FF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4" name="object 454"/>
          <p:cNvSpPr/>
          <p:nvPr/>
        </p:nvSpPr>
        <p:spPr>
          <a:xfrm>
            <a:off x="4773167" y="5715000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5" y="82296"/>
                </a:lnTo>
                <a:lnTo>
                  <a:pt x="82295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5" name="object 455"/>
          <p:cNvSpPr/>
          <p:nvPr/>
        </p:nvSpPr>
        <p:spPr>
          <a:xfrm>
            <a:off x="5878067" y="5715000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6" y="82296"/>
                </a:lnTo>
                <a:lnTo>
                  <a:pt x="82296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5050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6" name="object 456"/>
          <p:cNvSpPr/>
          <p:nvPr/>
        </p:nvSpPr>
        <p:spPr>
          <a:xfrm>
            <a:off x="5878067" y="5715000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6" y="82296"/>
                </a:lnTo>
                <a:lnTo>
                  <a:pt x="82296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7" name="object 457"/>
          <p:cNvSpPr/>
          <p:nvPr/>
        </p:nvSpPr>
        <p:spPr>
          <a:xfrm>
            <a:off x="6858000" y="5715000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6" y="82296"/>
                </a:lnTo>
                <a:lnTo>
                  <a:pt x="82296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99CCFF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8" name="object 458"/>
          <p:cNvSpPr/>
          <p:nvPr/>
        </p:nvSpPr>
        <p:spPr>
          <a:xfrm>
            <a:off x="6858000" y="5715000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6" y="82296"/>
                </a:lnTo>
                <a:lnTo>
                  <a:pt x="82296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9" name="object 459"/>
          <p:cNvSpPr/>
          <p:nvPr/>
        </p:nvSpPr>
        <p:spPr>
          <a:xfrm>
            <a:off x="7629144" y="5715000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6" y="82296"/>
                </a:lnTo>
                <a:lnTo>
                  <a:pt x="82296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99CC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0" name="object 460"/>
          <p:cNvSpPr/>
          <p:nvPr/>
        </p:nvSpPr>
        <p:spPr>
          <a:xfrm>
            <a:off x="7629144" y="5715000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6" y="82296"/>
                </a:lnTo>
                <a:lnTo>
                  <a:pt x="82296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1" name="object 461"/>
          <p:cNvSpPr/>
          <p:nvPr/>
        </p:nvSpPr>
        <p:spPr>
          <a:xfrm>
            <a:off x="8583168" y="5715000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6" y="82296"/>
                </a:lnTo>
                <a:lnTo>
                  <a:pt x="82296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C66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2" name="object 462"/>
          <p:cNvSpPr/>
          <p:nvPr/>
        </p:nvSpPr>
        <p:spPr>
          <a:xfrm>
            <a:off x="8583168" y="5715000"/>
            <a:ext cx="82550" cy="82550"/>
          </a:xfrm>
          <a:custGeom>
            <a:avLst/>
            <a:gdLst/>
            <a:ahLst/>
            <a:cxnLst/>
            <a:rect l="l" t="t" r="r" b="b"/>
            <a:pathLst>
              <a:path w="82550" h="82550">
                <a:moveTo>
                  <a:pt x="0" y="82296"/>
                </a:moveTo>
                <a:lnTo>
                  <a:pt x="82296" y="82296"/>
                </a:lnTo>
                <a:lnTo>
                  <a:pt x="82296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3" name="object 463"/>
          <p:cNvSpPr txBox="1"/>
          <p:nvPr/>
        </p:nvSpPr>
        <p:spPr>
          <a:xfrm>
            <a:off x="8689593" y="5642254"/>
            <a:ext cx="56007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Sun</a:t>
            </a:r>
            <a:r>
              <a:rPr sz="1200" spc="-10" dirty="0">
                <a:solidFill>
                  <a:srgbClr val="FFFFFF"/>
                </a:solidFill>
                <a:latin typeface="Century"/>
                <a:cs typeface="Century"/>
              </a:rPr>
              <a:t>da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y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464" name="object 464"/>
          <p:cNvSpPr/>
          <p:nvPr/>
        </p:nvSpPr>
        <p:spPr>
          <a:xfrm>
            <a:off x="3461004" y="5952744"/>
            <a:ext cx="5267706" cy="7124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465" name="object 465"/>
          <p:cNvGraphicFramePr>
            <a:graphicFrameLocks noGrp="1"/>
          </p:cNvGraphicFramePr>
          <p:nvPr/>
        </p:nvGraphicFramePr>
        <p:xfrm>
          <a:off x="2522220" y="4358641"/>
          <a:ext cx="7230108" cy="12054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8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81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62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81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81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51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92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452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610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2768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588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588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5697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429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January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2159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683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Feburary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2159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905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March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21590" marB="0"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April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2159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May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2159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June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21590" marB="0">
                    <a:lnL w="9525">
                      <a:solidFill>
                        <a:srgbClr val="D9D9D9"/>
                      </a:solidFill>
                      <a:prstDash val="solid"/>
                    </a:lnL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July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2159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August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21590" marB="0">
                    <a:lnT w="1905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September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2159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October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21590" marB="0"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November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2159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December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21590" marB="0">
                    <a:lnL w="9525">
                      <a:solidFill>
                        <a:srgbClr val="D9D9D9"/>
                      </a:solidFill>
                      <a:prstDash val="solid"/>
                    </a:lnL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351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Monday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4604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3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6200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6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3655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8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5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3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3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L w="9525">
                      <a:solidFill>
                        <a:srgbClr val="D9D9D9"/>
                      </a:solidFill>
                      <a:prstDash val="solid"/>
                    </a:lnL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7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5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3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2225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8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5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3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L w="9525">
                      <a:solidFill>
                        <a:srgbClr val="D9D9D9"/>
                      </a:solidFill>
                      <a:prstDash val="solid"/>
                    </a:lnL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875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Tuesday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524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6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620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5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365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3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3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8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4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L w="9525">
                      <a:solidFill>
                        <a:srgbClr val="D9D9D9"/>
                      </a:solidFill>
                      <a:prstDash val="solid"/>
                    </a:lnL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2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8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6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222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6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2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6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L w="9525">
                      <a:solidFill>
                        <a:srgbClr val="D9D9D9"/>
                      </a:solidFill>
                      <a:prstDash val="solid"/>
                    </a:lnL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1637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Wednesday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397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4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145" marB="0">
                    <a:lnT w="9525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620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2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145" marB="0">
                    <a:lnT w="9525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365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7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145" marB="0"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5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14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8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14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4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145" marB="0">
                    <a:lnL w="9525">
                      <a:solidFill>
                        <a:srgbClr val="D9D9D9"/>
                      </a:solidFill>
                      <a:prstDash val="solid"/>
                    </a:lnL>
                    <a:lnT w="9525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1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145" marB="0">
                    <a:lnT w="9525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73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spc="-1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11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145" marB="0">
                    <a:lnT w="9525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3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145" marB="0">
                    <a:lnT w="9525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222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5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145" marB="0"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1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14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8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145" marB="0">
                    <a:lnL w="9525">
                      <a:solidFill>
                        <a:srgbClr val="D9D9D9"/>
                      </a:solidFill>
                      <a:prstDash val="solid"/>
                    </a:lnL>
                    <a:lnT w="9525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772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Thursday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2065" marB="0">
                    <a:lnT w="19050">
                      <a:solidFill>
                        <a:srgbClr val="FF0000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0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5240" marB="0">
                    <a:lnT w="19050">
                      <a:solidFill>
                        <a:srgbClr val="FF0000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620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2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5240" marB="0">
                    <a:lnT w="19050">
                      <a:solidFill>
                        <a:srgbClr val="FF0000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365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4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5240" marB="0">
                    <a:lnR w="9525">
                      <a:solidFill>
                        <a:srgbClr val="D9D9D9"/>
                      </a:solidFill>
                      <a:prstDash val="solid"/>
                    </a:lnR>
                    <a:lnT w="19050">
                      <a:solidFill>
                        <a:srgbClr val="FF0000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4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524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19050">
                      <a:solidFill>
                        <a:srgbClr val="FF0000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6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524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19050">
                      <a:solidFill>
                        <a:srgbClr val="FF0000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700" spc="-1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11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5240" marB="0">
                    <a:lnL w="9525">
                      <a:solidFill>
                        <a:srgbClr val="D9D9D9"/>
                      </a:solidFill>
                      <a:prstDash val="solid"/>
                    </a:lnL>
                    <a:lnT w="19050">
                      <a:solidFill>
                        <a:srgbClr val="FF0000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4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5240" marB="0">
                    <a:lnT w="19050">
                      <a:solidFill>
                        <a:srgbClr val="FF0000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>
                        <a:lnSpc>
                          <a:spcPts val="1000"/>
                        </a:lnSpc>
                      </a:pPr>
                      <a:r>
                        <a:rPr sz="1350" baseline="-1234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* </a:t>
                      </a: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12</a:t>
                      </a:r>
                      <a:r>
                        <a:rPr sz="700" spc="9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 </a:t>
                      </a:r>
                      <a:r>
                        <a:rPr sz="1350" baseline="-1234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*</a:t>
                      </a:r>
                      <a:endParaRPr sz="1350" baseline="-12345">
                        <a:latin typeface="Century"/>
                        <a:cs typeface="Century"/>
                      </a:endParaRPr>
                    </a:p>
                  </a:txBody>
                  <a:tcPr marL="0" marR="0" marT="0" marB="0">
                    <a:lnT w="19050">
                      <a:solidFill>
                        <a:srgbClr val="FF0000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6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5240" marB="0">
                    <a:lnT w="19050">
                      <a:solidFill>
                        <a:srgbClr val="FF0000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222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7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5240" marB="0">
                    <a:lnR w="9525">
                      <a:solidFill>
                        <a:srgbClr val="D9D9D9"/>
                      </a:solidFill>
                      <a:prstDash val="solid"/>
                    </a:lnR>
                    <a:lnT w="19050">
                      <a:solidFill>
                        <a:srgbClr val="FF0000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6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524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19050">
                      <a:solidFill>
                        <a:srgbClr val="FF0000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2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5240" marB="0">
                    <a:lnL w="9525">
                      <a:solidFill>
                        <a:srgbClr val="D9D9D9"/>
                      </a:solidFill>
                      <a:prstDash val="solid"/>
                    </a:lnL>
                    <a:lnT w="19050">
                      <a:solidFill>
                        <a:srgbClr val="FF0000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645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Friday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0795" marB="0">
                    <a:lnT w="1905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3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3970" marB="0">
                    <a:lnT w="1905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6200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3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3970" marB="0">
                    <a:lnT w="1905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3655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5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3970" marB="0">
                    <a:lnR w="9525">
                      <a:solidFill>
                        <a:srgbClr val="D9D9D9"/>
                      </a:solidFill>
                      <a:prstDash val="solid"/>
                    </a:lnR>
                    <a:lnT w="1905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5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397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1905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2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397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1905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700" spc="-1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12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3970" marB="0">
                    <a:lnL w="9525">
                      <a:solidFill>
                        <a:srgbClr val="D9D9D9"/>
                      </a:solidFill>
                      <a:prstDash val="solid"/>
                    </a:lnL>
                    <a:lnT w="1905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6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3970" marB="0">
                    <a:lnT w="1905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5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3970" marB="0">
                    <a:lnT w="1905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2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3970" marB="0">
                    <a:lnT w="1905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2225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5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3970" marB="0">
                    <a:lnR w="9525">
                      <a:solidFill>
                        <a:srgbClr val="D9D9D9"/>
                      </a:solidFill>
                      <a:prstDash val="solid"/>
                    </a:lnR>
                    <a:lnT w="1905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6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397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1905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8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3970" marB="0">
                    <a:lnL w="9525">
                      <a:solidFill>
                        <a:srgbClr val="D9D9D9"/>
                      </a:solidFill>
                      <a:prstDash val="solid"/>
                    </a:lnL>
                    <a:lnT w="19050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9351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Saturday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524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5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6200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1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3655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6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9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0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3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L w="9525">
                      <a:solidFill>
                        <a:srgbClr val="D9D9D9"/>
                      </a:solidFill>
                      <a:prstDash val="solid"/>
                    </a:lnL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7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7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5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2225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6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4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6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7780" marB="0">
                    <a:lnL w="9525">
                      <a:solidFill>
                        <a:srgbClr val="D9D9D9"/>
                      </a:solidFill>
                      <a:prstDash val="solid"/>
                    </a:lnL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0876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700" spc="-5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Sunday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524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2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620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4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365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5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4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5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6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L w="9525">
                      <a:solidFill>
                        <a:srgbClr val="D9D9D9"/>
                      </a:solidFill>
                      <a:prstDash val="solid"/>
                    </a:lnL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5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73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spc="-1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10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T w="9525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4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222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6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3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Century"/>
                          <a:cs typeface="Century"/>
                        </a:rPr>
                        <a:t>2</a:t>
                      </a:r>
                      <a:endParaRPr sz="700">
                        <a:latin typeface="Century"/>
                        <a:cs typeface="Century"/>
                      </a:endParaRPr>
                    </a:p>
                  </a:txBody>
                  <a:tcPr marL="0" marR="0" marT="18415" marB="0">
                    <a:lnL w="9525">
                      <a:solidFill>
                        <a:srgbClr val="D9D9D9"/>
                      </a:solidFill>
                      <a:prstDash val="solid"/>
                    </a:lnL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66" name="object 466"/>
          <p:cNvSpPr txBox="1"/>
          <p:nvPr/>
        </p:nvSpPr>
        <p:spPr>
          <a:xfrm>
            <a:off x="3117341" y="5642255"/>
            <a:ext cx="5420360" cy="5581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  <a:tabLst>
                <a:tab pos="878840" algn="l"/>
                <a:tab pos="1774189" algn="l"/>
                <a:tab pos="2880360" algn="l"/>
                <a:tab pos="3859529" algn="l"/>
                <a:tab pos="4630420" algn="l"/>
              </a:tabLst>
            </a:pPr>
            <a:r>
              <a:rPr sz="1200" spc="-5" dirty="0">
                <a:solidFill>
                  <a:srgbClr val="FFFFFF"/>
                </a:solidFill>
                <a:latin typeface="Century"/>
                <a:cs typeface="Century"/>
              </a:rPr>
              <a:t>Monday	Tuesday	Wednesday	Thursday	Friday	Saturday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  <a:p>
            <a:pPr defTabSz="914400">
              <a:spcBef>
                <a:spcPts val="50"/>
              </a:spcBef>
            </a:pPr>
            <a:endParaRPr sz="1050">
              <a:solidFill>
                <a:prstClr val="black"/>
              </a:solidFill>
              <a:latin typeface="Century"/>
              <a:cs typeface="Century"/>
            </a:endParaRPr>
          </a:p>
          <a:p>
            <a:pPr marL="546100" defTabSz="914400"/>
            <a:r>
              <a:rPr sz="1200" spc="-5" dirty="0">
                <a:solidFill>
                  <a:srgbClr val="FFFFFF"/>
                </a:solidFill>
                <a:latin typeface="Century"/>
                <a:cs typeface="Century"/>
              </a:rPr>
              <a:t>*August 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had </a:t>
            </a:r>
            <a:r>
              <a:rPr sz="1200" spc="-5" dirty="0">
                <a:solidFill>
                  <a:srgbClr val="FFFFFF"/>
                </a:solidFill>
                <a:latin typeface="Century"/>
                <a:cs typeface="Century"/>
              </a:rPr>
              <a:t>the most recorded overdoses 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for </a:t>
            </a:r>
            <a:r>
              <a:rPr sz="1200" spc="-5" dirty="0">
                <a:solidFill>
                  <a:srgbClr val="FFFFFF"/>
                </a:solidFill>
                <a:latin typeface="Century"/>
                <a:cs typeface="Century"/>
              </a:rPr>
              <a:t>FY23 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with a </a:t>
            </a:r>
            <a:r>
              <a:rPr sz="1200" spc="-5" dirty="0">
                <a:solidFill>
                  <a:srgbClr val="FFFFFF"/>
                </a:solidFill>
                <a:latin typeface="Century"/>
                <a:cs typeface="Century"/>
              </a:rPr>
              <a:t>total 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of</a:t>
            </a:r>
            <a:r>
              <a:rPr sz="1200" spc="3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58.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467" name="object 467"/>
          <p:cNvSpPr txBox="1"/>
          <p:nvPr/>
        </p:nvSpPr>
        <p:spPr>
          <a:xfrm>
            <a:off x="3563493" y="6357620"/>
            <a:ext cx="506539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sz="1200" spc="-5" dirty="0">
                <a:solidFill>
                  <a:srgbClr val="FFFFFF"/>
                </a:solidFill>
                <a:latin typeface="Century"/>
                <a:cs typeface="Century"/>
              </a:rPr>
              <a:t>*Thursday 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had </a:t>
            </a:r>
            <a:r>
              <a:rPr sz="1200" spc="-5" dirty="0">
                <a:solidFill>
                  <a:srgbClr val="FFFFFF"/>
                </a:solidFill>
                <a:latin typeface="Century"/>
                <a:cs typeface="Century"/>
              </a:rPr>
              <a:t>the most recorded overdoses 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for </a:t>
            </a:r>
            <a:r>
              <a:rPr sz="1200" spc="-5" dirty="0">
                <a:solidFill>
                  <a:srgbClr val="FFFFFF"/>
                </a:solidFill>
                <a:latin typeface="Century"/>
                <a:cs typeface="Century"/>
              </a:rPr>
              <a:t>FY23 with 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a </a:t>
            </a:r>
            <a:r>
              <a:rPr sz="1200" spc="-5" dirty="0">
                <a:solidFill>
                  <a:srgbClr val="FFFFFF"/>
                </a:solidFill>
                <a:latin typeface="Century"/>
                <a:cs typeface="Century"/>
              </a:rPr>
              <a:t>total 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of</a:t>
            </a:r>
            <a:r>
              <a:rPr sz="1200" spc="10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200" dirty="0">
                <a:solidFill>
                  <a:srgbClr val="FFFFFF"/>
                </a:solidFill>
                <a:latin typeface="Century"/>
                <a:cs typeface="Century"/>
              </a:rPr>
              <a:t>64.</a:t>
            </a:r>
            <a:endParaRPr sz="1200">
              <a:solidFill>
                <a:prstClr val="black"/>
              </a:solidFill>
              <a:latin typeface="Century"/>
              <a:cs typeface="Century"/>
            </a:endParaRPr>
          </a:p>
        </p:txBody>
      </p:sp>
    </p:spTree>
    <p:extLst>
      <p:ext uri="{BB962C8B-B14F-4D97-AF65-F5344CB8AC3E}">
        <p14:creationId xmlns:p14="http://schemas.microsoft.com/office/powerpoint/2010/main" val="12668853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61892" y="55245"/>
            <a:ext cx="419290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65" dirty="0"/>
              <a:t>DATA </a:t>
            </a:r>
            <a:r>
              <a:rPr sz="2400" spc="-25" dirty="0"/>
              <a:t>ANALYSIS</a:t>
            </a:r>
            <a:r>
              <a:rPr sz="2400" spc="-350" dirty="0"/>
              <a:t> </a:t>
            </a:r>
            <a:r>
              <a:rPr sz="2400" dirty="0"/>
              <a:t>SUBTEAM</a:t>
            </a:r>
            <a:endParaRPr sz="2400"/>
          </a:p>
        </p:txBody>
      </p:sp>
      <p:sp>
        <p:nvSpPr>
          <p:cNvPr id="3" name="object 3"/>
          <p:cNvSpPr/>
          <p:nvPr/>
        </p:nvSpPr>
        <p:spPr>
          <a:xfrm>
            <a:off x="2065019" y="891538"/>
            <a:ext cx="8052054" cy="5887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171700" y="1195450"/>
            <a:ext cx="1346200" cy="0"/>
          </a:xfrm>
          <a:custGeom>
            <a:avLst/>
            <a:gdLst/>
            <a:ahLst/>
            <a:cxnLst/>
            <a:rect l="l" t="t" r="r" b="b"/>
            <a:pathLst>
              <a:path w="1346200">
                <a:moveTo>
                  <a:pt x="0" y="0"/>
                </a:moveTo>
                <a:lnTo>
                  <a:pt x="1345692" y="0"/>
                </a:lnTo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33601" y="1032128"/>
            <a:ext cx="1423035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 defTabSz="914400">
              <a:spcBef>
                <a:spcPts val="105"/>
              </a:spcBef>
            </a:pP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MAR 10</a:t>
            </a:r>
            <a:r>
              <a:rPr sz="1050" b="1" spc="7" baseline="23809" dirty="0">
                <a:solidFill>
                  <a:srgbClr val="FFFFFF"/>
                </a:solidFill>
                <a:latin typeface="Century"/>
                <a:cs typeface="Century"/>
              </a:rPr>
              <a:t>th </a:t>
            </a:r>
            <a:r>
              <a:rPr sz="1050" b="1" dirty="0">
                <a:solidFill>
                  <a:srgbClr val="FFFFFF"/>
                </a:solidFill>
                <a:latin typeface="Century"/>
                <a:cs typeface="Century"/>
              </a:rPr>
              <a:t>- 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MAR</a:t>
            </a:r>
            <a:r>
              <a:rPr sz="1050" b="1" spc="-8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12</a:t>
            </a:r>
            <a:r>
              <a:rPr sz="1050" b="1" spc="7" baseline="23809" dirty="0">
                <a:solidFill>
                  <a:srgbClr val="FFFFFF"/>
                </a:solidFill>
                <a:latin typeface="Century"/>
                <a:cs typeface="Century"/>
              </a:rPr>
              <a:t>th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: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59000" y="1353693"/>
            <a:ext cx="1942464" cy="1397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 defTabSz="914400">
              <a:spcBef>
                <a:spcPts val="100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7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OD’s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3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UNK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Opioid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2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Cocaine</a:t>
            </a:r>
            <a:r>
              <a:rPr sz="900" spc="-2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(Laced)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Fentanyl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Synthetic</a:t>
            </a:r>
            <a:r>
              <a:rPr sz="900" spc="-6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Marhuana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0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Death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Naloxone</a:t>
            </a:r>
            <a:r>
              <a:rPr sz="900" spc="-1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Administered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2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Single</a:t>
            </a:r>
            <a:r>
              <a:rPr sz="900" spc="-7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Dose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4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Multiple</a:t>
            </a:r>
            <a:r>
              <a:rPr sz="900" spc="-8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Dose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None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085332" y="1195450"/>
            <a:ext cx="510540" cy="0"/>
          </a:xfrm>
          <a:custGeom>
            <a:avLst/>
            <a:gdLst/>
            <a:ahLst/>
            <a:cxnLst/>
            <a:rect l="l" t="t" r="r" b="b"/>
            <a:pathLst>
              <a:path w="510539">
                <a:moveTo>
                  <a:pt x="0" y="0"/>
                </a:moveTo>
                <a:lnTo>
                  <a:pt x="510539" y="0"/>
                </a:lnTo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543421" y="1491234"/>
            <a:ext cx="114300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2085" indent="-172720" defTabSz="914400">
              <a:spcBef>
                <a:spcPts val="100"/>
              </a:spcBef>
              <a:buFont typeface="Arial"/>
              <a:buChar char="•"/>
              <a:tabLst>
                <a:tab pos="172085" algn="l"/>
                <a:tab pos="1727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2 x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Heroin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72085" indent="-172720" defTabSz="914400">
              <a:buFont typeface="Arial"/>
              <a:buChar char="•"/>
              <a:tabLst>
                <a:tab pos="172085" algn="l"/>
                <a:tab pos="1727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UNK</a:t>
            </a:r>
            <a:r>
              <a:rPr sz="900" spc="-6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(Opioid)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72085" indent="-172720" defTabSz="914400">
              <a:buFont typeface="Arial"/>
              <a:buChar char="•"/>
              <a:tabLst>
                <a:tab pos="172085" algn="l"/>
                <a:tab pos="1727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Other</a:t>
            </a:r>
            <a:r>
              <a:rPr sz="900" spc="-6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(Opioid)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73266" y="1902714"/>
            <a:ext cx="158623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 defTabSz="914400">
              <a:spcBef>
                <a:spcPts val="100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</a:t>
            </a:r>
            <a:r>
              <a:rPr sz="900" spc="-9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Death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Naloxone</a:t>
            </a:r>
            <a:r>
              <a:rPr sz="900" spc="-4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Administered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4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Multiple</a:t>
            </a:r>
            <a:r>
              <a:rPr sz="900" spc="-7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Dose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871333" y="1195450"/>
            <a:ext cx="585470" cy="0"/>
          </a:xfrm>
          <a:custGeom>
            <a:avLst/>
            <a:gdLst/>
            <a:ahLst/>
            <a:cxnLst/>
            <a:rect l="l" t="t" r="r" b="b"/>
            <a:pathLst>
              <a:path w="585470">
                <a:moveTo>
                  <a:pt x="0" y="0"/>
                </a:moveTo>
                <a:lnTo>
                  <a:pt x="585215" y="0"/>
                </a:lnTo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073267" y="1353693"/>
            <a:ext cx="1852295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 defTabSz="914400">
              <a:spcBef>
                <a:spcPts val="100"/>
              </a:spcBef>
              <a:buFont typeface="Arial"/>
              <a:buChar char="•"/>
              <a:tabLst>
                <a:tab pos="184785" algn="l"/>
                <a:tab pos="185420" algn="l"/>
                <a:tab pos="1798955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4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 OD’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s	</a:t>
            </a:r>
            <a:r>
              <a:rPr sz="9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90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859649" y="1353693"/>
            <a:ext cx="1978025" cy="986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defTabSz="914400">
              <a:spcBef>
                <a:spcPts val="100"/>
              </a:spcBef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4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OD’s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3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Synthetic</a:t>
            </a:r>
            <a:r>
              <a:rPr sz="900" spc="-3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Marihuana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Heroin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0 x</a:t>
            </a:r>
            <a:r>
              <a:rPr sz="900" spc="-1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Death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Naloxone</a:t>
            </a:r>
            <a:r>
              <a:rPr sz="900" spc="-1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Administered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Single</a:t>
            </a:r>
            <a:r>
              <a:rPr sz="900" spc="-6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Dose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3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Multiple</a:t>
            </a:r>
            <a:r>
              <a:rPr sz="900" spc="-7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Dose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326508" y="1195450"/>
            <a:ext cx="1346200" cy="0"/>
          </a:xfrm>
          <a:custGeom>
            <a:avLst/>
            <a:gdLst/>
            <a:ahLst/>
            <a:cxnLst/>
            <a:rect l="l" t="t" r="r" b="b"/>
            <a:pathLst>
              <a:path w="1346200">
                <a:moveTo>
                  <a:pt x="0" y="0"/>
                </a:moveTo>
                <a:lnTo>
                  <a:pt x="1345692" y="0"/>
                </a:lnTo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314189" y="1353693"/>
            <a:ext cx="158623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 defTabSz="914400">
              <a:spcBef>
                <a:spcPts val="100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4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OD’s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UNK</a:t>
            </a:r>
            <a:r>
              <a:rPr sz="900" spc="-3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Opioid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2 x</a:t>
            </a:r>
            <a:r>
              <a:rPr sz="900" spc="-2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Heroin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</a:t>
            </a:r>
            <a:r>
              <a:rPr sz="900" spc="-2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Fentanyl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0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Death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Naloxone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Administered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3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Single</a:t>
            </a:r>
            <a:r>
              <a:rPr sz="900" spc="-3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Dose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Multiple</a:t>
            </a:r>
            <a:r>
              <a:rPr sz="900" spc="-7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Dose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326509" y="2995929"/>
            <a:ext cx="1251585" cy="0"/>
          </a:xfrm>
          <a:custGeom>
            <a:avLst/>
            <a:gdLst/>
            <a:ahLst/>
            <a:cxnLst/>
            <a:rect l="l" t="t" r="r" b="b"/>
            <a:pathLst>
              <a:path w="1251585">
                <a:moveTo>
                  <a:pt x="0" y="0"/>
                </a:moveTo>
                <a:lnTo>
                  <a:pt x="1251204" y="0"/>
                </a:lnTo>
              </a:path>
            </a:pathLst>
          </a:custGeom>
          <a:ln w="60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288790" y="2833242"/>
            <a:ext cx="1329055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 defTabSz="914400">
              <a:spcBef>
                <a:spcPts val="105"/>
              </a:spcBef>
            </a:pP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JUL </a:t>
            </a:r>
            <a:r>
              <a:rPr sz="1050" b="1" spc="10" dirty="0">
                <a:solidFill>
                  <a:srgbClr val="FFFFFF"/>
                </a:solidFill>
                <a:latin typeface="Century"/>
                <a:cs typeface="Century"/>
              </a:rPr>
              <a:t>28</a:t>
            </a:r>
            <a:r>
              <a:rPr sz="1050" b="1" spc="15" baseline="23809" dirty="0">
                <a:solidFill>
                  <a:srgbClr val="FFFFFF"/>
                </a:solidFill>
                <a:latin typeface="Century"/>
                <a:cs typeface="Century"/>
              </a:rPr>
              <a:t>th </a:t>
            </a:r>
            <a:r>
              <a:rPr sz="1050" b="1" dirty="0">
                <a:solidFill>
                  <a:srgbClr val="FFFFFF"/>
                </a:solidFill>
                <a:latin typeface="Century"/>
                <a:cs typeface="Century"/>
              </a:rPr>
              <a:t>- </a:t>
            </a:r>
            <a:r>
              <a:rPr sz="1050" b="1" spc="10" dirty="0">
                <a:solidFill>
                  <a:srgbClr val="FFFFFF"/>
                </a:solidFill>
                <a:latin typeface="Century"/>
                <a:cs typeface="Century"/>
              </a:rPr>
              <a:t>JUL</a:t>
            </a:r>
            <a:r>
              <a:rPr sz="1050" b="1" spc="-14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50" b="1" spc="10" dirty="0">
                <a:solidFill>
                  <a:srgbClr val="FFFFFF"/>
                </a:solidFill>
                <a:latin typeface="Century"/>
                <a:cs typeface="Century"/>
              </a:rPr>
              <a:t>30</a:t>
            </a:r>
            <a:r>
              <a:rPr sz="1050" b="1" spc="15" baseline="23809" dirty="0">
                <a:solidFill>
                  <a:srgbClr val="FFFFFF"/>
                </a:solidFill>
                <a:latin typeface="Century"/>
                <a:cs typeface="Century"/>
              </a:rPr>
              <a:t>th</a:t>
            </a:r>
            <a:r>
              <a:rPr sz="1050" b="1" spc="10" dirty="0">
                <a:solidFill>
                  <a:srgbClr val="FFFFFF"/>
                </a:solidFill>
                <a:latin typeface="Century"/>
                <a:cs typeface="Century"/>
              </a:rPr>
              <a:t>: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314189" y="3154808"/>
            <a:ext cx="1612900" cy="711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 defTabSz="914400">
              <a:spcBef>
                <a:spcPts val="100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8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OD’s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6 x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Heroin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2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Other</a:t>
            </a:r>
            <a:r>
              <a:rPr sz="900" spc="-5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(Opioid)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0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Death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Naloxone</a:t>
            </a:r>
            <a:r>
              <a:rPr sz="900" spc="-2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Administered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771389" y="3840860"/>
            <a:ext cx="11290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 defTabSz="914400">
              <a:spcBef>
                <a:spcPts val="100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2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Single</a:t>
            </a:r>
            <a:r>
              <a:rPr sz="900" spc="-7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Dose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6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Multiple</a:t>
            </a:r>
            <a:r>
              <a:rPr sz="900" spc="-8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Dose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112510" y="2995929"/>
            <a:ext cx="1175385" cy="0"/>
          </a:xfrm>
          <a:custGeom>
            <a:avLst/>
            <a:gdLst/>
            <a:ahLst/>
            <a:cxnLst/>
            <a:rect l="l" t="t" r="r" b="b"/>
            <a:pathLst>
              <a:path w="1175385">
                <a:moveTo>
                  <a:pt x="0" y="0"/>
                </a:moveTo>
                <a:lnTo>
                  <a:pt x="1175003" y="0"/>
                </a:lnTo>
              </a:path>
            </a:pathLst>
          </a:custGeom>
          <a:ln w="60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075298" y="2833242"/>
            <a:ext cx="125095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 defTabSz="914400">
              <a:spcBef>
                <a:spcPts val="105"/>
              </a:spcBef>
            </a:pP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AUG 5</a:t>
            </a:r>
            <a:r>
              <a:rPr sz="1050" b="1" spc="7" baseline="23809" dirty="0">
                <a:solidFill>
                  <a:srgbClr val="FFFFFF"/>
                </a:solidFill>
                <a:latin typeface="Century"/>
                <a:cs typeface="Century"/>
              </a:rPr>
              <a:t>th </a:t>
            </a:r>
            <a:r>
              <a:rPr sz="1050" b="1" dirty="0">
                <a:solidFill>
                  <a:srgbClr val="FFFFFF"/>
                </a:solidFill>
                <a:latin typeface="Century"/>
                <a:cs typeface="Century"/>
              </a:rPr>
              <a:t>- 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AUG</a:t>
            </a:r>
            <a:r>
              <a:rPr sz="1050" b="1" spc="-9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6</a:t>
            </a:r>
            <a:r>
              <a:rPr sz="1050" b="1" spc="7" baseline="23809" dirty="0">
                <a:solidFill>
                  <a:srgbClr val="FFFFFF"/>
                </a:solidFill>
                <a:latin typeface="Century"/>
                <a:cs typeface="Century"/>
              </a:rPr>
              <a:t>th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: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100698" y="3154808"/>
            <a:ext cx="161290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 defTabSz="914400">
              <a:spcBef>
                <a:spcPts val="100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5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OD’s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Heroin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2 x</a:t>
            </a:r>
            <a:r>
              <a:rPr sz="900" spc="-2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Cocaine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2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Other</a:t>
            </a:r>
            <a:r>
              <a:rPr sz="900" spc="-5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(Opioid)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0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Death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Naloxone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Administered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Single</a:t>
            </a:r>
            <a:r>
              <a:rPr sz="900" spc="-3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Dose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4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Multiple</a:t>
            </a:r>
            <a:r>
              <a:rPr sz="900" spc="-6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Dose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898638" y="2995929"/>
            <a:ext cx="1324610" cy="0"/>
          </a:xfrm>
          <a:custGeom>
            <a:avLst/>
            <a:gdLst/>
            <a:ahLst/>
            <a:cxnLst/>
            <a:rect l="l" t="t" r="r" b="b"/>
            <a:pathLst>
              <a:path w="1324609">
                <a:moveTo>
                  <a:pt x="0" y="0"/>
                </a:moveTo>
                <a:lnTo>
                  <a:pt x="1324356" y="0"/>
                </a:lnTo>
              </a:path>
            </a:pathLst>
          </a:custGeom>
          <a:ln w="60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861681" y="2833242"/>
            <a:ext cx="1401445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 defTabSz="914400">
              <a:spcBef>
                <a:spcPts val="105"/>
              </a:spcBef>
            </a:pP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AUG </a:t>
            </a:r>
            <a:r>
              <a:rPr sz="1050" b="1" spc="10" dirty="0">
                <a:solidFill>
                  <a:srgbClr val="FFFFFF"/>
                </a:solidFill>
                <a:latin typeface="Century"/>
                <a:cs typeface="Century"/>
              </a:rPr>
              <a:t>11</a:t>
            </a:r>
            <a:r>
              <a:rPr sz="1050" b="1" spc="15" baseline="23809" dirty="0">
                <a:solidFill>
                  <a:srgbClr val="FFFFFF"/>
                </a:solidFill>
                <a:latin typeface="Century"/>
                <a:cs typeface="Century"/>
              </a:rPr>
              <a:t>th </a:t>
            </a:r>
            <a:r>
              <a:rPr sz="1050" b="1" dirty="0">
                <a:solidFill>
                  <a:srgbClr val="FFFFFF"/>
                </a:solidFill>
                <a:latin typeface="Century"/>
                <a:cs typeface="Century"/>
              </a:rPr>
              <a:t>- 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AUG</a:t>
            </a:r>
            <a:r>
              <a:rPr sz="1050" b="1" spc="-10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13</a:t>
            </a:r>
            <a:r>
              <a:rPr sz="1050" b="1" spc="7" baseline="23809" dirty="0">
                <a:solidFill>
                  <a:srgbClr val="FFFFFF"/>
                </a:solidFill>
                <a:latin typeface="Century"/>
                <a:cs typeface="Century"/>
              </a:rPr>
              <a:t>th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: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887081" y="3154808"/>
            <a:ext cx="1857375" cy="1260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 defTabSz="914400">
              <a:spcBef>
                <a:spcPts val="100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9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OD’s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3 x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Heroin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2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UNK</a:t>
            </a:r>
            <a:r>
              <a:rPr sz="900" spc="-6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(Opioid)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3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Other</a:t>
            </a:r>
            <a:r>
              <a:rPr sz="900" spc="-6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(Opioid)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</a:t>
            </a:r>
            <a:r>
              <a:rPr sz="900" spc="-3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Methamphetamine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Death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Naloxone</a:t>
            </a:r>
            <a:r>
              <a:rPr sz="900" spc="-1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Administered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3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Single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Dose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6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Multiple</a:t>
            </a:r>
            <a:r>
              <a:rPr sz="900" spc="-3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Dose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171701" y="2995929"/>
            <a:ext cx="1289685" cy="0"/>
          </a:xfrm>
          <a:custGeom>
            <a:avLst/>
            <a:gdLst/>
            <a:ahLst/>
            <a:cxnLst/>
            <a:rect l="l" t="t" r="r" b="b"/>
            <a:pathLst>
              <a:path w="1289685">
                <a:moveTo>
                  <a:pt x="0" y="0"/>
                </a:moveTo>
                <a:lnTo>
                  <a:pt x="1289304" y="0"/>
                </a:lnTo>
              </a:path>
            </a:pathLst>
          </a:custGeom>
          <a:ln w="60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133600" y="2833242"/>
            <a:ext cx="136652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 defTabSz="914400">
              <a:spcBef>
                <a:spcPts val="105"/>
              </a:spcBef>
            </a:pP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JUN 29</a:t>
            </a:r>
            <a:r>
              <a:rPr sz="1050" b="1" spc="7" baseline="23809" dirty="0">
                <a:solidFill>
                  <a:srgbClr val="FFFFFF"/>
                </a:solidFill>
                <a:latin typeface="Century"/>
                <a:cs typeface="Century"/>
              </a:rPr>
              <a:t>th </a:t>
            </a:r>
            <a:r>
              <a:rPr sz="1050" b="1" dirty="0">
                <a:solidFill>
                  <a:srgbClr val="FFFFFF"/>
                </a:solidFill>
                <a:latin typeface="Century"/>
                <a:cs typeface="Century"/>
              </a:rPr>
              <a:t>- 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JUN</a:t>
            </a:r>
            <a:r>
              <a:rPr sz="1050" b="1" spc="-9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30</a:t>
            </a:r>
            <a:r>
              <a:rPr sz="1050" b="1" spc="7" baseline="23809" dirty="0">
                <a:solidFill>
                  <a:srgbClr val="FFFFFF"/>
                </a:solidFill>
                <a:latin typeface="Century"/>
                <a:cs typeface="Century"/>
              </a:rPr>
              <a:t>th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: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159000" y="3154808"/>
            <a:ext cx="1978660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 defTabSz="914400">
              <a:spcBef>
                <a:spcPts val="100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7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OD’s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Fentanyl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Heroin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2 x</a:t>
            </a:r>
            <a:r>
              <a:rPr sz="900" spc="-2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Methamphetamine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Synthetic</a:t>
            </a:r>
            <a:r>
              <a:rPr sz="900" spc="-5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Marihuana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Other</a:t>
            </a:r>
            <a:r>
              <a:rPr sz="900" spc="-2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(Opioid)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Cocaine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0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Death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Naloxone</a:t>
            </a:r>
            <a:r>
              <a:rPr sz="900" spc="-1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Administered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Single</a:t>
            </a:r>
            <a:r>
              <a:rPr sz="900" spc="-7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Dose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4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Multiple</a:t>
            </a:r>
            <a:r>
              <a:rPr sz="900" spc="-8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Dose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2 x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None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171700" y="5073522"/>
            <a:ext cx="1324610" cy="0"/>
          </a:xfrm>
          <a:custGeom>
            <a:avLst/>
            <a:gdLst/>
            <a:ahLst/>
            <a:cxnLst/>
            <a:rect l="l" t="t" r="r" b="b"/>
            <a:pathLst>
              <a:path w="1324610">
                <a:moveTo>
                  <a:pt x="0" y="0"/>
                </a:moveTo>
                <a:lnTo>
                  <a:pt x="1324356" y="0"/>
                </a:lnTo>
              </a:path>
            </a:pathLst>
          </a:custGeom>
          <a:ln w="60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133600" y="4911089"/>
            <a:ext cx="140208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 defTabSz="914400">
              <a:spcBef>
                <a:spcPts val="105"/>
              </a:spcBef>
            </a:pP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AUG </a:t>
            </a:r>
            <a:r>
              <a:rPr sz="1050" b="1" spc="10" dirty="0">
                <a:solidFill>
                  <a:srgbClr val="FFFFFF"/>
                </a:solidFill>
                <a:latin typeface="Century"/>
                <a:cs typeface="Century"/>
              </a:rPr>
              <a:t>16</a:t>
            </a:r>
            <a:r>
              <a:rPr sz="1050" b="1" spc="15" baseline="23809" dirty="0">
                <a:solidFill>
                  <a:srgbClr val="FFFFFF"/>
                </a:solidFill>
                <a:latin typeface="Century"/>
                <a:cs typeface="Century"/>
              </a:rPr>
              <a:t>th </a:t>
            </a:r>
            <a:r>
              <a:rPr sz="1050" b="1" dirty="0">
                <a:solidFill>
                  <a:srgbClr val="FFFFFF"/>
                </a:solidFill>
                <a:latin typeface="Century"/>
                <a:cs typeface="Century"/>
              </a:rPr>
              <a:t>- 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AUG</a:t>
            </a:r>
            <a:r>
              <a:rPr sz="1050" b="1" spc="-10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17</a:t>
            </a:r>
            <a:r>
              <a:rPr sz="1050" b="1" spc="7" baseline="23809" dirty="0">
                <a:solidFill>
                  <a:srgbClr val="FFFFFF"/>
                </a:solidFill>
                <a:latin typeface="Century"/>
                <a:cs typeface="Century"/>
              </a:rPr>
              <a:t>th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: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171700" y="5232909"/>
            <a:ext cx="51943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2085" indent="-172720" defTabSz="914400">
              <a:spcBef>
                <a:spcPts val="100"/>
              </a:spcBef>
              <a:buFont typeface="Arial"/>
              <a:buChar char="•"/>
              <a:tabLst>
                <a:tab pos="172085" algn="l"/>
                <a:tab pos="1727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5</a:t>
            </a:r>
            <a:r>
              <a:rPr sz="900" spc="-10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OD’s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629204" y="5370067"/>
            <a:ext cx="15087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2085" indent="-172720" defTabSz="914400">
              <a:spcBef>
                <a:spcPts val="100"/>
              </a:spcBef>
              <a:buFont typeface="Arial"/>
              <a:buChar char="•"/>
              <a:tabLst>
                <a:tab pos="172085" algn="l"/>
                <a:tab pos="1727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3 x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Heroin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72085" indent="-172720" defTabSz="914400">
              <a:buFont typeface="Arial"/>
              <a:buChar char="•"/>
              <a:tabLst>
                <a:tab pos="172085" algn="l"/>
                <a:tab pos="1727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2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Synthetic</a:t>
            </a:r>
            <a:r>
              <a:rPr sz="900" spc="-6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Marihuana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159001" y="5644389"/>
            <a:ext cx="616585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 defTabSz="914400">
              <a:spcBef>
                <a:spcPts val="100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0</a:t>
            </a:r>
            <a:r>
              <a:rPr sz="900" spc="-7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Death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159000" y="5781547"/>
            <a:ext cx="158623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 defTabSz="914400">
              <a:spcBef>
                <a:spcPts val="100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Naloxone</a:t>
            </a:r>
            <a:r>
              <a:rPr sz="900" spc="-4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Administered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</a:t>
            </a:r>
            <a:r>
              <a:rPr sz="900" spc="-10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None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4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Multiple</a:t>
            </a:r>
            <a:r>
              <a:rPr sz="900" spc="-7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Dose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4326508" y="5073522"/>
            <a:ext cx="623570" cy="0"/>
          </a:xfrm>
          <a:custGeom>
            <a:avLst/>
            <a:gdLst/>
            <a:ahLst/>
            <a:cxnLst/>
            <a:rect l="l" t="t" r="r" b="b"/>
            <a:pathLst>
              <a:path w="623570">
                <a:moveTo>
                  <a:pt x="0" y="0"/>
                </a:moveTo>
                <a:lnTo>
                  <a:pt x="623316" y="0"/>
                </a:lnTo>
              </a:path>
            </a:pathLst>
          </a:custGeom>
          <a:ln w="60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288790" y="4911089"/>
            <a:ext cx="700405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 defTabSz="914400">
              <a:spcBef>
                <a:spcPts val="105"/>
              </a:spcBef>
            </a:pP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AUG</a:t>
            </a:r>
            <a:r>
              <a:rPr sz="1050" b="1" spc="-8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30</a:t>
            </a:r>
            <a:r>
              <a:rPr sz="1050" b="1" spc="7" baseline="23809" dirty="0">
                <a:solidFill>
                  <a:srgbClr val="FFFFFF"/>
                </a:solidFill>
                <a:latin typeface="Century"/>
                <a:cs typeface="Century"/>
              </a:rPr>
              <a:t>th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: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314189" y="5232908"/>
            <a:ext cx="197866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 defTabSz="914400">
              <a:spcBef>
                <a:spcPts val="100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5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OD’s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3 x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Heroin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2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Synthetic</a:t>
            </a:r>
            <a:r>
              <a:rPr sz="900" spc="-6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Marihuana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314189" y="5644388"/>
            <a:ext cx="15862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 defTabSz="914400">
              <a:spcBef>
                <a:spcPts val="100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0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Death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Naloxone</a:t>
            </a:r>
            <a:r>
              <a:rPr sz="900" spc="-4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Administered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</a:t>
            </a:r>
            <a:r>
              <a:rPr sz="900" spc="-10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None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4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Multiple</a:t>
            </a:r>
            <a:r>
              <a:rPr sz="900" spc="-7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Dose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6481190" y="5073522"/>
            <a:ext cx="967740" cy="0"/>
          </a:xfrm>
          <a:custGeom>
            <a:avLst/>
            <a:gdLst/>
            <a:ahLst/>
            <a:cxnLst/>
            <a:rect l="l" t="t" r="r" b="b"/>
            <a:pathLst>
              <a:path w="967739">
                <a:moveTo>
                  <a:pt x="0" y="0"/>
                </a:moveTo>
                <a:lnTo>
                  <a:pt x="967739" y="0"/>
                </a:lnTo>
              </a:path>
            </a:pathLst>
          </a:custGeom>
          <a:ln w="60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444107" y="4911089"/>
            <a:ext cx="104521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 defTabSz="914400">
              <a:spcBef>
                <a:spcPts val="105"/>
              </a:spcBef>
            </a:pPr>
            <a:r>
              <a:rPr sz="1050" b="1" spc="10" dirty="0">
                <a:solidFill>
                  <a:srgbClr val="FFFFFF"/>
                </a:solidFill>
                <a:latin typeface="Century"/>
                <a:cs typeface="Century"/>
              </a:rPr>
              <a:t>DEC 11</a:t>
            </a:r>
            <a:r>
              <a:rPr sz="1050" b="1" spc="15" baseline="23809" dirty="0">
                <a:solidFill>
                  <a:srgbClr val="FFFFFF"/>
                </a:solidFill>
                <a:latin typeface="Century"/>
                <a:cs typeface="Century"/>
              </a:rPr>
              <a:t>th </a:t>
            </a:r>
            <a:r>
              <a:rPr sz="1050" b="1" dirty="0">
                <a:solidFill>
                  <a:srgbClr val="FFFFFF"/>
                </a:solidFill>
                <a:latin typeface="Century"/>
                <a:cs typeface="Century"/>
              </a:rPr>
              <a:t>-</a:t>
            </a:r>
            <a:r>
              <a:rPr sz="1050" b="1" spc="-9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13</a:t>
            </a:r>
            <a:r>
              <a:rPr sz="1050" b="1" spc="7" baseline="23809" dirty="0">
                <a:solidFill>
                  <a:srgbClr val="FFFFFF"/>
                </a:solidFill>
                <a:latin typeface="Century"/>
                <a:cs typeface="Century"/>
              </a:rPr>
              <a:t>th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: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469507" y="5232909"/>
            <a:ext cx="1978660" cy="1260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 defTabSz="914400">
              <a:spcBef>
                <a:spcPts val="100"/>
              </a:spcBef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6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OD’s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3 x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Crack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2 x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Heroin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Synthetic</a:t>
            </a:r>
            <a:r>
              <a:rPr sz="900" spc="-6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Marihuana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3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Death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184785" indent="-172720" defTabSz="914400">
              <a:buFont typeface="Arial"/>
              <a:buChar char="•"/>
              <a:tabLst>
                <a:tab pos="184785" algn="l"/>
                <a:tab pos="1854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Naloxone</a:t>
            </a:r>
            <a:r>
              <a:rPr sz="900" spc="-1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Administered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3 x</a:t>
            </a:r>
            <a:r>
              <a:rPr sz="900" spc="-1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None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1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Multiple</a:t>
            </a:r>
            <a:r>
              <a:rPr sz="900" spc="-8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Dose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  <a:p>
            <a:pPr marL="641985" lvl="1" indent="-172720" defTabSz="914400">
              <a:buFont typeface="Arial"/>
              <a:buChar char="•"/>
              <a:tabLst>
                <a:tab pos="641985" algn="l"/>
                <a:tab pos="642620" algn="l"/>
              </a:tabLst>
            </a:pP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2 x </a:t>
            </a:r>
            <a:r>
              <a:rPr sz="900" spc="-5" dirty="0">
                <a:solidFill>
                  <a:srgbClr val="FFFFFF"/>
                </a:solidFill>
                <a:latin typeface="Century"/>
                <a:cs typeface="Century"/>
              </a:rPr>
              <a:t>Single</a:t>
            </a:r>
            <a:r>
              <a:rPr sz="900" spc="-7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900" dirty="0">
                <a:solidFill>
                  <a:srgbClr val="FFFFFF"/>
                </a:solidFill>
                <a:latin typeface="Century"/>
                <a:cs typeface="Century"/>
              </a:rPr>
              <a:t>Dose</a:t>
            </a:r>
            <a:endParaRPr sz="900">
              <a:solidFill>
                <a:prstClr val="black"/>
              </a:solidFill>
              <a:latin typeface="Century"/>
              <a:cs typeface="Century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2095500" y="4879847"/>
            <a:ext cx="7976870" cy="0"/>
          </a:xfrm>
          <a:custGeom>
            <a:avLst/>
            <a:gdLst/>
            <a:ahLst/>
            <a:cxnLst/>
            <a:rect l="l" t="t" r="r" b="b"/>
            <a:pathLst>
              <a:path w="7976870">
                <a:moveTo>
                  <a:pt x="0" y="0"/>
                </a:moveTo>
                <a:lnTo>
                  <a:pt x="7976361" y="0"/>
                </a:lnTo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2104644" y="2802635"/>
            <a:ext cx="7976870" cy="0"/>
          </a:xfrm>
          <a:custGeom>
            <a:avLst/>
            <a:gdLst/>
            <a:ahLst/>
            <a:cxnLst/>
            <a:rect l="l" t="t" r="r" b="b"/>
            <a:pathLst>
              <a:path w="7976870">
                <a:moveTo>
                  <a:pt x="0" y="0"/>
                </a:moveTo>
                <a:lnTo>
                  <a:pt x="7976361" y="0"/>
                </a:lnTo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4774692" y="569989"/>
            <a:ext cx="2632710" cy="36955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301490" y="600837"/>
            <a:ext cx="4182745" cy="617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67055" defTabSz="914400">
              <a:spcBef>
                <a:spcPts val="100"/>
              </a:spcBef>
            </a:pPr>
            <a:r>
              <a:rPr b="1" dirty="0">
                <a:solidFill>
                  <a:srgbClr val="FFFFFF"/>
                </a:solidFill>
                <a:latin typeface="Century"/>
                <a:cs typeface="Century"/>
              </a:rPr>
              <a:t>FY23 SPIKE</a:t>
            </a:r>
            <a:r>
              <a:rPr b="1" spc="-17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b="1" dirty="0">
                <a:solidFill>
                  <a:srgbClr val="FFFFFF"/>
                </a:solidFill>
                <a:latin typeface="Century"/>
                <a:cs typeface="Century"/>
              </a:rPr>
              <a:t>ALERTS</a:t>
            </a:r>
            <a:endParaRPr>
              <a:solidFill>
                <a:prstClr val="black"/>
              </a:solidFill>
              <a:latin typeface="Century"/>
              <a:cs typeface="Century"/>
            </a:endParaRPr>
          </a:p>
          <a:p>
            <a:pPr marL="25400" defTabSz="914400">
              <a:spcBef>
                <a:spcPts val="1240"/>
              </a:spcBef>
              <a:tabLst>
                <a:tab pos="1784350" algn="l"/>
                <a:tab pos="3570604" algn="l"/>
              </a:tabLst>
            </a:pP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MAR </a:t>
            </a:r>
            <a:r>
              <a:rPr sz="1050" b="1" spc="10" dirty="0">
                <a:solidFill>
                  <a:srgbClr val="FFFFFF"/>
                </a:solidFill>
                <a:latin typeface="Century"/>
                <a:cs typeface="Century"/>
              </a:rPr>
              <a:t>14</a:t>
            </a:r>
            <a:r>
              <a:rPr sz="1050" b="1" spc="15" baseline="23809" dirty="0">
                <a:solidFill>
                  <a:srgbClr val="FFFFFF"/>
                </a:solidFill>
                <a:latin typeface="Century"/>
                <a:cs typeface="Century"/>
              </a:rPr>
              <a:t>th </a:t>
            </a:r>
            <a:r>
              <a:rPr sz="1050" b="1" dirty="0">
                <a:solidFill>
                  <a:srgbClr val="FFFFFF"/>
                </a:solidFill>
                <a:latin typeface="Century"/>
                <a:cs typeface="Century"/>
              </a:rPr>
              <a:t>-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 MAR</a:t>
            </a:r>
            <a:r>
              <a:rPr sz="1050" b="1" spc="-3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15</a:t>
            </a:r>
            <a:r>
              <a:rPr sz="1050" b="1" spc="7" baseline="23809" dirty="0">
                <a:solidFill>
                  <a:srgbClr val="FFFFFF"/>
                </a:solidFill>
                <a:latin typeface="Century"/>
                <a:cs typeface="Century"/>
              </a:rPr>
              <a:t>th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:	APR</a:t>
            </a:r>
            <a:r>
              <a:rPr sz="1050" b="1" spc="-40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50" b="1" spc="10" dirty="0">
                <a:solidFill>
                  <a:srgbClr val="FFFFFF"/>
                </a:solidFill>
                <a:latin typeface="Century"/>
                <a:cs typeface="Century"/>
              </a:rPr>
              <a:t>1</a:t>
            </a:r>
            <a:r>
              <a:rPr sz="1050" b="1" spc="15" baseline="23809" dirty="0">
                <a:solidFill>
                  <a:srgbClr val="FFFFFF"/>
                </a:solidFill>
                <a:latin typeface="Century"/>
                <a:cs typeface="Century"/>
              </a:rPr>
              <a:t>st</a:t>
            </a:r>
            <a:r>
              <a:rPr sz="1050" b="1" spc="10" dirty="0">
                <a:solidFill>
                  <a:srgbClr val="FFFFFF"/>
                </a:solidFill>
                <a:latin typeface="Century"/>
                <a:cs typeface="Century"/>
              </a:rPr>
              <a:t>:	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APR</a:t>
            </a:r>
            <a:r>
              <a:rPr sz="1050" b="1" spc="-75" dirty="0">
                <a:solidFill>
                  <a:srgbClr val="FFFFFF"/>
                </a:solidFill>
                <a:latin typeface="Century"/>
                <a:cs typeface="Century"/>
              </a:rPr>
              <a:t> 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19</a:t>
            </a:r>
            <a:r>
              <a:rPr sz="1050" b="1" spc="7" baseline="23809" dirty="0">
                <a:solidFill>
                  <a:srgbClr val="FFFFFF"/>
                </a:solidFill>
                <a:latin typeface="Century"/>
                <a:cs typeface="Century"/>
              </a:rPr>
              <a:t>st</a:t>
            </a:r>
            <a:r>
              <a:rPr sz="1050" b="1" spc="5" dirty="0">
                <a:solidFill>
                  <a:srgbClr val="FFFFFF"/>
                </a:solidFill>
                <a:latin typeface="Century"/>
                <a:cs typeface="Century"/>
              </a:rPr>
              <a:t>:</a:t>
            </a:r>
            <a:endParaRPr sz="1050">
              <a:solidFill>
                <a:prstClr val="black"/>
              </a:solidFill>
              <a:latin typeface="Century"/>
              <a:cs typeface="Century"/>
            </a:endParaRPr>
          </a:p>
        </p:txBody>
      </p:sp>
    </p:spTree>
    <p:extLst>
      <p:ext uri="{BB962C8B-B14F-4D97-AF65-F5344CB8AC3E}">
        <p14:creationId xmlns:p14="http://schemas.microsoft.com/office/powerpoint/2010/main" val="37379241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033" name="Straight Connector 1032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035" name="Rectangle 1034">
            <a:extLst>
              <a:ext uri="{FF2B5EF4-FFF2-40B4-BE49-F238E27FC236}">
                <a16:creationId xmlns:a16="http://schemas.microsoft.com/office/drawing/2014/main" id="{4C869C3B-5565-4AAC-86A8-9EB0AB1C6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66815A-BD8D-A55F-3058-02252B5D6183}"/>
              </a:ext>
            </a:extLst>
          </p:cNvPr>
          <p:cNvSpPr txBox="1"/>
          <p:nvPr/>
        </p:nvSpPr>
        <p:spPr>
          <a:xfrm>
            <a:off x="638423" y="3807725"/>
            <a:ext cx="10909073" cy="14470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lnSpcReduction="10000"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Todd Paquette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9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Drug Intelligence Officer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9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HIDTA New York/New Jersey</a:t>
            </a:r>
          </a:p>
        </p:txBody>
      </p:sp>
      <p:pic>
        <p:nvPicPr>
          <p:cNvPr id="1026" name="Picture 2" descr="NEW HIDTA LOGO">
            <a:extLst>
              <a:ext uri="{FF2B5EF4-FFF2-40B4-BE49-F238E27FC236}">
                <a16:creationId xmlns:a16="http://schemas.microsoft.com/office/drawing/2014/main" id="{90B50B7F-F960-25D0-5236-5D0DCD70CA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4657" y="771100"/>
            <a:ext cx="2750022" cy="27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37" name="Straight Connector 1036">
            <a:extLst>
              <a:ext uri="{FF2B5EF4-FFF2-40B4-BE49-F238E27FC236}">
                <a16:creationId xmlns:a16="http://schemas.microsoft.com/office/drawing/2014/main" id="{F41136EC-EC34-4D08-B5AB-8CE5870B1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52600" y="5415653"/>
            <a:ext cx="86868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9" name="Rectangle 1038">
            <a:extLst>
              <a:ext uri="{FF2B5EF4-FFF2-40B4-BE49-F238E27FC236}">
                <a16:creationId xmlns:a16="http://schemas.microsoft.com/office/drawing/2014/main" id="{064CBAAB-7956-4763-9F69-A3FDBF1AC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281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648593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161A4E-3B84-0904-8B59-09F3FF721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605896"/>
            <a:ext cx="3642309" cy="5646208"/>
          </a:xfrm>
        </p:spPr>
        <p:txBody>
          <a:bodyPr anchor="ctr">
            <a:normAutofit/>
          </a:bodyPr>
          <a:lstStyle/>
          <a:p>
            <a:pPr algn="ctr"/>
            <a:r>
              <a:rPr lang="en-US" sz="4400" dirty="0">
                <a:solidFill>
                  <a:srgbClr val="FFFFFF"/>
                </a:solidFill>
              </a:rPr>
              <a:t>Welcome &amp; Introduction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240A8-1FAC-596B-26C5-06B05858A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9780" y="511728"/>
            <a:ext cx="7348756" cy="5740376"/>
          </a:xfrm>
          <a:solidFill>
            <a:schemeClr val="bg1"/>
          </a:solidFill>
          <a:ln w="44450">
            <a:solidFill>
              <a:srgbClr val="BFB0D9"/>
            </a:solidFill>
            <a:prstDash val="sysDot"/>
          </a:ln>
        </p:spPr>
        <p:txBody>
          <a:bodyPr anchor="ctr"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u="sng" dirty="0">
                <a:latin typeface="+mj-lt"/>
              </a:rPr>
              <a:t>Co-Chairs</a:t>
            </a:r>
          </a:p>
          <a:p>
            <a:pPr marL="201168" lvl="1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+mj-lt"/>
              </a:rPr>
              <a:t>Oneida County Executive, Anthony J. Picente, Jr.</a:t>
            </a:r>
          </a:p>
          <a:p>
            <a:pPr marL="201168" lvl="1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+mj-lt"/>
              </a:rPr>
              <a:t>Oneida County District Attorney, Todd C. Carville</a:t>
            </a:r>
          </a:p>
          <a:p>
            <a:pPr marL="201168" lvl="1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+mj-lt"/>
              </a:rPr>
              <a:t>Oneida County Sheriff, Robert M. Maciol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451017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33739" y="1091615"/>
            <a:ext cx="4482139" cy="44821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3" name="object 3"/>
          <p:cNvSpPr txBox="1"/>
          <p:nvPr/>
        </p:nvSpPr>
        <p:spPr>
          <a:xfrm>
            <a:off x="8888607" y="5651992"/>
            <a:ext cx="1778423" cy="38991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8467">
              <a:spcBef>
                <a:spcPts val="80"/>
              </a:spcBef>
            </a:pPr>
            <a:r>
              <a:rPr sz="2467" b="1" spc="-33" dirty="0">
                <a:latin typeface="Arial"/>
                <a:cs typeface="Arial"/>
              </a:rPr>
              <a:t>APRIL</a:t>
            </a:r>
            <a:r>
              <a:rPr sz="2467" b="1" spc="-157" dirty="0">
                <a:latin typeface="Arial"/>
                <a:cs typeface="Arial"/>
              </a:rPr>
              <a:t> </a:t>
            </a:r>
            <a:r>
              <a:rPr sz="2467" b="1" spc="136" dirty="0">
                <a:latin typeface="Arial"/>
                <a:cs typeface="Arial"/>
              </a:rPr>
              <a:t>2024</a:t>
            </a:r>
            <a:endParaRPr sz="2467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63507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0217" y="312630"/>
            <a:ext cx="11591565" cy="1054990"/>
          </a:xfrm>
          <a:prstGeom prst="rect">
            <a:avLst/>
          </a:prstGeom>
        </p:spPr>
        <p:txBody>
          <a:bodyPr vert="horz" wrap="square" lIns="0" tIns="8467" rIns="0" bIns="0" rtlCol="0" anchor="b">
            <a:spAutoFit/>
          </a:bodyPr>
          <a:lstStyle/>
          <a:p>
            <a:pPr marL="8467">
              <a:lnSpc>
                <a:spcPct val="100000"/>
              </a:lnSpc>
              <a:spcBef>
                <a:spcPts val="67"/>
              </a:spcBef>
            </a:pPr>
            <a:r>
              <a:rPr sz="6800" spc="-147" dirty="0">
                <a:latin typeface="Arial  "/>
              </a:rPr>
              <a:t>CENTRAL </a:t>
            </a:r>
            <a:r>
              <a:rPr sz="6800" spc="397" dirty="0">
                <a:latin typeface="Arial  "/>
              </a:rPr>
              <a:t>NY/ </a:t>
            </a:r>
            <a:r>
              <a:rPr sz="6800" spc="76" dirty="0">
                <a:latin typeface="Arial  "/>
              </a:rPr>
              <a:t>ONEIDA</a:t>
            </a:r>
            <a:r>
              <a:rPr sz="6800" spc="-1137" dirty="0">
                <a:latin typeface="Arial  "/>
              </a:rPr>
              <a:t> </a:t>
            </a:r>
            <a:r>
              <a:rPr lang="en-US" sz="6800" spc="-1137" dirty="0">
                <a:latin typeface="Arial  "/>
              </a:rPr>
              <a:t> </a:t>
            </a:r>
            <a:r>
              <a:rPr sz="6800" spc="-57" dirty="0">
                <a:latin typeface="Arial  "/>
              </a:rPr>
              <a:t>CO.</a:t>
            </a:r>
            <a:endParaRPr sz="6800" dirty="0">
              <a:latin typeface="Arial  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05260" y="2215296"/>
            <a:ext cx="7629737" cy="4330074"/>
          </a:xfrm>
          <a:prstGeom prst="rect">
            <a:avLst/>
          </a:prstGeom>
        </p:spPr>
        <p:txBody>
          <a:bodyPr vert="horz" wrap="square" lIns="0" tIns="10583" rIns="0" bIns="0" rtlCol="0">
            <a:spAutoFit/>
          </a:bodyPr>
          <a:lstStyle/>
          <a:p>
            <a:pPr algn="ctr">
              <a:spcBef>
                <a:spcPts val="83"/>
              </a:spcBef>
            </a:pPr>
            <a:r>
              <a:rPr sz="5167" b="1" spc="53" dirty="0">
                <a:latin typeface="Arial"/>
                <a:cs typeface="Arial"/>
              </a:rPr>
              <a:t>Drug </a:t>
            </a:r>
            <a:r>
              <a:rPr sz="5167" b="1" spc="73" dirty="0">
                <a:latin typeface="Arial"/>
                <a:cs typeface="Arial"/>
              </a:rPr>
              <a:t>Trends- </a:t>
            </a:r>
            <a:r>
              <a:rPr sz="5167" b="1" spc="60" dirty="0">
                <a:latin typeface="Arial"/>
                <a:cs typeface="Arial"/>
              </a:rPr>
              <a:t>Top</a:t>
            </a:r>
            <a:r>
              <a:rPr sz="5167" b="1" spc="-810" dirty="0">
                <a:latin typeface="Arial"/>
                <a:cs typeface="Arial"/>
              </a:rPr>
              <a:t> </a:t>
            </a:r>
            <a:r>
              <a:rPr sz="5167" b="1" spc="-20" dirty="0">
                <a:latin typeface="Arial"/>
                <a:cs typeface="Arial"/>
              </a:rPr>
              <a:t>Drugs</a:t>
            </a:r>
            <a:endParaRPr sz="5167" dirty="0">
              <a:latin typeface="Arial"/>
              <a:cs typeface="Arial"/>
            </a:endParaRPr>
          </a:p>
          <a:p>
            <a:pPr>
              <a:spcBef>
                <a:spcPts val="33"/>
              </a:spcBef>
            </a:pPr>
            <a:endParaRPr sz="71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lang="en-US" sz="4767" spc="-313" dirty="0">
                <a:latin typeface="Arial Black"/>
                <a:cs typeface="Arial Black"/>
              </a:rPr>
              <a:t>*</a:t>
            </a:r>
            <a:r>
              <a:rPr sz="4767" spc="-313" dirty="0">
                <a:latin typeface="Arial Black"/>
                <a:cs typeface="Arial Black"/>
              </a:rPr>
              <a:t>Fentanyl</a:t>
            </a:r>
            <a:endParaRPr sz="4767" dirty="0">
              <a:latin typeface="Arial Black"/>
              <a:cs typeface="Arial Black"/>
            </a:endParaRPr>
          </a:p>
          <a:p>
            <a:pPr algn="ctr">
              <a:spcBef>
                <a:spcPts val="947"/>
              </a:spcBef>
            </a:pPr>
            <a:r>
              <a:rPr sz="4767" spc="-377" dirty="0">
                <a:latin typeface="Arial Black"/>
                <a:cs typeface="Arial Black"/>
              </a:rPr>
              <a:t>*Cocaine</a:t>
            </a:r>
            <a:endParaRPr sz="4767" dirty="0">
              <a:latin typeface="Arial Black"/>
              <a:cs typeface="Arial Black"/>
            </a:endParaRPr>
          </a:p>
          <a:p>
            <a:pPr algn="ctr">
              <a:spcBef>
                <a:spcPts val="947"/>
              </a:spcBef>
            </a:pPr>
            <a:r>
              <a:rPr sz="4767" spc="-320" dirty="0">
                <a:latin typeface="Arial Black"/>
                <a:cs typeface="Arial Black"/>
              </a:rPr>
              <a:t>*Methamphetamine</a:t>
            </a:r>
            <a:endParaRPr sz="4767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6766013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90847" y="351224"/>
            <a:ext cx="5808133" cy="697692"/>
          </a:xfrm>
          <a:prstGeom prst="rect">
            <a:avLst/>
          </a:prstGeom>
        </p:spPr>
        <p:txBody>
          <a:bodyPr vert="horz" wrap="square" lIns="0" tIns="10160" rIns="0" bIns="0" rtlCol="0" anchor="b">
            <a:spAutoFit/>
          </a:bodyPr>
          <a:lstStyle/>
          <a:p>
            <a:pPr marL="8467">
              <a:lnSpc>
                <a:spcPct val="100000"/>
              </a:lnSpc>
              <a:spcBef>
                <a:spcPts val="80"/>
              </a:spcBef>
            </a:pPr>
            <a:r>
              <a:rPr sz="4467" spc="110" dirty="0">
                <a:latin typeface="Arial  "/>
              </a:rPr>
              <a:t>Synthetic</a:t>
            </a:r>
            <a:r>
              <a:rPr sz="4467" spc="-213" dirty="0">
                <a:latin typeface="Arial  "/>
              </a:rPr>
              <a:t> </a:t>
            </a:r>
            <a:r>
              <a:rPr sz="4467" spc="113" dirty="0">
                <a:latin typeface="Arial  "/>
              </a:rPr>
              <a:t>Marihuana</a:t>
            </a:r>
            <a:endParaRPr sz="4467" dirty="0">
              <a:latin typeface="Arial  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20655" y="1706845"/>
            <a:ext cx="120650" cy="1206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4" name="object 4"/>
          <p:cNvSpPr/>
          <p:nvPr/>
        </p:nvSpPr>
        <p:spPr>
          <a:xfrm>
            <a:off x="818704" y="2149723"/>
            <a:ext cx="120650" cy="1206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5" name="object 5"/>
          <p:cNvSpPr/>
          <p:nvPr/>
        </p:nvSpPr>
        <p:spPr>
          <a:xfrm>
            <a:off x="820655" y="2672045"/>
            <a:ext cx="120650" cy="1206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6" name="object 6"/>
          <p:cNvSpPr txBox="1"/>
          <p:nvPr/>
        </p:nvSpPr>
        <p:spPr>
          <a:xfrm>
            <a:off x="1107797" y="1477679"/>
            <a:ext cx="10502053" cy="1464739"/>
          </a:xfrm>
          <a:prstGeom prst="rect">
            <a:avLst/>
          </a:prstGeom>
        </p:spPr>
        <p:txBody>
          <a:bodyPr vert="horz" wrap="square" lIns="0" tIns="74083" rIns="0" bIns="0" rtlCol="0">
            <a:spAutoFit/>
          </a:bodyPr>
          <a:lstStyle/>
          <a:p>
            <a:pPr marL="8467">
              <a:spcBef>
                <a:spcPts val="583"/>
              </a:spcBef>
            </a:pPr>
            <a:r>
              <a:rPr sz="2733" spc="-153" dirty="0">
                <a:latin typeface="Arial Black"/>
                <a:cs typeface="Arial Black"/>
              </a:rPr>
              <a:t>Mainly </a:t>
            </a:r>
            <a:r>
              <a:rPr sz="2733" spc="-150" dirty="0">
                <a:latin typeface="Arial Black"/>
                <a:cs typeface="Arial Black"/>
              </a:rPr>
              <a:t>in </a:t>
            </a:r>
            <a:r>
              <a:rPr sz="2733" spc="-153" dirty="0">
                <a:latin typeface="Arial Black"/>
                <a:cs typeface="Arial Black"/>
              </a:rPr>
              <a:t>the </a:t>
            </a:r>
            <a:r>
              <a:rPr sz="2733" spc="-147" dirty="0">
                <a:latin typeface="Arial Black"/>
                <a:cs typeface="Arial Black"/>
              </a:rPr>
              <a:t>City </a:t>
            </a:r>
            <a:r>
              <a:rPr sz="2733" spc="-70" dirty="0">
                <a:latin typeface="Arial Black"/>
                <a:cs typeface="Arial Black"/>
              </a:rPr>
              <a:t>of</a:t>
            </a:r>
            <a:r>
              <a:rPr sz="2733" spc="-603" dirty="0">
                <a:latin typeface="Arial Black"/>
                <a:cs typeface="Arial Black"/>
              </a:rPr>
              <a:t> </a:t>
            </a:r>
            <a:r>
              <a:rPr sz="2733" spc="-227" dirty="0">
                <a:latin typeface="Arial Black"/>
                <a:cs typeface="Arial Black"/>
              </a:rPr>
              <a:t>Utica</a:t>
            </a:r>
            <a:endParaRPr sz="2733" dirty="0">
              <a:latin typeface="Arial Black"/>
              <a:cs typeface="Arial Black"/>
            </a:endParaRPr>
          </a:p>
          <a:p>
            <a:pPr marL="8467">
              <a:spcBef>
                <a:spcPts val="520"/>
              </a:spcBef>
            </a:pPr>
            <a:r>
              <a:rPr sz="2733" spc="-237" dirty="0">
                <a:latin typeface="Arial Black"/>
                <a:cs typeface="Arial Black"/>
              </a:rPr>
              <a:t>Seeing </a:t>
            </a:r>
            <a:r>
              <a:rPr sz="2733" spc="-133" dirty="0">
                <a:latin typeface="Arial Black"/>
                <a:cs typeface="Arial Black"/>
              </a:rPr>
              <a:t>it </a:t>
            </a:r>
            <a:r>
              <a:rPr sz="2733" spc="-173" dirty="0">
                <a:latin typeface="Arial Black"/>
                <a:cs typeface="Arial Black"/>
              </a:rPr>
              <a:t>mainly </a:t>
            </a:r>
            <a:r>
              <a:rPr sz="2733" spc="-187" dirty="0">
                <a:latin typeface="Arial Black"/>
                <a:cs typeface="Arial Black"/>
              </a:rPr>
              <a:t>within </a:t>
            </a:r>
            <a:r>
              <a:rPr sz="2733" spc="-153" dirty="0">
                <a:latin typeface="Arial Black"/>
                <a:cs typeface="Arial Black"/>
              </a:rPr>
              <a:t>the </a:t>
            </a:r>
            <a:r>
              <a:rPr sz="2733" spc="-213" dirty="0">
                <a:latin typeface="Arial Black"/>
                <a:cs typeface="Arial Black"/>
              </a:rPr>
              <a:t>homeless</a:t>
            </a:r>
            <a:r>
              <a:rPr sz="2733" spc="-560" dirty="0">
                <a:latin typeface="Arial Black"/>
                <a:cs typeface="Arial Black"/>
              </a:rPr>
              <a:t> </a:t>
            </a:r>
            <a:r>
              <a:rPr sz="2733" spc="-133" dirty="0">
                <a:latin typeface="Arial Black"/>
                <a:cs typeface="Arial Black"/>
              </a:rPr>
              <a:t>population</a:t>
            </a:r>
            <a:endParaRPr sz="2733" dirty="0">
              <a:latin typeface="Arial Black"/>
              <a:cs typeface="Arial Black"/>
            </a:endParaRPr>
          </a:p>
          <a:p>
            <a:pPr marL="8890">
              <a:spcBef>
                <a:spcPts val="520"/>
              </a:spcBef>
            </a:pPr>
            <a:r>
              <a:rPr sz="2733" spc="-210" dirty="0">
                <a:latin typeface="Arial Black"/>
                <a:cs typeface="Arial Black"/>
              </a:rPr>
              <a:t>Chemical </a:t>
            </a:r>
            <a:r>
              <a:rPr sz="2733" spc="-163" dirty="0">
                <a:latin typeface="Arial Black"/>
                <a:cs typeface="Arial Black"/>
              </a:rPr>
              <a:t>Components </a:t>
            </a:r>
            <a:r>
              <a:rPr sz="2733" spc="-207" dirty="0">
                <a:latin typeface="Arial Black"/>
                <a:cs typeface="Arial Black"/>
              </a:rPr>
              <a:t>are </a:t>
            </a:r>
            <a:r>
              <a:rPr sz="2733" spc="-223" dirty="0">
                <a:latin typeface="Arial Black"/>
                <a:cs typeface="Arial Black"/>
              </a:rPr>
              <a:t>changing </a:t>
            </a:r>
            <a:r>
              <a:rPr sz="2733" spc="-207" dirty="0">
                <a:latin typeface="Arial Black"/>
                <a:cs typeface="Arial Black"/>
              </a:rPr>
              <a:t>with </a:t>
            </a:r>
            <a:r>
              <a:rPr sz="2733" spc="-160" dirty="0">
                <a:latin typeface="Arial Black"/>
                <a:cs typeface="Arial Black"/>
              </a:rPr>
              <a:t>every </a:t>
            </a:r>
            <a:r>
              <a:rPr sz="2733" spc="-283" dirty="0">
                <a:latin typeface="Arial Black"/>
                <a:cs typeface="Arial Black"/>
              </a:rPr>
              <a:t>package</a:t>
            </a:r>
            <a:r>
              <a:rPr sz="2733" spc="-500" dirty="0">
                <a:latin typeface="Arial Black"/>
                <a:cs typeface="Arial Black"/>
              </a:rPr>
              <a:t> </a:t>
            </a:r>
            <a:r>
              <a:rPr sz="2733" spc="-213" dirty="0">
                <a:latin typeface="Arial Black"/>
                <a:cs typeface="Arial Black"/>
              </a:rPr>
              <a:t>seized</a:t>
            </a:r>
            <a:endParaRPr sz="2733" dirty="0">
              <a:latin typeface="Arial Black"/>
              <a:cs typeface="Arial Black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190847" y="3429000"/>
            <a:ext cx="5302249" cy="29717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</p:spTree>
    <p:extLst>
      <p:ext uri="{BB962C8B-B14F-4D97-AF65-F5344CB8AC3E}">
        <p14:creationId xmlns:p14="http://schemas.microsoft.com/office/powerpoint/2010/main" val="19726918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82593" y="705519"/>
            <a:ext cx="8721090" cy="637846"/>
          </a:xfrm>
          <a:prstGeom prst="rect">
            <a:avLst/>
          </a:prstGeom>
        </p:spPr>
        <p:txBody>
          <a:bodyPr vert="horz" wrap="square" lIns="0" tIns="11853" rIns="0" bIns="0" rtlCol="0" anchor="b">
            <a:spAutoFit/>
          </a:bodyPr>
          <a:lstStyle/>
          <a:p>
            <a:pPr marL="8467">
              <a:lnSpc>
                <a:spcPct val="100000"/>
              </a:lnSpc>
              <a:spcBef>
                <a:spcPts val="93"/>
              </a:spcBef>
            </a:pPr>
            <a:r>
              <a:rPr sz="4067" spc="-17" dirty="0">
                <a:latin typeface="Arial  "/>
              </a:rPr>
              <a:t>ADULTERANTS- </a:t>
            </a:r>
            <a:r>
              <a:rPr sz="4067" spc="47" dirty="0">
                <a:latin typeface="Arial  "/>
              </a:rPr>
              <a:t>CUTTING</a:t>
            </a:r>
            <a:r>
              <a:rPr sz="4067" spc="-353" dirty="0">
                <a:latin typeface="Arial  "/>
              </a:rPr>
              <a:t> </a:t>
            </a:r>
            <a:r>
              <a:rPr sz="4067" spc="-70" dirty="0">
                <a:latin typeface="Arial  "/>
              </a:rPr>
              <a:t>AGENTS</a:t>
            </a:r>
            <a:endParaRPr sz="4067" dirty="0">
              <a:latin typeface="Arial  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98450" y="2310216"/>
            <a:ext cx="120650" cy="1206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4" name="object 4"/>
          <p:cNvSpPr/>
          <p:nvPr/>
        </p:nvSpPr>
        <p:spPr>
          <a:xfrm>
            <a:off x="298450" y="3262716"/>
            <a:ext cx="120650" cy="1206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5" name="object 5"/>
          <p:cNvSpPr txBox="1"/>
          <p:nvPr/>
        </p:nvSpPr>
        <p:spPr>
          <a:xfrm>
            <a:off x="572955" y="2071702"/>
            <a:ext cx="10765790" cy="382438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8467" marR="3387">
              <a:lnSpc>
                <a:spcPct val="117200"/>
              </a:lnSpc>
              <a:spcBef>
                <a:spcPts val="60"/>
              </a:spcBef>
            </a:pPr>
            <a:r>
              <a:rPr sz="2667" b="1" spc="73" dirty="0">
                <a:latin typeface="Arial"/>
                <a:cs typeface="Arial"/>
              </a:rPr>
              <a:t>Added</a:t>
            </a:r>
            <a:r>
              <a:rPr sz="2667" b="1" spc="-107" dirty="0">
                <a:latin typeface="Arial"/>
                <a:cs typeface="Arial"/>
              </a:rPr>
              <a:t> </a:t>
            </a:r>
            <a:r>
              <a:rPr sz="2667" b="1" spc="63" dirty="0">
                <a:latin typeface="Arial"/>
                <a:cs typeface="Arial"/>
              </a:rPr>
              <a:t>on</a:t>
            </a:r>
            <a:r>
              <a:rPr sz="2667" b="1" spc="-107" dirty="0">
                <a:latin typeface="Arial"/>
                <a:cs typeface="Arial"/>
              </a:rPr>
              <a:t> </a:t>
            </a:r>
            <a:r>
              <a:rPr sz="2667" b="1" spc="50" dirty="0">
                <a:latin typeface="Arial"/>
                <a:cs typeface="Arial"/>
              </a:rPr>
              <a:t>purpose</a:t>
            </a:r>
            <a:r>
              <a:rPr sz="2667" b="1" spc="-107" dirty="0">
                <a:latin typeface="Arial"/>
                <a:cs typeface="Arial"/>
              </a:rPr>
              <a:t> </a:t>
            </a:r>
            <a:r>
              <a:rPr sz="2667" b="1" spc="147" dirty="0">
                <a:latin typeface="Arial"/>
                <a:cs typeface="Arial"/>
              </a:rPr>
              <a:t>to</a:t>
            </a:r>
            <a:r>
              <a:rPr sz="2667" b="1" spc="-103" dirty="0">
                <a:latin typeface="Arial"/>
                <a:cs typeface="Arial"/>
              </a:rPr>
              <a:t> </a:t>
            </a:r>
            <a:r>
              <a:rPr sz="2667" b="1" spc="37" dirty="0">
                <a:latin typeface="Arial"/>
                <a:cs typeface="Arial"/>
              </a:rPr>
              <a:t>increase</a:t>
            </a:r>
            <a:r>
              <a:rPr sz="2667" b="1" spc="-107" dirty="0">
                <a:latin typeface="Arial"/>
                <a:cs typeface="Arial"/>
              </a:rPr>
              <a:t> </a:t>
            </a:r>
            <a:r>
              <a:rPr sz="2667" b="1" spc="43" dirty="0">
                <a:latin typeface="Arial"/>
                <a:cs typeface="Arial"/>
              </a:rPr>
              <a:t>bulk,</a:t>
            </a:r>
            <a:r>
              <a:rPr sz="2667" b="1" spc="-107" dirty="0">
                <a:latin typeface="Arial"/>
                <a:cs typeface="Arial"/>
              </a:rPr>
              <a:t> </a:t>
            </a:r>
            <a:r>
              <a:rPr sz="2667" b="1" spc="63" dirty="0">
                <a:latin typeface="Arial"/>
                <a:cs typeface="Arial"/>
              </a:rPr>
              <a:t>enhance</a:t>
            </a:r>
            <a:r>
              <a:rPr sz="2667" b="1" spc="-103" dirty="0">
                <a:latin typeface="Arial"/>
                <a:cs typeface="Arial"/>
              </a:rPr>
              <a:t> </a:t>
            </a:r>
            <a:r>
              <a:rPr sz="2667" b="1" spc="76" dirty="0">
                <a:latin typeface="Arial"/>
                <a:cs typeface="Arial"/>
              </a:rPr>
              <a:t>or</a:t>
            </a:r>
            <a:r>
              <a:rPr sz="2667" b="1" spc="-107" dirty="0">
                <a:latin typeface="Arial"/>
                <a:cs typeface="Arial"/>
              </a:rPr>
              <a:t> </a:t>
            </a:r>
            <a:r>
              <a:rPr sz="2667" b="1" spc="73" dirty="0">
                <a:latin typeface="Arial"/>
                <a:cs typeface="Arial"/>
              </a:rPr>
              <a:t>mimic</a:t>
            </a:r>
            <a:r>
              <a:rPr sz="2667" b="1" spc="-107" dirty="0">
                <a:latin typeface="Arial"/>
                <a:cs typeface="Arial"/>
              </a:rPr>
              <a:t> </a:t>
            </a:r>
            <a:r>
              <a:rPr sz="2667" b="1" spc="76" dirty="0">
                <a:latin typeface="Arial"/>
                <a:cs typeface="Arial"/>
              </a:rPr>
              <a:t>effects,</a:t>
            </a:r>
            <a:r>
              <a:rPr sz="2667" b="1" spc="-103" dirty="0">
                <a:latin typeface="Arial"/>
                <a:cs typeface="Arial"/>
              </a:rPr>
              <a:t> </a:t>
            </a:r>
            <a:r>
              <a:rPr sz="2667" b="1" spc="76" dirty="0">
                <a:latin typeface="Arial"/>
                <a:cs typeface="Arial"/>
              </a:rPr>
              <a:t>or  </a:t>
            </a:r>
            <a:r>
              <a:rPr sz="2667" b="1" spc="147" dirty="0">
                <a:latin typeface="Arial"/>
                <a:cs typeface="Arial"/>
              </a:rPr>
              <a:t>to </a:t>
            </a:r>
            <a:r>
              <a:rPr sz="2667" b="1" spc="100" dirty="0">
                <a:latin typeface="Arial"/>
                <a:cs typeface="Arial"/>
              </a:rPr>
              <a:t>facilitate</a:t>
            </a:r>
            <a:r>
              <a:rPr sz="2667" b="1" spc="-363" dirty="0">
                <a:latin typeface="Arial"/>
                <a:cs typeface="Arial"/>
              </a:rPr>
              <a:t> </a:t>
            </a:r>
            <a:r>
              <a:rPr sz="2667" b="1" spc="83" dirty="0">
                <a:latin typeface="Arial"/>
                <a:cs typeface="Arial"/>
              </a:rPr>
              <a:t>delivery</a:t>
            </a:r>
            <a:endParaRPr sz="2667" dirty="0">
              <a:latin typeface="Arial"/>
              <a:cs typeface="Arial"/>
            </a:endParaRPr>
          </a:p>
          <a:p>
            <a:pPr marL="8467" marR="383136">
              <a:lnSpc>
                <a:spcPct val="117200"/>
              </a:lnSpc>
            </a:pPr>
            <a:r>
              <a:rPr sz="2667" b="1" spc="17" dirty="0">
                <a:latin typeface="Arial"/>
                <a:cs typeface="Arial"/>
              </a:rPr>
              <a:t>Change</a:t>
            </a:r>
            <a:r>
              <a:rPr sz="2667" b="1" spc="-107" dirty="0">
                <a:latin typeface="Arial"/>
                <a:cs typeface="Arial"/>
              </a:rPr>
              <a:t> </a:t>
            </a:r>
            <a:r>
              <a:rPr sz="2667" b="1" spc="53" dirty="0">
                <a:latin typeface="Arial"/>
                <a:cs typeface="Arial"/>
              </a:rPr>
              <a:t>in</a:t>
            </a:r>
            <a:r>
              <a:rPr sz="2667" b="1" spc="-103" dirty="0">
                <a:latin typeface="Arial"/>
                <a:cs typeface="Arial"/>
              </a:rPr>
              <a:t> </a:t>
            </a:r>
            <a:r>
              <a:rPr sz="2667" b="1" spc="133" dirty="0">
                <a:latin typeface="Arial"/>
                <a:cs typeface="Arial"/>
              </a:rPr>
              <a:t>the</a:t>
            </a:r>
            <a:r>
              <a:rPr sz="2667" b="1" spc="-103" dirty="0">
                <a:latin typeface="Arial"/>
                <a:cs typeface="Arial"/>
              </a:rPr>
              <a:t> </a:t>
            </a:r>
            <a:r>
              <a:rPr sz="2667" b="1" spc="57" dirty="0">
                <a:latin typeface="Arial"/>
                <a:cs typeface="Arial"/>
              </a:rPr>
              <a:t>last</a:t>
            </a:r>
            <a:r>
              <a:rPr sz="2667" b="1" spc="-103" dirty="0">
                <a:latin typeface="Arial"/>
                <a:cs typeface="Arial"/>
              </a:rPr>
              <a:t> </a:t>
            </a:r>
            <a:r>
              <a:rPr sz="2667" b="1" spc="97" dirty="0">
                <a:latin typeface="Arial"/>
                <a:cs typeface="Arial"/>
              </a:rPr>
              <a:t>few</a:t>
            </a:r>
            <a:r>
              <a:rPr sz="2667" b="1" spc="-103" dirty="0">
                <a:latin typeface="Arial"/>
                <a:cs typeface="Arial"/>
              </a:rPr>
              <a:t> </a:t>
            </a:r>
            <a:r>
              <a:rPr sz="2667" b="1" spc="33" dirty="0">
                <a:latin typeface="Arial"/>
                <a:cs typeface="Arial"/>
              </a:rPr>
              <a:t>years</a:t>
            </a:r>
            <a:r>
              <a:rPr sz="2667" b="1" spc="-103" dirty="0">
                <a:latin typeface="Arial"/>
                <a:cs typeface="Arial"/>
              </a:rPr>
              <a:t> </a:t>
            </a:r>
            <a:r>
              <a:rPr sz="2667" b="1" spc="110" dirty="0">
                <a:latin typeface="Arial"/>
                <a:cs typeface="Arial"/>
              </a:rPr>
              <a:t>from</a:t>
            </a:r>
            <a:r>
              <a:rPr sz="2667" b="1" spc="-103" dirty="0">
                <a:latin typeface="Arial"/>
                <a:cs typeface="Arial"/>
              </a:rPr>
              <a:t> </a:t>
            </a:r>
            <a:r>
              <a:rPr sz="2667" b="1" spc="17" dirty="0">
                <a:latin typeface="Arial"/>
                <a:cs typeface="Arial"/>
              </a:rPr>
              <a:t>substances</a:t>
            </a:r>
            <a:r>
              <a:rPr sz="2667" b="1" spc="-103" dirty="0">
                <a:latin typeface="Arial"/>
                <a:cs typeface="Arial"/>
              </a:rPr>
              <a:t> </a:t>
            </a:r>
            <a:r>
              <a:rPr sz="2667" b="1" spc="-7" dirty="0">
                <a:latin typeface="Arial"/>
                <a:cs typeface="Arial"/>
              </a:rPr>
              <a:t>such</a:t>
            </a:r>
            <a:r>
              <a:rPr sz="2667" b="1" spc="-103" dirty="0">
                <a:latin typeface="Arial"/>
                <a:cs typeface="Arial"/>
              </a:rPr>
              <a:t> </a:t>
            </a:r>
            <a:r>
              <a:rPr sz="2667" b="1" spc="-50" dirty="0">
                <a:latin typeface="Arial"/>
                <a:cs typeface="Arial"/>
              </a:rPr>
              <a:t>as</a:t>
            </a:r>
            <a:r>
              <a:rPr sz="2667" b="1" spc="-103" dirty="0">
                <a:latin typeface="Arial"/>
                <a:cs typeface="Arial"/>
              </a:rPr>
              <a:t> </a:t>
            </a:r>
            <a:r>
              <a:rPr sz="2667" b="1" spc="73" dirty="0">
                <a:latin typeface="Arial"/>
                <a:cs typeface="Arial"/>
              </a:rPr>
              <a:t>caffeine,  </a:t>
            </a:r>
            <a:r>
              <a:rPr sz="2667" b="1" spc="57" dirty="0">
                <a:latin typeface="Arial"/>
                <a:cs typeface="Arial"/>
              </a:rPr>
              <a:t>procaine,</a:t>
            </a:r>
            <a:r>
              <a:rPr sz="2667" b="1" spc="-107" dirty="0">
                <a:latin typeface="Arial"/>
                <a:cs typeface="Arial"/>
              </a:rPr>
              <a:t> </a:t>
            </a:r>
            <a:r>
              <a:rPr sz="2667" b="1" spc="76" dirty="0">
                <a:latin typeface="Arial"/>
                <a:cs typeface="Arial"/>
              </a:rPr>
              <a:t>talc,</a:t>
            </a:r>
            <a:r>
              <a:rPr sz="2667" b="1" spc="-110" dirty="0">
                <a:latin typeface="Arial"/>
                <a:cs typeface="Arial"/>
              </a:rPr>
              <a:t> </a:t>
            </a:r>
            <a:r>
              <a:rPr sz="2667" b="1" spc="73" dirty="0">
                <a:latin typeface="Arial"/>
                <a:cs typeface="Arial"/>
              </a:rPr>
              <a:t>and</a:t>
            </a:r>
            <a:r>
              <a:rPr sz="2667" b="1" spc="-107" dirty="0">
                <a:latin typeface="Arial"/>
                <a:cs typeface="Arial"/>
              </a:rPr>
              <a:t> </a:t>
            </a:r>
            <a:r>
              <a:rPr sz="2667" b="1" spc="50" dirty="0">
                <a:latin typeface="Arial"/>
                <a:cs typeface="Arial"/>
              </a:rPr>
              <a:t>powders</a:t>
            </a:r>
            <a:r>
              <a:rPr sz="2667" b="1" spc="-107" dirty="0">
                <a:latin typeface="Arial"/>
                <a:cs typeface="Arial"/>
              </a:rPr>
              <a:t> </a:t>
            </a:r>
            <a:r>
              <a:rPr sz="2667" b="1" spc="147" dirty="0">
                <a:latin typeface="Arial"/>
                <a:cs typeface="Arial"/>
              </a:rPr>
              <a:t>to</a:t>
            </a:r>
            <a:endParaRPr sz="2667" dirty="0">
              <a:latin typeface="Arial"/>
              <a:cs typeface="Arial"/>
            </a:endParaRPr>
          </a:p>
          <a:p>
            <a:pPr>
              <a:spcBef>
                <a:spcPts val="30"/>
              </a:spcBef>
            </a:pPr>
            <a:endParaRPr sz="3233" dirty="0">
              <a:latin typeface="Arial"/>
              <a:cs typeface="Arial"/>
            </a:endParaRPr>
          </a:p>
          <a:p>
            <a:pPr marL="3872000" marR="4092145" algn="ctr">
              <a:lnSpc>
                <a:spcPct val="117200"/>
              </a:lnSpc>
            </a:pPr>
            <a:r>
              <a:rPr sz="2667" b="1" spc="40" dirty="0">
                <a:latin typeface="Arial"/>
                <a:cs typeface="Arial"/>
              </a:rPr>
              <a:t>Xylazine</a:t>
            </a:r>
            <a:r>
              <a:rPr sz="2667" b="1" spc="-136" dirty="0">
                <a:latin typeface="Arial"/>
                <a:cs typeface="Arial"/>
              </a:rPr>
              <a:t> </a:t>
            </a:r>
            <a:r>
              <a:rPr sz="2667" b="1" spc="40" dirty="0">
                <a:latin typeface="Arial"/>
                <a:cs typeface="Arial"/>
              </a:rPr>
              <a:t>“Tranq” </a:t>
            </a:r>
            <a:r>
              <a:rPr sz="2667" b="1" dirty="0">
                <a:latin typeface="Arial"/>
                <a:cs typeface="Arial"/>
              </a:rPr>
              <a:t> </a:t>
            </a:r>
            <a:r>
              <a:rPr sz="2667" b="1" spc="57" dirty="0">
                <a:latin typeface="Arial"/>
                <a:cs typeface="Arial"/>
              </a:rPr>
              <a:t>Bromazolam  </a:t>
            </a:r>
            <a:r>
              <a:rPr sz="2667" b="1" spc="73" dirty="0">
                <a:latin typeface="Arial"/>
                <a:cs typeface="Arial"/>
              </a:rPr>
              <a:t>Fentanyl</a:t>
            </a:r>
            <a:endParaRPr sz="2667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57933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42602" y="780871"/>
            <a:ext cx="10706946" cy="698119"/>
          </a:xfrm>
          <a:prstGeom prst="rect">
            <a:avLst/>
          </a:prstGeom>
        </p:spPr>
        <p:txBody>
          <a:bodyPr vert="horz" wrap="square" lIns="0" tIns="10583" rIns="0" bIns="0" rtlCol="0" anchor="b">
            <a:spAutoFit/>
          </a:bodyPr>
          <a:lstStyle/>
          <a:p>
            <a:pPr marL="8467">
              <a:lnSpc>
                <a:spcPct val="100000"/>
              </a:lnSpc>
              <a:spcBef>
                <a:spcPts val="83"/>
              </a:spcBef>
            </a:pPr>
            <a:r>
              <a:rPr sz="4467" spc="-7" dirty="0">
                <a:solidFill>
                  <a:srgbClr val="5270FF"/>
                </a:solidFill>
                <a:latin typeface="Arial  "/>
              </a:rPr>
              <a:t>XYLAZINE</a:t>
            </a:r>
            <a:r>
              <a:rPr sz="4467" spc="-7" dirty="0">
                <a:latin typeface="Arial  "/>
              </a:rPr>
              <a:t>- </a:t>
            </a:r>
            <a:r>
              <a:rPr sz="4467" spc="-23" dirty="0">
                <a:latin typeface="Arial  "/>
              </a:rPr>
              <a:t>“TRANQ” </a:t>
            </a:r>
            <a:r>
              <a:rPr sz="4467" spc="113" dirty="0">
                <a:latin typeface="Arial  "/>
              </a:rPr>
              <a:t>or </a:t>
            </a:r>
            <a:r>
              <a:rPr sz="4467" spc="70" dirty="0">
                <a:latin typeface="Arial  "/>
              </a:rPr>
              <a:t>“Zombie</a:t>
            </a:r>
            <a:r>
              <a:rPr sz="4467" spc="-853" dirty="0">
                <a:latin typeface="Arial  "/>
              </a:rPr>
              <a:t> </a:t>
            </a:r>
            <a:r>
              <a:rPr sz="4467" spc="33" dirty="0">
                <a:latin typeface="Arial  "/>
              </a:rPr>
              <a:t>Drug”</a:t>
            </a:r>
            <a:endParaRPr sz="4467" dirty="0">
              <a:latin typeface="Arial  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426507" y="2549064"/>
            <a:ext cx="120649" cy="1206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4" name="object 4"/>
          <p:cNvSpPr/>
          <p:nvPr/>
        </p:nvSpPr>
        <p:spPr>
          <a:xfrm>
            <a:off x="1426507" y="3039114"/>
            <a:ext cx="120649" cy="1206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5" name="object 5"/>
          <p:cNvSpPr/>
          <p:nvPr/>
        </p:nvSpPr>
        <p:spPr>
          <a:xfrm>
            <a:off x="1426506" y="3468839"/>
            <a:ext cx="120649" cy="1206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6" name="object 6"/>
          <p:cNvSpPr/>
          <p:nvPr/>
        </p:nvSpPr>
        <p:spPr>
          <a:xfrm>
            <a:off x="1426507" y="4182986"/>
            <a:ext cx="120649" cy="1206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xfrm>
            <a:off x="1617928" y="2282850"/>
            <a:ext cx="6788954" cy="2135200"/>
          </a:xfrm>
          <a:prstGeom prst="rect">
            <a:avLst/>
          </a:prstGeom>
        </p:spPr>
        <p:txBody>
          <a:bodyPr vert="horz" wrap="square" lIns="0" tIns="194310" rIns="0" bIns="0" rtlCol="0">
            <a:spAutoFit/>
          </a:bodyPr>
          <a:lstStyle/>
          <a:p>
            <a:pPr marL="12404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spc="93" dirty="0">
                <a:latin typeface="Arial" panose="020B0604020202020204" pitchFamily="34" charset="0"/>
                <a:cs typeface="Arial" panose="020B0604020202020204" pitchFamily="34" charset="0"/>
              </a:rPr>
              <a:t>Mainly </a:t>
            </a:r>
            <a:r>
              <a:rPr spc="53" dirty="0">
                <a:latin typeface="Arial" panose="020B0604020202020204" pitchFamily="34" charset="0"/>
                <a:cs typeface="Arial" panose="020B0604020202020204" pitchFamily="34" charset="0"/>
              </a:rPr>
              <a:t>mixed </a:t>
            </a:r>
            <a:r>
              <a:rPr spc="93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US" spc="9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48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pc="-48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pc="100" dirty="0">
                <a:latin typeface="Arial" panose="020B0604020202020204" pitchFamily="34" charset="0"/>
                <a:cs typeface="Arial" panose="020B0604020202020204" pitchFamily="34" charset="0"/>
              </a:rPr>
              <a:t>fentanyl</a:t>
            </a:r>
          </a:p>
          <a:p>
            <a:pPr marL="124043" marR="338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200" spc="37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4043" marR="338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spc="37" dirty="0">
                <a:latin typeface="Arial" panose="020B0604020202020204" pitchFamily="34" charset="0"/>
                <a:cs typeface="Arial" panose="020B0604020202020204" pitchFamily="34" charset="0"/>
              </a:rPr>
              <a:t>Used </a:t>
            </a:r>
            <a:r>
              <a:rPr spc="76" dirty="0">
                <a:latin typeface="Arial" panose="020B0604020202020204" pitchFamily="34" charset="0"/>
                <a:cs typeface="Arial" panose="020B0604020202020204" pitchFamily="34" charset="0"/>
              </a:rPr>
              <a:t>primarily </a:t>
            </a:r>
            <a:r>
              <a:rPr spc="87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spc="60" dirty="0">
                <a:latin typeface="Arial" panose="020B0604020202020204" pitchFamily="34" charset="0"/>
                <a:cs typeface="Arial" panose="020B0604020202020204" pitchFamily="34" charset="0"/>
              </a:rPr>
              <a:t>veterinarians </a:t>
            </a:r>
            <a:r>
              <a:rPr spc="-57" dirty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spc="43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pc="27" dirty="0">
                <a:latin typeface="Arial" panose="020B0604020202020204" pitchFamily="34" charset="0"/>
                <a:cs typeface="Arial" panose="020B0604020202020204" pitchFamily="34" charset="0"/>
              </a:rPr>
              <a:t>horse </a:t>
            </a:r>
            <a:r>
              <a:rPr spc="73" dirty="0">
                <a:latin typeface="Arial" panose="020B0604020202020204" pitchFamily="34" charset="0"/>
                <a:cs typeface="Arial" panose="020B0604020202020204" pitchFamily="34" charset="0"/>
              </a:rPr>
              <a:t>tranquilizer  </a:t>
            </a:r>
            <a:endParaRPr lang="en-US" spc="7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4043" marR="338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200" spc="7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4043" marR="338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spc="53" dirty="0">
                <a:latin typeface="Arial" panose="020B0604020202020204" pitchFamily="34" charset="0"/>
                <a:cs typeface="Arial" panose="020B0604020202020204" pitchFamily="34" charset="0"/>
              </a:rPr>
              <a:t>Symptoms</a:t>
            </a:r>
            <a:r>
              <a:rPr spc="-10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103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pc="-10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53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spc="-10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47" dirty="0">
                <a:latin typeface="Arial" panose="020B0604020202020204" pitchFamily="34" charset="0"/>
                <a:cs typeface="Arial" panose="020B0604020202020204" pitchFamily="34" charset="0"/>
              </a:rPr>
              <a:t>overdose</a:t>
            </a:r>
            <a:r>
              <a:rPr spc="-10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40" dirty="0">
                <a:latin typeface="Arial" panose="020B0604020202020204" pitchFamily="34" charset="0"/>
                <a:cs typeface="Arial" panose="020B0604020202020204" pitchFamily="34" charset="0"/>
              </a:rPr>
              <a:t>similar</a:t>
            </a:r>
            <a:r>
              <a:rPr spc="-10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143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pc="-10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100" dirty="0">
                <a:latin typeface="Arial" panose="020B0604020202020204" pitchFamily="34" charset="0"/>
                <a:cs typeface="Arial" panose="020B0604020202020204" pitchFamily="34" charset="0"/>
              </a:rPr>
              <a:t>fentanyl</a:t>
            </a:r>
            <a:r>
              <a:rPr spc="-10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73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pc="-10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107" dirty="0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spc="-10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63" dirty="0">
                <a:latin typeface="Arial" panose="020B0604020202020204" pitchFamily="34" charset="0"/>
                <a:cs typeface="Arial" panose="020B0604020202020204" pitchFamily="34" charset="0"/>
              </a:rPr>
              <a:t>opioid</a:t>
            </a:r>
            <a:r>
              <a:rPr spc="-10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7" dirty="0">
                <a:latin typeface="Arial" panose="020B0604020202020204" pitchFamily="34" charset="0"/>
                <a:cs typeface="Arial" panose="020B0604020202020204" pitchFamily="34" charset="0"/>
              </a:rPr>
              <a:t>ODs </a:t>
            </a:r>
            <a:r>
              <a:rPr spc="7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pc="-11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70" dirty="0">
                <a:latin typeface="Arial" panose="020B0604020202020204" pitchFamily="34" charset="0"/>
                <a:cs typeface="Arial" panose="020B0604020202020204" pitchFamily="34" charset="0"/>
              </a:rPr>
              <a:t>Narcan</a:t>
            </a:r>
            <a:r>
              <a:rPr spc="-1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20" dirty="0">
                <a:latin typeface="Arial" panose="020B0604020202020204" pitchFamily="34" charset="0"/>
                <a:cs typeface="Arial" panose="020B0604020202020204" pitchFamily="34" charset="0"/>
              </a:rPr>
              <a:t>does</a:t>
            </a:r>
            <a:r>
              <a:rPr spc="-1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117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spc="-1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53" dirty="0">
                <a:latin typeface="Arial" panose="020B0604020202020204" pitchFamily="34" charset="0"/>
                <a:cs typeface="Arial" panose="020B0604020202020204" pitchFamily="34" charset="0"/>
              </a:rPr>
              <a:t>reverse</a:t>
            </a:r>
            <a:r>
              <a:rPr spc="-1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40" dirty="0"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spc="-1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83" dirty="0"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endParaRPr lang="en-US" spc="8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4043" marR="338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200" spc="17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4043" marR="338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spc="17" dirty="0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spc="-11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3" dirty="0">
                <a:latin typeface="Arial" panose="020B0604020202020204" pitchFamily="34" charset="0"/>
                <a:cs typeface="Arial" panose="020B0604020202020204" pitchFamily="34" charset="0"/>
              </a:rPr>
              <a:t>cause</a:t>
            </a:r>
            <a:r>
              <a:rPr spc="-1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47" dirty="0">
                <a:latin typeface="Arial" panose="020B0604020202020204" pitchFamily="34" charset="0"/>
                <a:cs typeface="Arial" panose="020B0604020202020204" pitchFamily="34" charset="0"/>
              </a:rPr>
              <a:t>severe</a:t>
            </a:r>
            <a:r>
              <a:rPr spc="-1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23" dirty="0">
                <a:latin typeface="Arial" panose="020B0604020202020204" pitchFamily="34" charset="0"/>
                <a:cs typeface="Arial" panose="020B0604020202020204" pitchFamily="34" charset="0"/>
              </a:rPr>
              <a:t>skin</a:t>
            </a:r>
            <a:r>
              <a:rPr spc="-1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23" dirty="0">
                <a:latin typeface="Arial" panose="020B0604020202020204" pitchFamily="34" charset="0"/>
                <a:cs typeface="Arial" panose="020B0604020202020204" pitchFamily="34" charset="0"/>
              </a:rPr>
              <a:t>wounds</a:t>
            </a:r>
            <a:r>
              <a:rPr spc="-1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14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spc="-1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13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pc="-1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53" dirty="0">
                <a:latin typeface="Arial" panose="020B0604020202020204" pitchFamily="34" charset="0"/>
                <a:cs typeface="Arial" panose="020B0604020202020204" pitchFamily="34" charset="0"/>
              </a:rPr>
              <a:t>site</a:t>
            </a:r>
            <a:r>
              <a:rPr spc="-1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103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pc="-1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70" dirty="0">
                <a:latin typeface="Arial" panose="020B0604020202020204" pitchFamily="34" charset="0"/>
                <a:cs typeface="Arial" panose="020B0604020202020204" pitchFamily="34" charset="0"/>
              </a:rPr>
              <a:t>injection</a:t>
            </a:r>
          </a:p>
        </p:txBody>
      </p:sp>
    </p:spTree>
    <p:extLst>
      <p:ext uri="{BB962C8B-B14F-4D97-AF65-F5344CB8AC3E}">
        <p14:creationId xmlns:p14="http://schemas.microsoft.com/office/powerpoint/2010/main" val="19311049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6839" y="1037460"/>
            <a:ext cx="4508499" cy="51371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3" name="object 3"/>
          <p:cNvSpPr/>
          <p:nvPr/>
        </p:nvSpPr>
        <p:spPr>
          <a:xfrm>
            <a:off x="5520401" y="1037460"/>
            <a:ext cx="4597399" cy="51371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11937" y="113977"/>
            <a:ext cx="5222663" cy="726760"/>
          </a:xfrm>
          <a:prstGeom prst="rect">
            <a:avLst/>
          </a:prstGeom>
        </p:spPr>
        <p:txBody>
          <a:bodyPr vert="horz" wrap="square" lIns="0" tIns="8467" rIns="0" bIns="0" rtlCol="0" anchor="b">
            <a:spAutoFit/>
          </a:bodyPr>
          <a:lstStyle/>
          <a:p>
            <a:pPr marL="8467">
              <a:lnSpc>
                <a:spcPct val="100000"/>
              </a:lnSpc>
              <a:spcBef>
                <a:spcPts val="67"/>
              </a:spcBef>
            </a:pPr>
            <a:r>
              <a:rPr sz="4667" spc="70" dirty="0">
                <a:latin typeface="Arial  "/>
              </a:rPr>
              <a:t>Effects </a:t>
            </a:r>
            <a:r>
              <a:rPr sz="4667" spc="163" dirty="0">
                <a:latin typeface="Arial  "/>
              </a:rPr>
              <a:t>of</a:t>
            </a:r>
            <a:r>
              <a:rPr sz="4667" spc="-500" dirty="0">
                <a:latin typeface="Arial  "/>
              </a:rPr>
              <a:t> </a:t>
            </a:r>
            <a:r>
              <a:rPr sz="4667" spc="43" dirty="0">
                <a:latin typeface="Arial  "/>
              </a:rPr>
              <a:t>“Tranq”</a:t>
            </a:r>
            <a:endParaRPr sz="4667" dirty="0">
              <a:latin typeface="Arial  "/>
            </a:endParaRPr>
          </a:p>
        </p:txBody>
      </p:sp>
    </p:spTree>
    <p:extLst>
      <p:ext uri="{BB962C8B-B14F-4D97-AF65-F5344CB8AC3E}">
        <p14:creationId xmlns:p14="http://schemas.microsoft.com/office/powerpoint/2010/main" val="37685432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8061" y="232457"/>
            <a:ext cx="12208087" cy="1990972"/>
          </a:xfrm>
          <a:prstGeom prst="rect">
            <a:avLst/>
          </a:prstGeom>
        </p:spPr>
        <p:txBody>
          <a:bodyPr vert="horz" wrap="square" lIns="0" tIns="145203" rIns="0" bIns="0" rtlCol="0" anchor="b">
            <a:spAutoFit/>
          </a:bodyPr>
          <a:lstStyle/>
          <a:p>
            <a:pPr algn="ctr">
              <a:lnSpc>
                <a:spcPct val="100000"/>
              </a:lnSpc>
              <a:spcBef>
                <a:spcPts val="1143"/>
              </a:spcBef>
            </a:pPr>
            <a:r>
              <a:rPr sz="5300" spc="-17" dirty="0">
                <a:solidFill>
                  <a:srgbClr val="5270FF"/>
                </a:solidFill>
                <a:latin typeface="Arial  "/>
              </a:rPr>
              <a:t>BENZODIAZEPINES</a:t>
            </a:r>
            <a:r>
              <a:rPr sz="5300" spc="-17" dirty="0">
                <a:latin typeface="Arial  "/>
              </a:rPr>
              <a:t>-</a:t>
            </a:r>
            <a:r>
              <a:rPr sz="5300" spc="-237" dirty="0">
                <a:latin typeface="Arial  "/>
              </a:rPr>
              <a:t> </a:t>
            </a:r>
            <a:r>
              <a:rPr sz="5300" spc="-17" dirty="0">
                <a:latin typeface="Arial  "/>
              </a:rPr>
              <a:t>BROMAZOLAM</a:t>
            </a:r>
            <a:endParaRPr sz="5300" dirty="0">
              <a:latin typeface="Arial  "/>
            </a:endParaRPr>
          </a:p>
          <a:p>
            <a:pPr algn="ctr">
              <a:lnSpc>
                <a:spcPct val="100000"/>
              </a:lnSpc>
              <a:spcBef>
                <a:spcPts val="1076"/>
              </a:spcBef>
            </a:pPr>
            <a:r>
              <a:rPr sz="5300" spc="7" dirty="0">
                <a:latin typeface="Arial  "/>
              </a:rPr>
              <a:t>“Benzo</a:t>
            </a:r>
            <a:r>
              <a:rPr sz="5300" spc="-240" dirty="0">
                <a:latin typeface="Arial  "/>
              </a:rPr>
              <a:t> </a:t>
            </a:r>
            <a:r>
              <a:rPr sz="5300" spc="120" dirty="0">
                <a:latin typeface="Arial  "/>
              </a:rPr>
              <a:t>Dope”</a:t>
            </a:r>
            <a:endParaRPr sz="5300" dirty="0">
              <a:latin typeface="Arial  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76317" y="2977376"/>
            <a:ext cx="6537537" cy="1751099"/>
          </a:xfrm>
          <a:prstGeom prst="rect">
            <a:avLst/>
          </a:prstGeom>
        </p:spPr>
        <p:txBody>
          <a:bodyPr vert="horz" wrap="square" lIns="0" tIns="88053" rIns="0" bIns="0" rtlCol="0">
            <a:spAutoFit/>
          </a:bodyPr>
          <a:lstStyle/>
          <a:p>
            <a:pPr marL="8467">
              <a:spcBef>
                <a:spcPts val="693"/>
              </a:spcBef>
            </a:pPr>
            <a:r>
              <a:rPr sz="3267" b="1" spc="93" dirty="0">
                <a:latin typeface="Arial"/>
                <a:cs typeface="Arial"/>
              </a:rPr>
              <a:t>*Synthetically</a:t>
            </a:r>
            <a:r>
              <a:rPr sz="3267" b="1" spc="-143" dirty="0">
                <a:latin typeface="Arial"/>
                <a:cs typeface="Arial"/>
              </a:rPr>
              <a:t> </a:t>
            </a:r>
            <a:r>
              <a:rPr sz="3267" b="1" spc="93" dirty="0">
                <a:latin typeface="Arial"/>
                <a:cs typeface="Arial"/>
              </a:rPr>
              <a:t>manufactured</a:t>
            </a:r>
            <a:endParaRPr sz="3267" dirty="0">
              <a:latin typeface="Arial"/>
              <a:cs typeface="Arial"/>
            </a:endParaRPr>
          </a:p>
          <a:p>
            <a:pPr marL="8467">
              <a:spcBef>
                <a:spcPts val="627"/>
              </a:spcBef>
            </a:pPr>
            <a:r>
              <a:rPr sz="3267" b="1" spc="83" dirty="0">
                <a:latin typeface="Arial"/>
                <a:cs typeface="Arial"/>
              </a:rPr>
              <a:t>*High</a:t>
            </a:r>
            <a:r>
              <a:rPr sz="3267" b="1" spc="-143" dirty="0">
                <a:latin typeface="Arial"/>
                <a:cs typeface="Arial"/>
              </a:rPr>
              <a:t> </a:t>
            </a:r>
            <a:r>
              <a:rPr sz="3267" b="1" spc="97" dirty="0">
                <a:latin typeface="Arial"/>
                <a:cs typeface="Arial"/>
              </a:rPr>
              <a:t>potency</a:t>
            </a:r>
            <a:r>
              <a:rPr sz="3267" b="1" spc="-143" dirty="0">
                <a:latin typeface="Arial"/>
                <a:cs typeface="Arial"/>
              </a:rPr>
              <a:t> </a:t>
            </a:r>
            <a:r>
              <a:rPr sz="3267" b="1" spc="160" dirty="0">
                <a:latin typeface="Arial"/>
                <a:cs typeface="Arial"/>
              </a:rPr>
              <a:t>at</a:t>
            </a:r>
            <a:r>
              <a:rPr sz="3267" b="1" spc="-140" dirty="0">
                <a:latin typeface="Arial"/>
                <a:cs typeface="Arial"/>
              </a:rPr>
              <a:t> </a:t>
            </a:r>
            <a:r>
              <a:rPr sz="3267" b="1" spc="87" dirty="0">
                <a:latin typeface="Arial"/>
                <a:cs typeface="Arial"/>
              </a:rPr>
              <a:t>very</a:t>
            </a:r>
            <a:r>
              <a:rPr sz="3267" b="1" spc="-143" dirty="0">
                <a:latin typeface="Arial"/>
                <a:cs typeface="Arial"/>
              </a:rPr>
              <a:t> </a:t>
            </a:r>
            <a:r>
              <a:rPr sz="3267" b="1" spc="63" dirty="0">
                <a:latin typeface="Arial"/>
                <a:cs typeface="Arial"/>
              </a:rPr>
              <a:t>low</a:t>
            </a:r>
            <a:r>
              <a:rPr sz="3267" b="1" spc="-140" dirty="0">
                <a:latin typeface="Arial"/>
                <a:cs typeface="Arial"/>
              </a:rPr>
              <a:t> </a:t>
            </a:r>
            <a:r>
              <a:rPr sz="3267" b="1" spc="-27" dirty="0">
                <a:latin typeface="Arial"/>
                <a:cs typeface="Arial"/>
              </a:rPr>
              <a:t>doses</a:t>
            </a:r>
            <a:endParaRPr sz="3267" dirty="0">
              <a:latin typeface="Arial"/>
              <a:cs typeface="Arial"/>
            </a:endParaRPr>
          </a:p>
          <a:p>
            <a:pPr marL="8467">
              <a:spcBef>
                <a:spcPts val="627"/>
              </a:spcBef>
            </a:pPr>
            <a:r>
              <a:rPr sz="3267" b="1" spc="60" dirty="0">
                <a:latin typeface="Arial"/>
                <a:cs typeface="Arial"/>
              </a:rPr>
              <a:t>*Strong</a:t>
            </a:r>
            <a:r>
              <a:rPr sz="3267" b="1" spc="-140" dirty="0">
                <a:latin typeface="Arial"/>
                <a:cs typeface="Arial"/>
              </a:rPr>
              <a:t> </a:t>
            </a:r>
            <a:r>
              <a:rPr sz="3267" b="1" spc="60" dirty="0">
                <a:latin typeface="Arial"/>
                <a:cs typeface="Arial"/>
              </a:rPr>
              <a:t>sedation</a:t>
            </a:r>
            <a:endParaRPr sz="3267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15967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8339" y="513643"/>
            <a:ext cx="11575627" cy="731825"/>
          </a:xfrm>
          <a:prstGeom prst="rect">
            <a:avLst/>
          </a:prstGeom>
        </p:spPr>
        <p:txBody>
          <a:bodyPr vert="horz" wrap="square" lIns="0" tIns="8467" rIns="0" bIns="0" rtlCol="0" anchor="b">
            <a:spAutoFit/>
          </a:bodyPr>
          <a:lstStyle/>
          <a:p>
            <a:pPr marL="8467">
              <a:lnSpc>
                <a:spcPct val="100000"/>
              </a:lnSpc>
              <a:spcBef>
                <a:spcPts val="67"/>
              </a:spcBef>
            </a:pPr>
            <a:r>
              <a:rPr sz="4700" spc="-13" dirty="0">
                <a:solidFill>
                  <a:srgbClr val="5270FF"/>
                </a:solidFill>
                <a:latin typeface="Arial  "/>
              </a:rPr>
              <a:t>FENTANYL</a:t>
            </a:r>
            <a:r>
              <a:rPr sz="4700" spc="-13" dirty="0">
                <a:latin typeface="Arial  "/>
              </a:rPr>
              <a:t>- </a:t>
            </a:r>
            <a:r>
              <a:rPr sz="4700" spc="-40" dirty="0">
                <a:latin typeface="Arial  "/>
              </a:rPr>
              <a:t>USED </a:t>
            </a:r>
            <a:r>
              <a:rPr sz="4700" spc="-190" dirty="0">
                <a:latin typeface="Arial  "/>
              </a:rPr>
              <a:t>AS </a:t>
            </a:r>
            <a:r>
              <a:rPr sz="4700" spc="-123" dirty="0">
                <a:latin typeface="Arial  "/>
              </a:rPr>
              <a:t>A </a:t>
            </a:r>
            <a:r>
              <a:rPr sz="4700" spc="30" dirty="0">
                <a:latin typeface="Arial  "/>
              </a:rPr>
              <a:t>CUTTING</a:t>
            </a:r>
            <a:r>
              <a:rPr sz="4700" spc="-650" dirty="0">
                <a:latin typeface="Arial  "/>
              </a:rPr>
              <a:t> </a:t>
            </a:r>
            <a:r>
              <a:rPr sz="4700" spc="-70" dirty="0">
                <a:latin typeface="Arial  "/>
              </a:rPr>
              <a:t>AGENT</a:t>
            </a:r>
            <a:endParaRPr sz="4700" dirty="0">
              <a:latin typeface="Arial  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8339" y="1790445"/>
            <a:ext cx="12042157" cy="3817221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z="2667" b="1" spc="80" dirty="0">
                <a:latin typeface="Arial"/>
                <a:cs typeface="Arial"/>
              </a:rPr>
              <a:t>*One</a:t>
            </a:r>
            <a:r>
              <a:rPr sz="2667" b="1" spc="-113" dirty="0">
                <a:latin typeface="Arial"/>
                <a:cs typeface="Arial"/>
              </a:rPr>
              <a:t> </a:t>
            </a:r>
            <a:r>
              <a:rPr sz="2667" b="1" spc="90" dirty="0">
                <a:latin typeface="Arial"/>
                <a:cs typeface="Arial"/>
              </a:rPr>
              <a:t>of</a:t>
            </a:r>
            <a:r>
              <a:rPr sz="2667" b="1" spc="-113" dirty="0">
                <a:latin typeface="Arial"/>
                <a:cs typeface="Arial"/>
              </a:rPr>
              <a:t> </a:t>
            </a:r>
            <a:r>
              <a:rPr sz="2667" b="1" spc="117" dirty="0">
                <a:latin typeface="Arial"/>
                <a:cs typeface="Arial"/>
              </a:rPr>
              <a:t>the</a:t>
            </a:r>
            <a:r>
              <a:rPr sz="2667" b="1" spc="-113" dirty="0">
                <a:latin typeface="Arial"/>
                <a:cs typeface="Arial"/>
              </a:rPr>
              <a:t> </a:t>
            </a:r>
            <a:r>
              <a:rPr sz="2667" b="1" spc="50" dirty="0">
                <a:latin typeface="Arial"/>
                <a:cs typeface="Arial"/>
              </a:rPr>
              <a:t>most</a:t>
            </a:r>
            <a:r>
              <a:rPr sz="2667" b="1" spc="-113" dirty="0">
                <a:latin typeface="Arial"/>
                <a:cs typeface="Arial"/>
              </a:rPr>
              <a:t> </a:t>
            </a:r>
            <a:r>
              <a:rPr sz="2667" b="1" spc="7" dirty="0">
                <a:latin typeface="Arial"/>
                <a:cs typeface="Arial"/>
              </a:rPr>
              <a:t>used</a:t>
            </a:r>
            <a:r>
              <a:rPr sz="2667" b="1" spc="-113" dirty="0">
                <a:latin typeface="Arial"/>
                <a:cs typeface="Arial"/>
              </a:rPr>
              <a:t> </a:t>
            </a:r>
            <a:r>
              <a:rPr sz="2667" b="1" spc="90" dirty="0">
                <a:latin typeface="Arial"/>
                <a:cs typeface="Arial"/>
              </a:rPr>
              <a:t>adulterant</a:t>
            </a:r>
            <a:r>
              <a:rPr sz="2667" b="1" spc="-113" dirty="0">
                <a:latin typeface="Arial"/>
                <a:cs typeface="Arial"/>
              </a:rPr>
              <a:t> </a:t>
            </a:r>
            <a:r>
              <a:rPr sz="2667" b="1" spc="40" dirty="0">
                <a:latin typeface="Arial"/>
                <a:cs typeface="Arial"/>
              </a:rPr>
              <a:t>in</a:t>
            </a:r>
            <a:r>
              <a:rPr sz="2667" b="1" spc="-110" dirty="0">
                <a:latin typeface="Arial"/>
                <a:cs typeface="Arial"/>
              </a:rPr>
              <a:t> </a:t>
            </a:r>
            <a:r>
              <a:rPr sz="2667" b="1" spc="117" dirty="0">
                <a:latin typeface="Arial"/>
                <a:cs typeface="Arial"/>
              </a:rPr>
              <a:t>the</a:t>
            </a:r>
            <a:r>
              <a:rPr sz="2667" b="1" spc="-113" dirty="0">
                <a:latin typeface="Arial"/>
                <a:cs typeface="Arial"/>
              </a:rPr>
              <a:t> </a:t>
            </a:r>
            <a:r>
              <a:rPr sz="2667" b="1" spc="43" dirty="0">
                <a:latin typeface="Arial"/>
                <a:cs typeface="Arial"/>
              </a:rPr>
              <a:t>local</a:t>
            </a:r>
            <a:r>
              <a:rPr sz="2667" b="1" spc="-113" dirty="0">
                <a:latin typeface="Arial"/>
                <a:cs typeface="Arial"/>
              </a:rPr>
              <a:t> </a:t>
            </a:r>
            <a:r>
              <a:rPr sz="2667" b="1" spc="17" dirty="0">
                <a:latin typeface="Arial"/>
                <a:cs typeface="Arial"/>
              </a:rPr>
              <a:t>drug</a:t>
            </a:r>
            <a:r>
              <a:rPr sz="2667" b="1" spc="-113" dirty="0">
                <a:latin typeface="Arial"/>
                <a:cs typeface="Arial"/>
              </a:rPr>
              <a:t> </a:t>
            </a:r>
            <a:r>
              <a:rPr sz="2667" b="1" spc="30" dirty="0">
                <a:latin typeface="Arial"/>
                <a:cs typeface="Arial"/>
              </a:rPr>
              <a:t>supply</a:t>
            </a:r>
            <a:endParaRPr sz="2667" dirty="0">
              <a:latin typeface="Arial"/>
              <a:cs typeface="Arial"/>
            </a:endParaRPr>
          </a:p>
          <a:p>
            <a:pPr>
              <a:spcBef>
                <a:spcPts val="20"/>
              </a:spcBef>
            </a:pPr>
            <a:endParaRPr sz="1600" dirty="0">
              <a:latin typeface="Arial"/>
              <a:cs typeface="Arial"/>
            </a:endParaRPr>
          </a:p>
          <a:p>
            <a:pPr marL="104145"/>
            <a:r>
              <a:rPr sz="2667" b="1" spc="70" dirty="0">
                <a:latin typeface="Arial"/>
                <a:cs typeface="Arial"/>
              </a:rPr>
              <a:t>*The</a:t>
            </a:r>
            <a:r>
              <a:rPr sz="2667" b="1" spc="-110" dirty="0">
                <a:latin typeface="Arial"/>
                <a:cs typeface="Arial"/>
              </a:rPr>
              <a:t> </a:t>
            </a:r>
            <a:r>
              <a:rPr sz="2667" b="1" spc="73" dirty="0">
                <a:latin typeface="Arial"/>
                <a:cs typeface="Arial"/>
              </a:rPr>
              <a:t>majority</a:t>
            </a:r>
            <a:r>
              <a:rPr sz="2667" b="1" spc="-107" dirty="0">
                <a:latin typeface="Arial"/>
                <a:cs typeface="Arial"/>
              </a:rPr>
              <a:t> </a:t>
            </a:r>
            <a:r>
              <a:rPr sz="2667" b="1" spc="90" dirty="0">
                <a:latin typeface="Arial"/>
                <a:cs typeface="Arial"/>
              </a:rPr>
              <a:t>of</a:t>
            </a:r>
            <a:r>
              <a:rPr sz="2667" b="1" spc="-110" dirty="0">
                <a:latin typeface="Arial"/>
                <a:cs typeface="Arial"/>
              </a:rPr>
              <a:t> </a:t>
            </a:r>
            <a:r>
              <a:rPr sz="2667" b="1" spc="80" dirty="0">
                <a:latin typeface="Arial"/>
                <a:cs typeface="Arial"/>
              </a:rPr>
              <a:t>what</a:t>
            </a:r>
            <a:r>
              <a:rPr sz="2667" b="1" spc="-107" dirty="0">
                <a:latin typeface="Arial"/>
                <a:cs typeface="Arial"/>
              </a:rPr>
              <a:t> </a:t>
            </a:r>
            <a:r>
              <a:rPr sz="2667" b="1" spc="23" dirty="0">
                <a:latin typeface="Arial"/>
                <a:cs typeface="Arial"/>
              </a:rPr>
              <a:t>customers</a:t>
            </a:r>
            <a:r>
              <a:rPr sz="2667" b="1" spc="-107" dirty="0">
                <a:latin typeface="Arial"/>
                <a:cs typeface="Arial"/>
              </a:rPr>
              <a:t> </a:t>
            </a:r>
            <a:r>
              <a:rPr sz="2667" b="1" spc="70" dirty="0">
                <a:latin typeface="Arial"/>
                <a:cs typeface="Arial"/>
              </a:rPr>
              <a:t>believe</a:t>
            </a:r>
            <a:r>
              <a:rPr sz="2667" b="1" spc="-110" dirty="0">
                <a:latin typeface="Arial"/>
                <a:cs typeface="Arial"/>
              </a:rPr>
              <a:t> </a:t>
            </a:r>
            <a:r>
              <a:rPr sz="2667" b="1" spc="130" dirty="0">
                <a:latin typeface="Arial"/>
                <a:cs typeface="Arial"/>
              </a:rPr>
              <a:t>to</a:t>
            </a:r>
            <a:r>
              <a:rPr sz="2667" b="1" spc="-107" dirty="0">
                <a:latin typeface="Arial"/>
                <a:cs typeface="Arial"/>
              </a:rPr>
              <a:t> </a:t>
            </a:r>
            <a:r>
              <a:rPr sz="2667" b="1" spc="80" dirty="0">
                <a:latin typeface="Arial"/>
                <a:cs typeface="Arial"/>
              </a:rPr>
              <a:t>be</a:t>
            </a:r>
            <a:r>
              <a:rPr sz="2667" b="1" spc="-107" dirty="0">
                <a:latin typeface="Arial"/>
                <a:cs typeface="Arial"/>
              </a:rPr>
              <a:t> </a:t>
            </a:r>
            <a:r>
              <a:rPr sz="2667" b="1" spc="53" dirty="0">
                <a:latin typeface="Arial"/>
                <a:cs typeface="Arial"/>
              </a:rPr>
              <a:t>heroin</a:t>
            </a:r>
            <a:r>
              <a:rPr sz="2667" b="1" spc="-110" dirty="0">
                <a:latin typeface="Arial"/>
                <a:cs typeface="Arial"/>
              </a:rPr>
              <a:t> </a:t>
            </a:r>
            <a:r>
              <a:rPr sz="2667" b="1" spc="-63" dirty="0">
                <a:latin typeface="Arial"/>
                <a:cs typeface="Arial"/>
              </a:rPr>
              <a:t>is</a:t>
            </a:r>
            <a:r>
              <a:rPr sz="2667" b="1" spc="-107" dirty="0">
                <a:latin typeface="Arial"/>
                <a:cs typeface="Arial"/>
              </a:rPr>
              <a:t> </a:t>
            </a:r>
            <a:r>
              <a:rPr sz="2667" b="1" spc="63" dirty="0">
                <a:latin typeface="Arial"/>
                <a:cs typeface="Arial"/>
              </a:rPr>
              <a:t>actually</a:t>
            </a:r>
            <a:r>
              <a:rPr sz="2667" b="1" spc="-110" dirty="0">
                <a:latin typeface="Arial"/>
                <a:cs typeface="Arial"/>
              </a:rPr>
              <a:t> </a:t>
            </a:r>
            <a:r>
              <a:rPr sz="2667" b="1" spc="87" dirty="0">
                <a:latin typeface="Arial"/>
                <a:cs typeface="Arial"/>
              </a:rPr>
              <a:t>fentanyl</a:t>
            </a:r>
            <a:endParaRPr sz="2667" dirty="0">
              <a:latin typeface="Arial"/>
              <a:cs typeface="Arial"/>
            </a:endParaRPr>
          </a:p>
          <a:p>
            <a:pPr>
              <a:spcBef>
                <a:spcPts val="20"/>
              </a:spcBef>
            </a:pPr>
            <a:endParaRPr sz="1600" dirty="0">
              <a:latin typeface="Arial"/>
              <a:cs typeface="Arial"/>
            </a:endParaRPr>
          </a:p>
          <a:p>
            <a:pPr marL="8467" marR="262056">
              <a:lnSpc>
                <a:spcPct val="115599"/>
              </a:lnSpc>
              <a:spcBef>
                <a:spcPts val="3"/>
              </a:spcBef>
            </a:pPr>
            <a:r>
              <a:rPr sz="2667" b="1" spc="13" dirty="0">
                <a:latin typeface="Arial"/>
                <a:cs typeface="Arial"/>
              </a:rPr>
              <a:t>*Seizures</a:t>
            </a:r>
            <a:r>
              <a:rPr sz="2667" b="1" spc="-110" dirty="0">
                <a:latin typeface="Arial"/>
                <a:cs typeface="Arial"/>
              </a:rPr>
              <a:t> </a:t>
            </a:r>
            <a:r>
              <a:rPr sz="2667" b="1" spc="90" dirty="0">
                <a:latin typeface="Arial"/>
                <a:cs typeface="Arial"/>
              </a:rPr>
              <a:t>of</a:t>
            </a:r>
            <a:r>
              <a:rPr sz="2667" b="1" spc="-110" dirty="0">
                <a:latin typeface="Arial"/>
                <a:cs typeface="Arial"/>
              </a:rPr>
              <a:t> </a:t>
            </a:r>
            <a:r>
              <a:rPr sz="2667" b="1" spc="70" dirty="0">
                <a:latin typeface="Arial"/>
                <a:cs typeface="Arial"/>
              </a:rPr>
              <a:t>pure</a:t>
            </a:r>
            <a:r>
              <a:rPr sz="2667" b="1" spc="-110" dirty="0">
                <a:latin typeface="Arial"/>
                <a:cs typeface="Arial"/>
              </a:rPr>
              <a:t> </a:t>
            </a:r>
            <a:r>
              <a:rPr sz="2667" b="1" spc="53" dirty="0">
                <a:latin typeface="Arial"/>
                <a:cs typeface="Arial"/>
              </a:rPr>
              <a:t>heroin</a:t>
            </a:r>
            <a:r>
              <a:rPr sz="2667" b="1" spc="-110" dirty="0">
                <a:latin typeface="Arial"/>
                <a:cs typeface="Arial"/>
              </a:rPr>
              <a:t> </a:t>
            </a:r>
            <a:r>
              <a:rPr sz="2667" b="1" spc="60" dirty="0">
                <a:latin typeface="Arial"/>
                <a:cs typeface="Arial"/>
              </a:rPr>
              <a:t>continue</a:t>
            </a:r>
            <a:r>
              <a:rPr sz="2667" b="1" spc="-107" dirty="0">
                <a:latin typeface="Arial"/>
                <a:cs typeface="Arial"/>
              </a:rPr>
              <a:t> </a:t>
            </a:r>
            <a:r>
              <a:rPr sz="2667" b="1" spc="130" dirty="0">
                <a:latin typeface="Arial"/>
                <a:cs typeface="Arial"/>
              </a:rPr>
              <a:t>to</a:t>
            </a:r>
            <a:r>
              <a:rPr sz="2667" b="1" spc="-110" dirty="0">
                <a:latin typeface="Arial"/>
                <a:cs typeface="Arial"/>
              </a:rPr>
              <a:t> </a:t>
            </a:r>
            <a:r>
              <a:rPr sz="2667" b="1" spc="30" dirty="0">
                <a:latin typeface="Arial"/>
                <a:cs typeface="Arial"/>
              </a:rPr>
              <a:t>decrease</a:t>
            </a:r>
            <a:r>
              <a:rPr sz="2667" b="1" spc="-110" dirty="0">
                <a:latin typeface="Arial"/>
                <a:cs typeface="Arial"/>
              </a:rPr>
              <a:t> </a:t>
            </a:r>
            <a:r>
              <a:rPr sz="2667" b="1" spc="53" dirty="0">
                <a:latin typeface="Arial"/>
                <a:cs typeface="Arial"/>
              </a:rPr>
              <a:t>while</a:t>
            </a:r>
            <a:r>
              <a:rPr sz="2667" b="1" spc="-110" dirty="0">
                <a:latin typeface="Arial"/>
                <a:cs typeface="Arial"/>
              </a:rPr>
              <a:t> </a:t>
            </a:r>
            <a:r>
              <a:rPr sz="2667" b="1" spc="-10" dirty="0">
                <a:latin typeface="Arial"/>
                <a:cs typeface="Arial"/>
              </a:rPr>
              <a:t>seizures</a:t>
            </a:r>
            <a:r>
              <a:rPr sz="2667" b="1" spc="-107" dirty="0">
                <a:latin typeface="Arial"/>
                <a:cs typeface="Arial"/>
              </a:rPr>
              <a:t> </a:t>
            </a:r>
            <a:r>
              <a:rPr sz="2667" b="1" spc="90" dirty="0">
                <a:latin typeface="Arial"/>
                <a:cs typeface="Arial"/>
              </a:rPr>
              <a:t>of</a:t>
            </a:r>
            <a:r>
              <a:rPr sz="2667" b="1" spc="-110" dirty="0">
                <a:latin typeface="Arial"/>
                <a:cs typeface="Arial"/>
              </a:rPr>
              <a:t> </a:t>
            </a:r>
            <a:r>
              <a:rPr sz="2667" b="1" spc="87" dirty="0">
                <a:latin typeface="Arial"/>
                <a:cs typeface="Arial"/>
              </a:rPr>
              <a:t>fentanyl without </a:t>
            </a:r>
            <a:r>
              <a:rPr sz="2667" b="1" spc="117" dirty="0">
                <a:latin typeface="Arial"/>
                <a:cs typeface="Arial"/>
              </a:rPr>
              <a:t>the </a:t>
            </a:r>
            <a:r>
              <a:rPr sz="2667" b="1" spc="33" dirty="0">
                <a:latin typeface="Arial"/>
                <a:cs typeface="Arial"/>
              </a:rPr>
              <a:t>presence </a:t>
            </a:r>
            <a:r>
              <a:rPr sz="2667" b="1" spc="90" dirty="0">
                <a:latin typeface="Arial"/>
                <a:cs typeface="Arial"/>
              </a:rPr>
              <a:t>of </a:t>
            </a:r>
            <a:r>
              <a:rPr sz="2667" b="1" spc="53" dirty="0">
                <a:latin typeface="Arial"/>
                <a:cs typeface="Arial"/>
              </a:rPr>
              <a:t>heroin </a:t>
            </a:r>
            <a:r>
              <a:rPr sz="2667" b="1" spc="60" dirty="0">
                <a:latin typeface="Arial"/>
                <a:cs typeface="Arial"/>
              </a:rPr>
              <a:t>continue </a:t>
            </a:r>
            <a:r>
              <a:rPr sz="2667" b="1" spc="130" dirty="0">
                <a:latin typeface="Arial"/>
                <a:cs typeface="Arial"/>
              </a:rPr>
              <a:t>to </a:t>
            </a:r>
            <a:r>
              <a:rPr sz="2667" b="1" spc="33" dirty="0">
                <a:latin typeface="Arial"/>
                <a:cs typeface="Arial"/>
              </a:rPr>
              <a:t>increase- </a:t>
            </a:r>
            <a:r>
              <a:rPr sz="2667" b="1" spc="37" dirty="0">
                <a:latin typeface="Arial"/>
                <a:cs typeface="Arial"/>
              </a:rPr>
              <a:t>this </a:t>
            </a:r>
            <a:r>
              <a:rPr sz="2667" b="1" spc="-63" dirty="0">
                <a:latin typeface="Arial"/>
                <a:cs typeface="Arial"/>
              </a:rPr>
              <a:t>is </a:t>
            </a:r>
            <a:r>
              <a:rPr sz="2667" b="1" spc="103" dirty="0">
                <a:latin typeface="Arial"/>
                <a:cs typeface="Arial"/>
              </a:rPr>
              <a:t>not </a:t>
            </a:r>
            <a:r>
              <a:rPr sz="2667" b="1" spc="57" dirty="0">
                <a:latin typeface="Arial"/>
                <a:cs typeface="Arial"/>
              </a:rPr>
              <a:t>only </a:t>
            </a:r>
            <a:r>
              <a:rPr sz="2667" b="1" spc="67" dirty="0">
                <a:latin typeface="Arial"/>
                <a:cs typeface="Arial"/>
              </a:rPr>
              <a:t>statewide </a:t>
            </a:r>
            <a:r>
              <a:rPr sz="2667" b="1" spc="113" dirty="0">
                <a:latin typeface="Arial"/>
                <a:cs typeface="Arial"/>
              </a:rPr>
              <a:t>but</a:t>
            </a:r>
            <a:r>
              <a:rPr sz="2667" b="1" spc="-297" dirty="0">
                <a:latin typeface="Arial"/>
                <a:cs typeface="Arial"/>
              </a:rPr>
              <a:t> </a:t>
            </a:r>
            <a:r>
              <a:rPr sz="2667" b="1" spc="50" dirty="0">
                <a:latin typeface="Arial"/>
                <a:cs typeface="Arial"/>
              </a:rPr>
              <a:t>locally</a:t>
            </a:r>
            <a:endParaRPr sz="2667" dirty="0">
              <a:latin typeface="Arial"/>
              <a:cs typeface="Arial"/>
            </a:endParaRPr>
          </a:p>
          <a:p>
            <a:pPr>
              <a:spcBef>
                <a:spcPts val="20"/>
              </a:spcBef>
            </a:pPr>
            <a:endParaRPr sz="1600" dirty="0">
              <a:latin typeface="Arial"/>
              <a:cs typeface="Arial"/>
            </a:endParaRPr>
          </a:p>
          <a:p>
            <a:pPr marL="8467"/>
            <a:r>
              <a:rPr sz="2667" b="1" spc="20" dirty="0">
                <a:latin typeface="Arial"/>
                <a:cs typeface="Arial"/>
              </a:rPr>
              <a:t>*Seeing</a:t>
            </a:r>
            <a:r>
              <a:rPr sz="2667" b="1" spc="-117" dirty="0">
                <a:latin typeface="Arial"/>
                <a:cs typeface="Arial"/>
              </a:rPr>
              <a:t> </a:t>
            </a:r>
            <a:r>
              <a:rPr sz="2667" b="1" spc="87" dirty="0">
                <a:latin typeface="Arial"/>
                <a:cs typeface="Arial"/>
              </a:rPr>
              <a:t>fentanyl</a:t>
            </a:r>
            <a:r>
              <a:rPr sz="2667" b="1" spc="-113" dirty="0">
                <a:latin typeface="Arial"/>
                <a:cs typeface="Arial"/>
              </a:rPr>
              <a:t> </a:t>
            </a:r>
            <a:r>
              <a:rPr sz="2667" b="1" spc="40" dirty="0">
                <a:latin typeface="Arial"/>
                <a:cs typeface="Arial"/>
              </a:rPr>
              <a:t>in</a:t>
            </a:r>
            <a:r>
              <a:rPr sz="2667" b="1" spc="-113" dirty="0">
                <a:latin typeface="Arial"/>
                <a:cs typeface="Arial"/>
              </a:rPr>
              <a:t> </a:t>
            </a:r>
            <a:r>
              <a:rPr sz="2667" b="1" spc="30" dirty="0">
                <a:latin typeface="Arial"/>
                <a:cs typeface="Arial"/>
              </a:rPr>
              <a:t>cocaine</a:t>
            </a:r>
            <a:r>
              <a:rPr sz="2667" b="1" spc="-113" dirty="0">
                <a:latin typeface="Arial"/>
                <a:cs typeface="Arial"/>
              </a:rPr>
              <a:t> </a:t>
            </a:r>
            <a:r>
              <a:rPr sz="2667" b="1" spc="57" dirty="0">
                <a:latin typeface="Arial"/>
                <a:cs typeface="Arial"/>
              </a:rPr>
              <a:t>and</a:t>
            </a:r>
            <a:r>
              <a:rPr sz="2667" b="1" spc="-113" dirty="0">
                <a:latin typeface="Arial"/>
                <a:cs typeface="Arial"/>
              </a:rPr>
              <a:t> </a:t>
            </a:r>
            <a:r>
              <a:rPr sz="2667" b="1" spc="113" dirty="0">
                <a:latin typeface="Arial"/>
                <a:cs typeface="Arial"/>
              </a:rPr>
              <a:t>meth</a:t>
            </a:r>
            <a:endParaRPr sz="2667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2714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15328" y="505312"/>
            <a:ext cx="7988504" cy="54788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</p:spTree>
    <p:extLst>
      <p:ext uri="{BB962C8B-B14F-4D97-AF65-F5344CB8AC3E}">
        <p14:creationId xmlns:p14="http://schemas.microsoft.com/office/powerpoint/2010/main" val="36947993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654107" y="1527605"/>
            <a:ext cx="3397249" cy="38036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3" name="object 3"/>
          <p:cNvSpPr/>
          <p:nvPr/>
        </p:nvSpPr>
        <p:spPr>
          <a:xfrm>
            <a:off x="1594116" y="2250088"/>
            <a:ext cx="6089649" cy="33845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604959" y="796631"/>
            <a:ext cx="4756150" cy="726760"/>
          </a:xfrm>
          <a:prstGeom prst="rect">
            <a:avLst/>
          </a:prstGeom>
        </p:spPr>
        <p:txBody>
          <a:bodyPr vert="horz" wrap="square" lIns="0" tIns="8467" rIns="0" bIns="0" rtlCol="0" anchor="b">
            <a:spAutoFit/>
          </a:bodyPr>
          <a:lstStyle/>
          <a:p>
            <a:pPr marL="8467">
              <a:lnSpc>
                <a:spcPct val="100000"/>
              </a:lnSpc>
              <a:spcBef>
                <a:spcPts val="67"/>
              </a:spcBef>
            </a:pPr>
            <a:r>
              <a:rPr sz="4667" spc="76" dirty="0">
                <a:latin typeface="Arial  "/>
              </a:rPr>
              <a:t>Summer </a:t>
            </a:r>
            <a:r>
              <a:rPr sz="4667" spc="163" dirty="0">
                <a:latin typeface="Arial  "/>
              </a:rPr>
              <a:t>of</a:t>
            </a:r>
            <a:r>
              <a:rPr sz="4667" spc="-510" dirty="0">
                <a:latin typeface="Arial  "/>
              </a:rPr>
              <a:t> </a:t>
            </a:r>
            <a:r>
              <a:rPr sz="4667" spc="203" dirty="0">
                <a:latin typeface="Arial  "/>
              </a:rPr>
              <a:t>2023</a:t>
            </a:r>
            <a:endParaRPr sz="4667" dirty="0">
              <a:latin typeface="Arial  "/>
            </a:endParaRPr>
          </a:p>
        </p:txBody>
      </p:sp>
    </p:spTree>
    <p:extLst>
      <p:ext uri="{BB962C8B-B14F-4D97-AF65-F5344CB8AC3E}">
        <p14:creationId xmlns:p14="http://schemas.microsoft.com/office/powerpoint/2010/main" val="2378037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558DB37-9FEE-48A2-8578-ED04015739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F7FCCA6-00E2-4F74-A105-0D769872F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0"/>
            <a:ext cx="12188952" cy="1905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EE420-FA4A-8FDC-2C81-ED5F304CAE8D}"/>
              </a:ext>
            </a:extLst>
          </p:cNvPr>
          <p:cNvSpPr txBox="1">
            <a:spLocks/>
          </p:cNvSpPr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5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4800" dirty="0">
                <a:solidFill>
                  <a:srgbClr val="FFFFFF"/>
                </a:solidFill>
              </a:rPr>
              <a:t>PROGRAM PRESENTATIONS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8A87D4-2177-6BBB-4B28-0C97114058A7}"/>
              </a:ext>
            </a:extLst>
          </p:cNvPr>
          <p:cNvSpPr txBox="1">
            <a:spLocks/>
          </p:cNvSpPr>
          <p:nvPr/>
        </p:nvSpPr>
        <p:spPr>
          <a:xfrm>
            <a:off x="-1541" y="1905000"/>
            <a:ext cx="12132564" cy="4488181"/>
          </a:xfrm>
          <a:prstGeom prst="rect">
            <a:avLst/>
          </a:prstGeom>
          <a:ln w="50800">
            <a:solidFill>
              <a:srgbClr val="BFB0D9"/>
            </a:solidFill>
          </a:ln>
        </p:spPr>
        <p:txBody>
          <a:bodyPr vert="horz" lIns="0" tIns="0" rIns="0" bIns="0" rtlCol="0" anchor="t" anchorCtr="0">
            <a:normAutofit fontScale="25000" lnSpcReduction="20000"/>
          </a:bodyPr>
          <a:lstStyle>
            <a:lvl1pPr marL="91440" indent="-91440" algn="l" defTabSz="914400" rtl="0" eaLnBrk="1" latinLnBrk="0" hangingPunct="1">
              <a:lnSpc>
                <a:spcPct val="12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2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2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2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2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6000" dirty="0"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800" i="1" dirty="0"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6000" dirty="0">
                <a:latin typeface="+mj-lt"/>
              </a:rPr>
              <a:t>		Onondaga County Health Department Medical Examiner’s Office Data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7200" dirty="0">
                <a:latin typeface="+mj-lt"/>
              </a:rPr>
              <a:t>			</a:t>
            </a:r>
            <a:r>
              <a:rPr lang="en-US" sz="4800" i="1" dirty="0">
                <a:latin typeface="+mj-lt"/>
              </a:rPr>
              <a:t>Kristie Barba M.S. D-ABFT-FT, Toxicologist, Onondaga County Health Department Medical Examiner's Office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4000" dirty="0"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6000" dirty="0">
                <a:latin typeface="+mj-lt"/>
              </a:rPr>
              <a:t>		Mohawk Valley Crime Analysis Center Reporting/Regional Data</a:t>
            </a:r>
            <a:r>
              <a:rPr lang="en-US" sz="5500" dirty="0">
                <a:latin typeface="+mj-lt"/>
              </a:rPr>
              <a:t>		</a:t>
            </a:r>
          </a:p>
          <a:p>
            <a:pPr marL="201168" lvl="1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5500" i="1" dirty="0">
                <a:latin typeface="+mj-lt"/>
              </a:rPr>
              <a:t>			</a:t>
            </a:r>
            <a:r>
              <a:rPr lang="en-US" sz="4800" i="1" dirty="0">
                <a:latin typeface="+mj-lt"/>
              </a:rPr>
              <a:t>SSG Cory White, NYNG CDTF NE Region Investigative Support Analyst</a:t>
            </a:r>
          </a:p>
          <a:p>
            <a:pPr marL="201168" lvl="1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4000" i="1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01168" lvl="1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4800" i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6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HIDTA Updates</a:t>
            </a:r>
            <a:endParaRPr lang="en-US" sz="6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72768" lvl="3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i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		Todd Paquette, Drug Intelligence Officer, New York/ New Jersey HIDTA</a:t>
            </a:r>
            <a:r>
              <a:rPr lang="en-US" sz="4800" i="1" dirty="0">
                <a:latin typeface="+mj-lt"/>
              </a:rPr>
              <a:t>　</a:t>
            </a:r>
            <a:endParaRPr lang="en-US" sz="4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4000" dirty="0"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6000" dirty="0">
                <a:latin typeface="+mj-lt"/>
              </a:rPr>
              <a:t>		Post Overdose Follow-up Program/Harm Reduction Services</a:t>
            </a:r>
          </a:p>
          <a:p>
            <a:pPr marL="201168" lvl="1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5500" i="1" dirty="0">
                <a:latin typeface="+mj-lt"/>
              </a:rPr>
              <a:t>			</a:t>
            </a:r>
            <a:r>
              <a:rPr lang="en-US" sz="4800" i="1" dirty="0">
                <a:latin typeface="+mj-lt"/>
              </a:rPr>
              <a:t>Megan Weston-Flanders, Harm Reduction Specialist, ACR Health</a:t>
            </a:r>
          </a:p>
          <a:p>
            <a:pPr marL="201168" lvl="1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4000" dirty="0"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6000" dirty="0">
                <a:latin typeface="+mj-lt"/>
              </a:rPr>
              <a:t>		Fentanyl Test Strip Distribution Project</a:t>
            </a:r>
          </a:p>
          <a:p>
            <a:pPr marL="201168" lvl="1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5500" i="1" dirty="0">
                <a:latin typeface="+mj-lt"/>
              </a:rPr>
              <a:t>			</a:t>
            </a:r>
            <a:r>
              <a:rPr lang="en-US" sz="4800" i="1" dirty="0">
                <a:latin typeface="+mj-lt"/>
              </a:rPr>
              <a:t>Trevor Ford, Oneida County Probation Supervisor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4000" i="1" dirty="0"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6000" dirty="0">
                <a:latin typeface="+mj-lt"/>
              </a:rPr>
              <a:t>		Oneida County Overdose Fatality Review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5500" i="1" dirty="0">
                <a:latin typeface="+mj-lt"/>
              </a:rPr>
              <a:t>			</a:t>
            </a:r>
            <a:r>
              <a:rPr lang="en-US" sz="4800" i="1" dirty="0">
                <a:latin typeface="+mj-lt"/>
              </a:rPr>
              <a:t>Paul Fahey, Harm Reduction Consultant, </a:t>
            </a:r>
            <a:r>
              <a:rPr lang="en-US" sz="4800" i="1" dirty="0" err="1">
                <a:latin typeface="+mj-lt"/>
              </a:rPr>
              <a:t>Primeau</a:t>
            </a:r>
            <a:r>
              <a:rPr lang="en-US" sz="4800" i="1" dirty="0">
                <a:latin typeface="+mj-lt"/>
              </a:rPr>
              <a:t>-Fahey Studios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800" i="1" dirty="0">
                <a:latin typeface="+mj-lt"/>
              </a:rPr>
              <a:t>		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4000" i="1" dirty="0"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4800" i="1" dirty="0">
                <a:latin typeface="+mj-lt"/>
              </a:rPr>
              <a:t>		</a:t>
            </a:r>
            <a:r>
              <a:rPr lang="en-US" sz="6000" dirty="0">
                <a:latin typeface="+mj-lt"/>
              </a:rPr>
              <a:t>OPVEE® (</a:t>
            </a:r>
            <a:r>
              <a:rPr lang="en-US" sz="6000" dirty="0" err="1">
                <a:latin typeface="+mj-lt"/>
              </a:rPr>
              <a:t>nalmefene</a:t>
            </a:r>
            <a:r>
              <a:rPr lang="en-US" sz="6000" dirty="0">
                <a:latin typeface="+mj-lt"/>
              </a:rPr>
              <a:t>) Nasal Spray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4800" i="1" dirty="0">
                <a:latin typeface="+mj-lt"/>
              </a:rPr>
              <a:t>			Diana Casinella &amp; Andrea Mazzini, Director and Regional Director Commercial Development, Indivior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4800" i="1" dirty="0">
                <a:latin typeface="+mj-lt"/>
              </a:rPr>
              <a:t>		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4800" i="1" dirty="0">
                <a:latin typeface="+mj-lt"/>
              </a:rPr>
              <a:t>				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4800" i="1" dirty="0">
                <a:latin typeface="+mj-lt"/>
              </a:rPr>
              <a:t>		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4800" i="1" dirty="0"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4800" i="1" dirty="0"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6000" dirty="0">
                <a:latin typeface="+mj-lt"/>
              </a:rPr>
              <a:t>		</a:t>
            </a:r>
            <a:endParaRPr lang="en-US" sz="48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59CEC61-F44B-43B3-B40F-AE38C5AF1D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9677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67300" y="336505"/>
            <a:ext cx="4057650" cy="745140"/>
          </a:xfrm>
          <a:prstGeom prst="rect">
            <a:avLst/>
          </a:prstGeom>
        </p:spPr>
        <p:txBody>
          <a:bodyPr vert="horz" wrap="square" lIns="0" tIns="11430" rIns="0" bIns="0" rtlCol="0" anchor="b">
            <a:spAutoFit/>
          </a:bodyPr>
          <a:lstStyle/>
          <a:p>
            <a:pPr marL="8467">
              <a:lnSpc>
                <a:spcPct val="100000"/>
              </a:lnSpc>
              <a:spcBef>
                <a:spcPts val="90"/>
              </a:spcBef>
            </a:pPr>
            <a:r>
              <a:rPr sz="4767" spc="17" dirty="0">
                <a:latin typeface="Arial  "/>
              </a:rPr>
              <a:t>Exit </a:t>
            </a:r>
            <a:r>
              <a:rPr sz="4767" spc="23" dirty="0">
                <a:latin typeface="Arial  "/>
              </a:rPr>
              <a:t>31 </a:t>
            </a:r>
            <a:r>
              <a:rPr sz="4767" spc="257" dirty="0">
                <a:latin typeface="Arial  "/>
              </a:rPr>
              <a:t>-</a:t>
            </a:r>
            <a:r>
              <a:rPr sz="4767" spc="-687" dirty="0">
                <a:latin typeface="Arial  "/>
              </a:rPr>
              <a:t> </a:t>
            </a:r>
            <a:r>
              <a:rPr sz="4767" spc="147" dirty="0">
                <a:latin typeface="Arial  "/>
              </a:rPr>
              <a:t>Utica</a:t>
            </a:r>
            <a:endParaRPr sz="4767" dirty="0">
              <a:latin typeface="Arial  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43721" y="2697111"/>
            <a:ext cx="128690" cy="1286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4" name="object 4"/>
          <p:cNvSpPr/>
          <p:nvPr/>
        </p:nvSpPr>
        <p:spPr>
          <a:xfrm>
            <a:off x="1043721" y="3195183"/>
            <a:ext cx="128690" cy="1286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5" name="object 5"/>
          <p:cNvSpPr txBox="1"/>
          <p:nvPr/>
        </p:nvSpPr>
        <p:spPr>
          <a:xfrm>
            <a:off x="719321" y="1948623"/>
            <a:ext cx="4001770" cy="1544034"/>
          </a:xfrm>
          <a:prstGeom prst="rect">
            <a:avLst/>
          </a:prstGeom>
        </p:spPr>
        <p:txBody>
          <a:bodyPr vert="horz" wrap="square" lIns="0" tIns="82126" rIns="0" bIns="0" rtlCol="0">
            <a:spAutoFit/>
          </a:bodyPr>
          <a:lstStyle/>
          <a:p>
            <a:pPr marL="8467">
              <a:spcBef>
                <a:spcPts val="646"/>
              </a:spcBef>
            </a:pPr>
            <a:r>
              <a:rPr sz="2933" b="1" spc="-10" dirty="0">
                <a:latin typeface="Arial"/>
                <a:cs typeface="Arial"/>
              </a:rPr>
              <a:t>Seized:</a:t>
            </a:r>
            <a:endParaRPr sz="2933" dirty="0">
              <a:latin typeface="Arial"/>
              <a:cs typeface="Arial"/>
            </a:endParaRPr>
          </a:p>
          <a:p>
            <a:pPr marL="643922" marR="3387">
              <a:lnSpc>
                <a:spcPct val="116599"/>
              </a:lnSpc>
            </a:pPr>
            <a:r>
              <a:rPr sz="2933" b="1" spc="267" dirty="0">
                <a:latin typeface="Arial"/>
                <a:cs typeface="Arial"/>
              </a:rPr>
              <a:t>9 </a:t>
            </a:r>
            <a:r>
              <a:rPr sz="2933" b="1" spc="-37" dirty="0">
                <a:latin typeface="Arial"/>
                <a:cs typeface="Arial"/>
              </a:rPr>
              <a:t>Kilos </a:t>
            </a:r>
            <a:r>
              <a:rPr sz="2933" b="1" spc="107" dirty="0">
                <a:latin typeface="Arial"/>
                <a:cs typeface="Arial"/>
              </a:rPr>
              <a:t>of </a:t>
            </a:r>
            <a:r>
              <a:rPr sz="2933" b="1" spc="30" dirty="0">
                <a:latin typeface="Arial"/>
                <a:cs typeface="Arial"/>
              </a:rPr>
              <a:t>Cocaine  </a:t>
            </a:r>
            <a:r>
              <a:rPr sz="2933" b="1" spc="7" dirty="0">
                <a:latin typeface="Arial"/>
                <a:cs typeface="Arial"/>
              </a:rPr>
              <a:t>2 </a:t>
            </a:r>
            <a:r>
              <a:rPr sz="2933" b="1" spc="-37" dirty="0">
                <a:latin typeface="Arial"/>
                <a:cs typeface="Arial"/>
              </a:rPr>
              <a:t>Kilos </a:t>
            </a:r>
            <a:r>
              <a:rPr sz="2933" b="1" spc="107" dirty="0">
                <a:latin typeface="Arial"/>
                <a:cs typeface="Arial"/>
              </a:rPr>
              <a:t>of</a:t>
            </a:r>
            <a:r>
              <a:rPr sz="2933" b="1" spc="-387" dirty="0">
                <a:latin typeface="Arial"/>
                <a:cs typeface="Arial"/>
              </a:rPr>
              <a:t> </a:t>
            </a:r>
            <a:r>
              <a:rPr sz="2933" b="1" spc="70" dirty="0">
                <a:solidFill>
                  <a:srgbClr val="5270FF"/>
                </a:solidFill>
                <a:latin typeface="Arial"/>
                <a:cs typeface="Arial"/>
              </a:rPr>
              <a:t>Fentanyl</a:t>
            </a:r>
            <a:endParaRPr sz="2933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95907" y="5158500"/>
            <a:ext cx="4800177" cy="834716"/>
          </a:xfrm>
          <a:prstGeom prst="rect">
            <a:avLst/>
          </a:prstGeom>
        </p:spPr>
        <p:txBody>
          <a:bodyPr vert="horz" wrap="square" lIns="0" tIns="64770" rIns="0" bIns="0" rtlCol="0">
            <a:spAutoFit/>
          </a:bodyPr>
          <a:lstStyle/>
          <a:p>
            <a:pPr algn="ctr">
              <a:spcBef>
                <a:spcPts val="510"/>
              </a:spcBef>
            </a:pPr>
            <a:r>
              <a:rPr sz="2333" b="1" spc="50" dirty="0">
                <a:latin typeface="Arial"/>
                <a:cs typeface="Arial"/>
              </a:rPr>
              <a:t>Destined</a:t>
            </a:r>
            <a:r>
              <a:rPr sz="2333" b="1" spc="-107" dirty="0">
                <a:latin typeface="Arial"/>
                <a:cs typeface="Arial"/>
              </a:rPr>
              <a:t> </a:t>
            </a:r>
            <a:r>
              <a:rPr sz="2333" b="1" spc="73" dirty="0">
                <a:latin typeface="Arial"/>
                <a:cs typeface="Arial"/>
              </a:rPr>
              <a:t>for</a:t>
            </a:r>
            <a:r>
              <a:rPr sz="2333" b="1" spc="-107" dirty="0">
                <a:latin typeface="Arial"/>
                <a:cs typeface="Arial"/>
              </a:rPr>
              <a:t> </a:t>
            </a:r>
            <a:r>
              <a:rPr sz="2333" b="1" spc="23" dirty="0">
                <a:latin typeface="Arial"/>
                <a:cs typeface="Arial"/>
              </a:rPr>
              <a:t>a</a:t>
            </a:r>
            <a:r>
              <a:rPr sz="2333" b="1" spc="-107" dirty="0">
                <a:latin typeface="Arial"/>
                <a:cs typeface="Arial"/>
              </a:rPr>
              <a:t> </a:t>
            </a:r>
            <a:r>
              <a:rPr sz="2333" b="1" spc="27" dirty="0">
                <a:latin typeface="Arial"/>
                <a:cs typeface="Arial"/>
              </a:rPr>
              <a:t>residence</a:t>
            </a:r>
            <a:r>
              <a:rPr sz="2333" b="1" spc="-107" dirty="0">
                <a:latin typeface="Arial"/>
                <a:cs typeface="Arial"/>
              </a:rPr>
              <a:t> </a:t>
            </a:r>
            <a:r>
              <a:rPr sz="2333" b="1" spc="30" dirty="0">
                <a:latin typeface="Arial"/>
                <a:cs typeface="Arial"/>
              </a:rPr>
              <a:t>in</a:t>
            </a:r>
            <a:r>
              <a:rPr sz="2333" b="1" spc="-107" dirty="0">
                <a:latin typeface="Arial"/>
                <a:cs typeface="Arial"/>
              </a:rPr>
              <a:t> </a:t>
            </a:r>
            <a:r>
              <a:rPr sz="2333" b="1" spc="47" dirty="0">
                <a:latin typeface="Arial"/>
                <a:cs typeface="Arial"/>
              </a:rPr>
              <a:t>Utica.</a:t>
            </a:r>
            <a:endParaRPr sz="2333" dirty="0">
              <a:latin typeface="Arial"/>
              <a:cs typeface="Arial"/>
            </a:endParaRPr>
          </a:p>
          <a:p>
            <a:pPr algn="ctr">
              <a:spcBef>
                <a:spcPts val="443"/>
              </a:spcBef>
            </a:pPr>
            <a:r>
              <a:rPr sz="2333" b="1" spc="150" dirty="0">
                <a:latin typeface="Arial"/>
                <a:cs typeface="Arial"/>
              </a:rPr>
              <a:t>4 </a:t>
            </a:r>
            <a:r>
              <a:rPr sz="2333" b="1" spc="57" dirty="0">
                <a:latin typeface="Arial"/>
                <a:cs typeface="Arial"/>
              </a:rPr>
              <a:t>Months</a:t>
            </a:r>
            <a:r>
              <a:rPr sz="2333" b="1" spc="-417" dirty="0">
                <a:latin typeface="Arial"/>
                <a:cs typeface="Arial"/>
              </a:rPr>
              <a:t> </a:t>
            </a:r>
            <a:r>
              <a:rPr sz="2333" b="1" spc="-37" dirty="0">
                <a:latin typeface="Arial"/>
                <a:cs typeface="Arial"/>
              </a:rPr>
              <a:t>Long </a:t>
            </a:r>
            <a:r>
              <a:rPr sz="2333" b="1" spc="37" dirty="0">
                <a:latin typeface="Arial"/>
                <a:cs typeface="Arial"/>
              </a:rPr>
              <a:t>Investigation</a:t>
            </a:r>
            <a:endParaRPr sz="2333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494299" y="3002974"/>
            <a:ext cx="2209799" cy="21716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</p:spTree>
    <p:extLst>
      <p:ext uri="{BB962C8B-B14F-4D97-AF65-F5344CB8AC3E}">
        <p14:creationId xmlns:p14="http://schemas.microsoft.com/office/powerpoint/2010/main" val="29253358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75094" y="3798403"/>
            <a:ext cx="4311649" cy="18438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3" name="object 3"/>
          <p:cNvSpPr/>
          <p:nvPr/>
        </p:nvSpPr>
        <p:spPr>
          <a:xfrm>
            <a:off x="7756120" y="3347945"/>
            <a:ext cx="2647949" cy="29082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28816" y="53732"/>
            <a:ext cx="10973223" cy="1614202"/>
          </a:xfrm>
          <a:prstGeom prst="rect">
            <a:avLst/>
          </a:prstGeom>
        </p:spPr>
        <p:txBody>
          <a:bodyPr vert="horz" wrap="square" lIns="0" tIns="8043" rIns="0" bIns="0" rtlCol="0" anchor="b">
            <a:spAutoFit/>
          </a:bodyPr>
          <a:lstStyle/>
          <a:p>
            <a:pPr marL="3477434" marR="3387" indent="-3469390">
              <a:lnSpc>
                <a:spcPct val="116100"/>
              </a:lnSpc>
              <a:spcBef>
                <a:spcPts val="63"/>
              </a:spcBef>
            </a:pPr>
            <a:r>
              <a:rPr sz="4667" spc="130" dirty="0">
                <a:latin typeface="Arial "/>
              </a:rPr>
              <a:t>Utica </a:t>
            </a:r>
            <a:r>
              <a:rPr sz="4667" spc="53" dirty="0">
                <a:latin typeface="Arial "/>
              </a:rPr>
              <a:t>Police </a:t>
            </a:r>
            <a:r>
              <a:rPr sz="4667" spc="187" dirty="0">
                <a:latin typeface="Arial "/>
              </a:rPr>
              <a:t>Department</a:t>
            </a:r>
            <a:r>
              <a:rPr sz="4667" spc="-790" dirty="0">
                <a:latin typeface="Arial "/>
              </a:rPr>
              <a:t> </a:t>
            </a:r>
            <a:r>
              <a:rPr sz="4667" spc="153" dirty="0">
                <a:latin typeface="Arial "/>
              </a:rPr>
              <a:t>Involvement  </a:t>
            </a:r>
            <a:r>
              <a:rPr sz="4667" spc="117" dirty="0">
                <a:latin typeface="Arial "/>
              </a:rPr>
              <a:t>Pilot</a:t>
            </a:r>
            <a:r>
              <a:rPr sz="4667" spc="-200" dirty="0">
                <a:latin typeface="Arial "/>
              </a:rPr>
              <a:t> </a:t>
            </a:r>
            <a:r>
              <a:rPr sz="4667" spc="43" dirty="0">
                <a:latin typeface="Arial "/>
              </a:rPr>
              <a:t>Program</a:t>
            </a:r>
            <a:endParaRPr sz="4667" dirty="0">
              <a:latin typeface="Arial "/>
            </a:endParaRPr>
          </a:p>
        </p:txBody>
      </p:sp>
    </p:spTree>
    <p:extLst>
      <p:ext uri="{BB962C8B-B14F-4D97-AF65-F5344CB8AC3E}">
        <p14:creationId xmlns:p14="http://schemas.microsoft.com/office/powerpoint/2010/main" val="6355235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70843" y="361772"/>
            <a:ext cx="6648449" cy="12511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387" y="2813451"/>
            <a:ext cx="12188613" cy="1901376"/>
          </a:xfrm>
          <a:prstGeom prst="rect">
            <a:avLst/>
          </a:prstGeom>
        </p:spPr>
        <p:txBody>
          <a:bodyPr vert="horz" wrap="square" lIns="0" tIns="8467" rIns="0" bIns="0" rtlCol="0" anchor="b">
            <a:spAutoFit/>
          </a:bodyPr>
          <a:lstStyle/>
          <a:p>
            <a:pPr marL="8467" marR="3387" algn="ctr">
              <a:lnSpc>
                <a:spcPct val="100000"/>
              </a:lnSpc>
              <a:spcBef>
                <a:spcPts val="0"/>
              </a:spcBef>
            </a:pPr>
            <a:r>
              <a:rPr sz="4100" spc="37" dirty="0">
                <a:latin typeface="Arial  "/>
              </a:rPr>
              <a:t>The</a:t>
            </a:r>
            <a:r>
              <a:rPr sz="4100" spc="-169" dirty="0">
                <a:latin typeface="Arial  "/>
              </a:rPr>
              <a:t> </a:t>
            </a:r>
            <a:r>
              <a:rPr sz="4100" spc="63" dirty="0">
                <a:latin typeface="Arial  "/>
              </a:rPr>
              <a:t>program</a:t>
            </a:r>
            <a:r>
              <a:rPr lang="en-US" sz="4100" spc="-169" dirty="0">
                <a:latin typeface="Arial  "/>
              </a:rPr>
              <a:t> </a:t>
            </a:r>
            <a:r>
              <a:rPr sz="4100" spc="3" dirty="0">
                <a:latin typeface="Arial  "/>
              </a:rPr>
              <a:t>aims</a:t>
            </a:r>
            <a:r>
              <a:rPr sz="4100" spc="-167" dirty="0">
                <a:latin typeface="Arial  "/>
              </a:rPr>
              <a:t> </a:t>
            </a:r>
            <a:r>
              <a:rPr sz="4100" spc="193" dirty="0">
                <a:latin typeface="Arial  "/>
              </a:rPr>
              <a:t>to</a:t>
            </a:r>
            <a:r>
              <a:rPr sz="4100" spc="-169" dirty="0">
                <a:latin typeface="Arial  "/>
              </a:rPr>
              <a:t> </a:t>
            </a:r>
            <a:r>
              <a:rPr sz="4100" spc="97" dirty="0">
                <a:latin typeface="Arial  "/>
              </a:rPr>
              <a:t>provide</a:t>
            </a:r>
            <a:r>
              <a:rPr sz="4100" spc="-169" dirty="0">
                <a:latin typeface="Arial  "/>
              </a:rPr>
              <a:t> </a:t>
            </a:r>
            <a:r>
              <a:rPr sz="4100" spc="90" dirty="0">
                <a:solidFill>
                  <a:srgbClr val="FFDE58"/>
                </a:solidFill>
                <a:latin typeface="Arial  "/>
              </a:rPr>
              <a:t>near</a:t>
            </a:r>
            <a:r>
              <a:rPr sz="4100" spc="-167" dirty="0">
                <a:solidFill>
                  <a:srgbClr val="FFDE58"/>
                </a:solidFill>
                <a:latin typeface="Arial  "/>
              </a:rPr>
              <a:t> </a:t>
            </a:r>
            <a:r>
              <a:rPr sz="4100" spc="140" dirty="0">
                <a:solidFill>
                  <a:srgbClr val="FFDE58"/>
                </a:solidFill>
                <a:latin typeface="Arial  "/>
              </a:rPr>
              <a:t>real-time</a:t>
            </a:r>
            <a:r>
              <a:rPr lang="en-US" sz="4100" spc="-169" dirty="0">
                <a:solidFill>
                  <a:srgbClr val="FFDE58"/>
                </a:solidFill>
                <a:latin typeface="Arial  "/>
              </a:rPr>
              <a:t> </a:t>
            </a:r>
            <a:r>
              <a:rPr sz="4100" spc="23" dirty="0">
                <a:latin typeface="Arial  "/>
              </a:rPr>
              <a:t>drug</a:t>
            </a:r>
            <a:r>
              <a:rPr lang="en-US" sz="4100" spc="23" dirty="0">
                <a:latin typeface="Arial  "/>
              </a:rPr>
              <a:t> </a:t>
            </a:r>
            <a:r>
              <a:rPr sz="4100" spc="83" dirty="0">
                <a:latin typeface="Arial  "/>
              </a:rPr>
              <a:t>and</a:t>
            </a:r>
            <a:r>
              <a:rPr sz="4100" spc="-167" dirty="0">
                <a:latin typeface="Arial  "/>
              </a:rPr>
              <a:t> </a:t>
            </a:r>
            <a:r>
              <a:rPr sz="4100" spc="87" dirty="0">
                <a:latin typeface="Arial  "/>
              </a:rPr>
              <a:t>cutting</a:t>
            </a:r>
            <a:r>
              <a:rPr sz="4100" spc="-167" dirty="0">
                <a:latin typeface="Arial  "/>
              </a:rPr>
              <a:t> </a:t>
            </a:r>
            <a:r>
              <a:rPr sz="4100" spc="70" dirty="0">
                <a:latin typeface="Arial  "/>
              </a:rPr>
              <a:t>agent</a:t>
            </a:r>
            <a:r>
              <a:rPr sz="4100" spc="-163" dirty="0">
                <a:latin typeface="Arial  "/>
              </a:rPr>
              <a:t> </a:t>
            </a:r>
            <a:r>
              <a:rPr sz="4100" spc="136" dirty="0">
                <a:latin typeface="Arial  "/>
              </a:rPr>
              <a:t>data</a:t>
            </a:r>
            <a:r>
              <a:rPr sz="4100" spc="-167" dirty="0">
                <a:latin typeface="Arial  "/>
              </a:rPr>
              <a:t> </a:t>
            </a:r>
            <a:r>
              <a:rPr sz="4100" spc="193" dirty="0">
                <a:latin typeface="Arial  "/>
              </a:rPr>
              <a:t>to</a:t>
            </a:r>
            <a:r>
              <a:rPr sz="4100" spc="-167" dirty="0">
                <a:latin typeface="Arial  "/>
              </a:rPr>
              <a:t> </a:t>
            </a:r>
            <a:r>
              <a:rPr sz="4100" spc="67" dirty="0">
                <a:latin typeface="Arial  "/>
              </a:rPr>
              <a:t>law</a:t>
            </a:r>
            <a:r>
              <a:rPr sz="4100" spc="-163" dirty="0">
                <a:latin typeface="Arial  "/>
              </a:rPr>
              <a:t> </a:t>
            </a:r>
            <a:r>
              <a:rPr sz="4100" spc="113" dirty="0">
                <a:latin typeface="Arial  "/>
              </a:rPr>
              <a:t>enforcement,</a:t>
            </a:r>
            <a:r>
              <a:rPr sz="4100" spc="-167" dirty="0">
                <a:latin typeface="Arial  "/>
              </a:rPr>
              <a:t> </a:t>
            </a:r>
            <a:r>
              <a:rPr sz="4100" spc="76" dirty="0">
                <a:latin typeface="Arial  "/>
              </a:rPr>
              <a:t>public</a:t>
            </a:r>
            <a:r>
              <a:rPr lang="en-US" sz="4100" spc="76" dirty="0">
                <a:latin typeface="Arial  "/>
              </a:rPr>
              <a:t> </a:t>
            </a:r>
            <a:r>
              <a:rPr sz="4100" spc="76" dirty="0">
                <a:latin typeface="Arial  "/>
              </a:rPr>
              <a:t>safety, </a:t>
            </a:r>
            <a:r>
              <a:rPr sz="4100" spc="83" dirty="0">
                <a:latin typeface="Arial  "/>
              </a:rPr>
              <a:t>and </a:t>
            </a:r>
            <a:r>
              <a:rPr sz="4100" spc="127" dirty="0">
                <a:latin typeface="Arial  "/>
              </a:rPr>
              <a:t>health</a:t>
            </a:r>
            <a:r>
              <a:rPr sz="4100" spc="-663" dirty="0">
                <a:latin typeface="Arial  "/>
              </a:rPr>
              <a:t> </a:t>
            </a:r>
            <a:r>
              <a:rPr sz="4100" spc="47" dirty="0">
                <a:latin typeface="Arial  "/>
              </a:rPr>
              <a:t>officials.</a:t>
            </a:r>
          </a:p>
        </p:txBody>
      </p:sp>
    </p:spTree>
    <p:extLst>
      <p:ext uri="{BB962C8B-B14F-4D97-AF65-F5344CB8AC3E}">
        <p14:creationId xmlns:p14="http://schemas.microsoft.com/office/powerpoint/2010/main" val="3737768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19806" y="1378453"/>
            <a:ext cx="8350249" cy="41020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</p:spTree>
    <p:extLst>
      <p:ext uri="{BB962C8B-B14F-4D97-AF65-F5344CB8AC3E}">
        <p14:creationId xmlns:p14="http://schemas.microsoft.com/office/powerpoint/2010/main" val="39124153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08811" y="1365680"/>
            <a:ext cx="7074804" cy="15989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9032" y="3834097"/>
            <a:ext cx="11653935" cy="1516655"/>
          </a:xfrm>
          <a:prstGeom prst="rect">
            <a:avLst/>
          </a:prstGeom>
        </p:spPr>
        <p:txBody>
          <a:bodyPr vert="horz" wrap="square" lIns="0" tIns="8467" rIns="0" bIns="0" rtlCol="0" anchor="b">
            <a:spAutoFit/>
          </a:bodyPr>
          <a:lstStyle/>
          <a:p>
            <a:pPr marL="8467">
              <a:lnSpc>
                <a:spcPct val="100000"/>
              </a:lnSpc>
              <a:spcBef>
                <a:spcPts val="67"/>
              </a:spcBef>
            </a:pPr>
            <a:r>
              <a:rPr sz="4900" spc="27" dirty="0">
                <a:latin typeface="Arial   "/>
              </a:rPr>
              <a:t>Example</a:t>
            </a:r>
            <a:r>
              <a:rPr sz="4900" spc="-173" dirty="0">
                <a:latin typeface="Arial   "/>
              </a:rPr>
              <a:t> </a:t>
            </a:r>
            <a:r>
              <a:rPr sz="4900" spc="136" dirty="0">
                <a:latin typeface="Arial   "/>
              </a:rPr>
              <a:t>of</a:t>
            </a:r>
            <a:r>
              <a:rPr sz="4900" spc="-169" dirty="0">
                <a:latin typeface="Arial   "/>
              </a:rPr>
              <a:t> </a:t>
            </a:r>
            <a:r>
              <a:rPr sz="4900" spc="136" dirty="0">
                <a:latin typeface="Arial   "/>
              </a:rPr>
              <a:t>data</a:t>
            </a:r>
            <a:r>
              <a:rPr sz="4900" spc="-169" dirty="0">
                <a:latin typeface="Arial   "/>
              </a:rPr>
              <a:t> </a:t>
            </a:r>
            <a:r>
              <a:rPr sz="4900" spc="90" dirty="0">
                <a:latin typeface="Arial   "/>
              </a:rPr>
              <a:t>received</a:t>
            </a:r>
            <a:r>
              <a:rPr sz="4900" spc="-173" dirty="0">
                <a:latin typeface="Arial   "/>
              </a:rPr>
              <a:t> </a:t>
            </a:r>
            <a:r>
              <a:rPr sz="4900" spc="140" dirty="0">
                <a:latin typeface="Arial   "/>
              </a:rPr>
              <a:t>from</a:t>
            </a:r>
            <a:r>
              <a:rPr lang="en-US" sz="4900" spc="140" dirty="0">
                <a:latin typeface="Arial   "/>
              </a:rPr>
              <a:t> </a:t>
            </a:r>
            <a:r>
              <a:rPr sz="4900" spc="-33" dirty="0">
                <a:latin typeface="Arial   "/>
              </a:rPr>
              <a:t>submissions.</a:t>
            </a:r>
          </a:p>
        </p:txBody>
      </p:sp>
    </p:spTree>
    <p:extLst>
      <p:ext uri="{BB962C8B-B14F-4D97-AF65-F5344CB8AC3E}">
        <p14:creationId xmlns:p14="http://schemas.microsoft.com/office/powerpoint/2010/main" val="21042904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41417" y="992374"/>
            <a:ext cx="3673007" cy="47826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623343" y="2715641"/>
            <a:ext cx="5684520" cy="794662"/>
          </a:xfrm>
          <a:prstGeom prst="rect">
            <a:avLst/>
          </a:prstGeom>
        </p:spPr>
        <p:txBody>
          <a:bodyPr vert="horz" wrap="square" lIns="0" tIns="9737" rIns="0" bIns="0" rtlCol="0" anchor="b">
            <a:spAutoFit/>
          </a:bodyPr>
          <a:lstStyle/>
          <a:p>
            <a:pPr marL="8467">
              <a:lnSpc>
                <a:spcPct val="100000"/>
              </a:lnSpc>
              <a:spcBef>
                <a:spcPts val="77"/>
              </a:spcBef>
            </a:pPr>
            <a:r>
              <a:rPr sz="5100" spc="7" dirty="0">
                <a:latin typeface="Arial  "/>
              </a:rPr>
              <a:t>Promising</a:t>
            </a:r>
            <a:r>
              <a:rPr sz="5100" spc="-247" dirty="0">
                <a:latin typeface="Arial  "/>
              </a:rPr>
              <a:t> </a:t>
            </a:r>
            <a:r>
              <a:rPr sz="5100" spc="-10" dirty="0">
                <a:latin typeface="Arial  "/>
              </a:rPr>
              <a:t>Results</a:t>
            </a:r>
            <a:endParaRPr sz="5100" dirty="0">
              <a:latin typeface="Arial  "/>
            </a:endParaRPr>
          </a:p>
        </p:txBody>
      </p:sp>
    </p:spTree>
    <p:extLst>
      <p:ext uri="{BB962C8B-B14F-4D97-AF65-F5344CB8AC3E}">
        <p14:creationId xmlns:p14="http://schemas.microsoft.com/office/powerpoint/2010/main" val="13984773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1032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035" name="Straight Connector 1034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037" name="Rectangle 1036">
            <a:extLst>
              <a:ext uri="{FF2B5EF4-FFF2-40B4-BE49-F238E27FC236}">
                <a16:creationId xmlns:a16="http://schemas.microsoft.com/office/drawing/2014/main" id="{4C869C3B-5565-4AAC-86A8-9EB0AB1C6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66815A-BD8D-A55F-3058-02252B5D6183}"/>
              </a:ext>
            </a:extLst>
          </p:cNvPr>
          <p:cNvSpPr txBox="1"/>
          <p:nvPr/>
        </p:nvSpPr>
        <p:spPr>
          <a:xfrm>
            <a:off x="638423" y="3807725"/>
            <a:ext cx="10909073" cy="14470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lnSpcReduction="10000"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Megan Weston-Flanders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9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Harm Reduction Specialist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9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ACR Health</a:t>
            </a:r>
          </a:p>
        </p:txBody>
      </p:sp>
      <p:pic>
        <p:nvPicPr>
          <p:cNvPr id="1028" name="Picture 4" descr="ACR Health">
            <a:extLst>
              <a:ext uri="{FF2B5EF4-FFF2-40B4-BE49-F238E27FC236}">
                <a16:creationId xmlns:a16="http://schemas.microsoft.com/office/drawing/2014/main" id="{3864CB68-88E6-3AF7-ADD6-9BA4D825BF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44009" y="1917356"/>
            <a:ext cx="5091318" cy="160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39" name="Straight Connector 1038">
            <a:extLst>
              <a:ext uri="{FF2B5EF4-FFF2-40B4-BE49-F238E27FC236}">
                <a16:creationId xmlns:a16="http://schemas.microsoft.com/office/drawing/2014/main" id="{F41136EC-EC34-4D08-B5AB-8CE5870B1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52600" y="5415653"/>
            <a:ext cx="86868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1" name="Rectangle 1040">
            <a:extLst>
              <a:ext uri="{FF2B5EF4-FFF2-40B4-BE49-F238E27FC236}">
                <a16:creationId xmlns:a16="http://schemas.microsoft.com/office/drawing/2014/main" id="{064CBAAB-7956-4763-9F69-A3FDBF1AC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303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BAA64D85-3442-8994-D671-C262BEA79534}"/>
              </a:ext>
            </a:extLst>
          </p:cNvPr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-US" sz="4800"/>
              <a:t>outreach efforts</a:t>
            </a:r>
          </a:p>
        </p:txBody>
      </p:sp>
      <p:sp>
        <p:nvSpPr>
          <p:cNvPr id="3" name="Subtitle 1">
            <a:extLst>
              <a:ext uri="{FF2B5EF4-FFF2-40B4-BE49-F238E27FC236}">
                <a16:creationId xmlns:a16="http://schemas.microsoft.com/office/drawing/2014/main" id="{B7A1FEF9-BE08-DB2E-4941-17D91BD32C38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sz="4800"/>
              <a:t>2023</a:t>
            </a:r>
          </a:p>
        </p:txBody>
      </p:sp>
      <p:pic>
        <p:nvPicPr>
          <p:cNvPr id="4" name="Picture 4" descr="A black and red logo&#10;&#10;Description automatically generated">
            <a:extLst>
              <a:ext uri="{FF2B5EF4-FFF2-40B4-BE49-F238E27FC236}">
                <a16:creationId xmlns:a16="http://schemas.microsoft.com/office/drawing/2014/main" id="{86629A44-CBF1-AB56-2762-80F25BCD7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6176" y="76196"/>
            <a:ext cx="4739646" cy="1490472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145385461"/>
      </p:ext>
    </p:extLst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2">
            <a:extLst>
              <a:ext uri="{FF2B5EF4-FFF2-40B4-BE49-F238E27FC236}">
                <a16:creationId xmlns:a16="http://schemas.microsoft.com/office/drawing/2014/main" id="{8CA106A5-AF42-4C57-2E13-5FA787C0EB6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5797" y="533397"/>
            <a:ext cx="10666649" cy="1092195"/>
          </a:xfrm>
        </p:spPr>
        <p:txBody>
          <a:bodyPr anchorCtr="1">
            <a:noAutofit/>
          </a:bodyPr>
          <a:lstStyle/>
          <a:p>
            <a:pPr lvl="0" algn="ctr"/>
            <a:r>
              <a:rPr lang="en-US"/>
              <a:t>   </a:t>
            </a:r>
            <a:r>
              <a:rPr lang="en-US" b="1"/>
              <a:t>Oneida County </a:t>
            </a:r>
            <a:br>
              <a:rPr lang="en-US" b="1"/>
            </a:br>
            <a:r>
              <a:rPr lang="en-US" b="1"/>
              <a:t>        post Overdose Follow-up Program                       (PFP)  -2023 </a:t>
            </a:r>
          </a:p>
        </p:txBody>
      </p:sp>
      <p:sp>
        <p:nvSpPr>
          <p:cNvPr id="3" name="Content Placeholder 13">
            <a:extLst>
              <a:ext uri="{FF2B5EF4-FFF2-40B4-BE49-F238E27FC236}">
                <a16:creationId xmlns:a16="http://schemas.microsoft.com/office/drawing/2014/main" id="{11CA60C2-F484-EC06-DDB4-377CD7DAE19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143006" y="1447796"/>
            <a:ext cx="10133252" cy="4826002"/>
          </a:xfrm>
        </p:spPr>
        <p:txBody>
          <a:bodyPr/>
          <a:lstStyle/>
          <a:p>
            <a:pPr lvl="0"/>
            <a:endParaRPr lang="en-US"/>
          </a:p>
          <a:p>
            <a:pPr lvl="0"/>
            <a:r>
              <a:rPr lang="en-US" sz="3600"/>
              <a:t>Total Overdoses: 404</a:t>
            </a:r>
          </a:p>
          <a:p>
            <a:pPr lvl="0"/>
            <a:r>
              <a:rPr lang="en-US" sz="3600"/>
              <a:t>Repeats: 116</a:t>
            </a:r>
          </a:p>
          <a:p>
            <a:pPr lvl="0"/>
            <a:r>
              <a:rPr lang="en-US" sz="3600"/>
              <a:t>Fatalities: 74</a:t>
            </a:r>
          </a:p>
          <a:p>
            <a:pPr marL="0" indent="0">
              <a:buNone/>
            </a:pPr>
            <a:endParaRPr lang="en-US"/>
          </a:p>
        </p:txBody>
      </p:sp>
      <p:pic>
        <p:nvPicPr>
          <p:cNvPr id="4" name="Picture 4" descr="A map of a city&#10;&#10;Description automatically generated">
            <a:extLst>
              <a:ext uri="{FF2B5EF4-FFF2-40B4-BE49-F238E27FC236}">
                <a16:creationId xmlns:a16="http://schemas.microsoft.com/office/drawing/2014/main" id="{2775F64D-4EAA-A495-64E1-B8A86DAF23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2999" y="774697"/>
            <a:ext cx="6172200" cy="6172200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15960427"/>
      </p:ext>
    </p:extLst>
  </p:cSld>
  <p:clrMapOvr>
    <a:masterClrMapping/>
  </p:clrMapOvr>
  <p:transition spd="med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03829-9D3A-7585-3682-3FB03ECC636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5751" y="482603"/>
            <a:ext cx="10360499" cy="888997"/>
          </a:xfrm>
        </p:spPr>
        <p:txBody>
          <a:bodyPr/>
          <a:lstStyle/>
          <a:p>
            <a:pPr lvl="0"/>
            <a:r>
              <a:rPr lang="en-US" sz="4000" b="1" u="sng"/>
              <a:t>Demographics</a:t>
            </a:r>
          </a:p>
        </p:txBody>
      </p:sp>
      <p:grpSp>
        <p:nvGrpSpPr>
          <p:cNvPr id="3" name="Content Placeholder 2">
            <a:extLst>
              <a:ext uri="{FF2B5EF4-FFF2-40B4-BE49-F238E27FC236}">
                <a16:creationId xmlns:a16="http://schemas.microsoft.com/office/drawing/2014/main" id="{4B2A2B93-BDA5-BB8D-4331-4789E2C4F232}"/>
              </a:ext>
            </a:extLst>
          </p:cNvPr>
          <p:cNvGrpSpPr/>
          <p:nvPr/>
        </p:nvGrpSpPr>
        <p:grpSpPr>
          <a:xfrm>
            <a:off x="915988" y="1803398"/>
            <a:ext cx="4976814" cy="4420045"/>
            <a:chOff x="914400" y="1803397"/>
            <a:chExt cx="4976814" cy="4420045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7FB5BF6-0845-200B-4B33-9F448E80531B}"/>
                </a:ext>
              </a:extLst>
            </p:cNvPr>
            <p:cNvSpPr/>
            <p:nvPr/>
          </p:nvSpPr>
          <p:spPr>
            <a:xfrm>
              <a:off x="914400" y="1803397"/>
              <a:ext cx="4976814" cy="79560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976813"/>
                <a:gd name="f7" fmla="val 795600"/>
                <a:gd name="f8" fmla="val 132603"/>
                <a:gd name="f9" fmla="val 59368"/>
                <a:gd name="f10" fmla="val 4844210"/>
                <a:gd name="f11" fmla="val 4917445"/>
                <a:gd name="f12" fmla="val 662997"/>
                <a:gd name="f13" fmla="val 736232"/>
                <a:gd name="f14" fmla="+- 0 0 -90"/>
                <a:gd name="f15" fmla="*/ f3 1 4976813"/>
                <a:gd name="f16" fmla="*/ f4 1 795600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4976813"/>
                <a:gd name="f25" fmla="*/ f21 1 795600"/>
                <a:gd name="f26" fmla="*/ 0 f22 1"/>
                <a:gd name="f27" fmla="*/ 132603 f21 1"/>
                <a:gd name="f28" fmla="*/ 132603 f22 1"/>
                <a:gd name="f29" fmla="*/ 0 f21 1"/>
                <a:gd name="f30" fmla="*/ 4844210 f22 1"/>
                <a:gd name="f31" fmla="*/ 4976813 f22 1"/>
                <a:gd name="f32" fmla="*/ 662997 f21 1"/>
                <a:gd name="f33" fmla="*/ 795600 f21 1"/>
                <a:gd name="f34" fmla="+- f23 0 f1"/>
                <a:gd name="f35" fmla="*/ f26 1 4976813"/>
                <a:gd name="f36" fmla="*/ f27 1 795600"/>
                <a:gd name="f37" fmla="*/ f28 1 4976813"/>
                <a:gd name="f38" fmla="*/ f29 1 795600"/>
                <a:gd name="f39" fmla="*/ f30 1 4976813"/>
                <a:gd name="f40" fmla="*/ f31 1 4976813"/>
                <a:gd name="f41" fmla="*/ f32 1 795600"/>
                <a:gd name="f42" fmla="*/ f33 1 795600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4976813" h="795600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262626"/>
            </a:solidFill>
            <a:ln w="19046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68377" tIns="168377" rIns="168377" bIns="168377" anchor="ctr" anchorCtr="0" compatLnSpc="1">
              <a:noAutofit/>
            </a:bodyPr>
            <a:lstStyle/>
            <a:p>
              <a:pPr defTabSz="1511302">
                <a:lnSpc>
                  <a:spcPct val="90000"/>
                </a:lnSpc>
                <a:spcAft>
                  <a:spcPts val="14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3400">
                  <a:solidFill>
                    <a:srgbClr val="FFFFFF"/>
                  </a:solidFill>
                  <a:latin typeface="Cambria"/>
                </a:rPr>
                <a:t>Race</a:t>
              </a: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74E8FFB-6378-EE0E-67F8-1D7D1B488EF4}"/>
                </a:ext>
              </a:extLst>
            </p:cNvPr>
            <p:cNvSpPr/>
            <p:nvPr/>
          </p:nvSpPr>
          <p:spPr>
            <a:xfrm>
              <a:off x="914400" y="2747278"/>
              <a:ext cx="4976814" cy="79560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976813"/>
                <a:gd name="f7" fmla="val 795600"/>
                <a:gd name="f8" fmla="val 132603"/>
                <a:gd name="f9" fmla="val 59368"/>
                <a:gd name="f10" fmla="val 4844210"/>
                <a:gd name="f11" fmla="val 4917445"/>
                <a:gd name="f12" fmla="val 662997"/>
                <a:gd name="f13" fmla="val 736232"/>
                <a:gd name="f14" fmla="+- 0 0 -90"/>
                <a:gd name="f15" fmla="*/ f3 1 4976813"/>
                <a:gd name="f16" fmla="*/ f4 1 795600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4976813"/>
                <a:gd name="f25" fmla="*/ f21 1 795600"/>
                <a:gd name="f26" fmla="*/ 0 f22 1"/>
                <a:gd name="f27" fmla="*/ 132603 f21 1"/>
                <a:gd name="f28" fmla="*/ 132603 f22 1"/>
                <a:gd name="f29" fmla="*/ 0 f21 1"/>
                <a:gd name="f30" fmla="*/ 4844210 f22 1"/>
                <a:gd name="f31" fmla="*/ 4976813 f22 1"/>
                <a:gd name="f32" fmla="*/ 662997 f21 1"/>
                <a:gd name="f33" fmla="*/ 795600 f21 1"/>
                <a:gd name="f34" fmla="+- f23 0 f1"/>
                <a:gd name="f35" fmla="*/ f26 1 4976813"/>
                <a:gd name="f36" fmla="*/ f27 1 795600"/>
                <a:gd name="f37" fmla="*/ f28 1 4976813"/>
                <a:gd name="f38" fmla="*/ f29 1 795600"/>
                <a:gd name="f39" fmla="*/ f30 1 4976813"/>
                <a:gd name="f40" fmla="*/ f31 1 4976813"/>
                <a:gd name="f41" fmla="*/ f32 1 795600"/>
                <a:gd name="f42" fmla="*/ f33 1 795600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4976813" h="795600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710000"/>
            </a:solidFill>
            <a:ln w="19046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68377" tIns="168377" rIns="168377" bIns="168377" anchor="ctr" anchorCtr="0" compatLnSpc="1">
              <a:noAutofit/>
            </a:bodyPr>
            <a:lstStyle/>
            <a:p>
              <a:pPr defTabSz="1511302">
                <a:lnSpc>
                  <a:spcPct val="90000"/>
                </a:lnSpc>
                <a:spcAft>
                  <a:spcPts val="14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3400">
                  <a:solidFill>
                    <a:srgbClr val="FFFFFF"/>
                  </a:solidFill>
                  <a:latin typeface="Cambria"/>
                </a:rPr>
                <a:t>White : 318</a:t>
              </a: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C61885A5-D9BF-C0EB-FF8D-A424978C2579}"/>
                </a:ext>
              </a:extLst>
            </p:cNvPr>
            <p:cNvSpPr/>
            <p:nvPr/>
          </p:nvSpPr>
          <p:spPr>
            <a:xfrm>
              <a:off x="914400" y="3640802"/>
              <a:ext cx="4976814" cy="79560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976813"/>
                <a:gd name="f7" fmla="val 795600"/>
                <a:gd name="f8" fmla="val 132603"/>
                <a:gd name="f9" fmla="val 59368"/>
                <a:gd name="f10" fmla="val 4844210"/>
                <a:gd name="f11" fmla="val 4917445"/>
                <a:gd name="f12" fmla="val 662997"/>
                <a:gd name="f13" fmla="val 736232"/>
                <a:gd name="f14" fmla="+- 0 0 -90"/>
                <a:gd name="f15" fmla="*/ f3 1 4976813"/>
                <a:gd name="f16" fmla="*/ f4 1 795600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4976813"/>
                <a:gd name="f25" fmla="*/ f21 1 795600"/>
                <a:gd name="f26" fmla="*/ 0 f22 1"/>
                <a:gd name="f27" fmla="*/ 132603 f21 1"/>
                <a:gd name="f28" fmla="*/ 132603 f22 1"/>
                <a:gd name="f29" fmla="*/ 0 f21 1"/>
                <a:gd name="f30" fmla="*/ 4844210 f22 1"/>
                <a:gd name="f31" fmla="*/ 4976813 f22 1"/>
                <a:gd name="f32" fmla="*/ 662997 f21 1"/>
                <a:gd name="f33" fmla="*/ 795600 f21 1"/>
                <a:gd name="f34" fmla="+- f23 0 f1"/>
                <a:gd name="f35" fmla="*/ f26 1 4976813"/>
                <a:gd name="f36" fmla="*/ f27 1 795600"/>
                <a:gd name="f37" fmla="*/ f28 1 4976813"/>
                <a:gd name="f38" fmla="*/ f29 1 795600"/>
                <a:gd name="f39" fmla="*/ f30 1 4976813"/>
                <a:gd name="f40" fmla="*/ f31 1 4976813"/>
                <a:gd name="f41" fmla="*/ f32 1 795600"/>
                <a:gd name="f42" fmla="*/ f33 1 795600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4976813" h="795600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710000"/>
            </a:solidFill>
            <a:ln w="19046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68377" tIns="168377" rIns="168377" bIns="168377" anchor="ctr" anchorCtr="0" compatLnSpc="1">
              <a:noAutofit/>
            </a:bodyPr>
            <a:lstStyle/>
            <a:p>
              <a:pPr defTabSz="1511302">
                <a:lnSpc>
                  <a:spcPct val="90000"/>
                </a:lnSpc>
                <a:spcAft>
                  <a:spcPts val="14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3400">
                  <a:solidFill>
                    <a:srgbClr val="FFFFFF"/>
                  </a:solidFill>
                  <a:latin typeface="Cambria"/>
                </a:rPr>
                <a:t>Black : 80</a:t>
              </a: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60DCBE8-CF88-0DE6-776D-C2C65BCB3FF6}"/>
                </a:ext>
              </a:extLst>
            </p:cNvPr>
            <p:cNvSpPr/>
            <p:nvPr/>
          </p:nvSpPr>
          <p:spPr>
            <a:xfrm>
              <a:off x="914400" y="4534317"/>
              <a:ext cx="4976814" cy="79560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976813"/>
                <a:gd name="f7" fmla="val 795600"/>
                <a:gd name="f8" fmla="val 132603"/>
                <a:gd name="f9" fmla="val 59368"/>
                <a:gd name="f10" fmla="val 4844210"/>
                <a:gd name="f11" fmla="val 4917445"/>
                <a:gd name="f12" fmla="val 662997"/>
                <a:gd name="f13" fmla="val 736232"/>
                <a:gd name="f14" fmla="+- 0 0 -90"/>
                <a:gd name="f15" fmla="*/ f3 1 4976813"/>
                <a:gd name="f16" fmla="*/ f4 1 795600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4976813"/>
                <a:gd name="f25" fmla="*/ f21 1 795600"/>
                <a:gd name="f26" fmla="*/ 0 f22 1"/>
                <a:gd name="f27" fmla="*/ 132603 f21 1"/>
                <a:gd name="f28" fmla="*/ 132603 f22 1"/>
                <a:gd name="f29" fmla="*/ 0 f21 1"/>
                <a:gd name="f30" fmla="*/ 4844210 f22 1"/>
                <a:gd name="f31" fmla="*/ 4976813 f22 1"/>
                <a:gd name="f32" fmla="*/ 662997 f21 1"/>
                <a:gd name="f33" fmla="*/ 795600 f21 1"/>
                <a:gd name="f34" fmla="+- f23 0 f1"/>
                <a:gd name="f35" fmla="*/ f26 1 4976813"/>
                <a:gd name="f36" fmla="*/ f27 1 795600"/>
                <a:gd name="f37" fmla="*/ f28 1 4976813"/>
                <a:gd name="f38" fmla="*/ f29 1 795600"/>
                <a:gd name="f39" fmla="*/ f30 1 4976813"/>
                <a:gd name="f40" fmla="*/ f31 1 4976813"/>
                <a:gd name="f41" fmla="*/ f32 1 795600"/>
                <a:gd name="f42" fmla="*/ f33 1 795600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4976813" h="795600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710000"/>
            </a:solidFill>
            <a:ln w="19046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68377" tIns="168377" rIns="168377" bIns="168377" anchor="ctr" anchorCtr="0" compatLnSpc="1">
              <a:noAutofit/>
            </a:bodyPr>
            <a:lstStyle/>
            <a:p>
              <a:pPr defTabSz="1511302">
                <a:lnSpc>
                  <a:spcPct val="90000"/>
                </a:lnSpc>
                <a:spcAft>
                  <a:spcPts val="14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3400">
                  <a:solidFill>
                    <a:srgbClr val="FFFFFF"/>
                  </a:solidFill>
                  <a:latin typeface="Cambria"/>
                </a:rPr>
                <a:t>Hispanic : 6</a:t>
              </a: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0B4422D-C38C-DA42-57A2-F35B564E384D}"/>
                </a:ext>
              </a:extLst>
            </p:cNvPr>
            <p:cNvSpPr/>
            <p:nvPr/>
          </p:nvSpPr>
          <p:spPr>
            <a:xfrm>
              <a:off x="914400" y="5427841"/>
              <a:ext cx="4976814" cy="79560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976813"/>
                <a:gd name="f7" fmla="val 795600"/>
                <a:gd name="f8" fmla="val 132603"/>
                <a:gd name="f9" fmla="val 59368"/>
                <a:gd name="f10" fmla="val 4844210"/>
                <a:gd name="f11" fmla="val 4917445"/>
                <a:gd name="f12" fmla="val 662997"/>
                <a:gd name="f13" fmla="val 736232"/>
                <a:gd name="f14" fmla="+- 0 0 -90"/>
                <a:gd name="f15" fmla="*/ f3 1 4976813"/>
                <a:gd name="f16" fmla="*/ f4 1 795600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4976813"/>
                <a:gd name="f25" fmla="*/ f21 1 795600"/>
                <a:gd name="f26" fmla="*/ 0 f22 1"/>
                <a:gd name="f27" fmla="*/ 132603 f21 1"/>
                <a:gd name="f28" fmla="*/ 132603 f22 1"/>
                <a:gd name="f29" fmla="*/ 0 f21 1"/>
                <a:gd name="f30" fmla="*/ 4844210 f22 1"/>
                <a:gd name="f31" fmla="*/ 4976813 f22 1"/>
                <a:gd name="f32" fmla="*/ 662997 f21 1"/>
                <a:gd name="f33" fmla="*/ 795600 f21 1"/>
                <a:gd name="f34" fmla="+- f23 0 f1"/>
                <a:gd name="f35" fmla="*/ f26 1 4976813"/>
                <a:gd name="f36" fmla="*/ f27 1 795600"/>
                <a:gd name="f37" fmla="*/ f28 1 4976813"/>
                <a:gd name="f38" fmla="*/ f29 1 795600"/>
                <a:gd name="f39" fmla="*/ f30 1 4976813"/>
                <a:gd name="f40" fmla="*/ f31 1 4976813"/>
                <a:gd name="f41" fmla="*/ f32 1 795600"/>
                <a:gd name="f42" fmla="*/ f33 1 795600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4976813" h="795600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710000"/>
            </a:solidFill>
            <a:ln w="19046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68377" tIns="168377" rIns="168377" bIns="168377" anchor="ctr" anchorCtr="0" compatLnSpc="1">
              <a:noAutofit/>
            </a:bodyPr>
            <a:lstStyle/>
            <a:p>
              <a:pPr defTabSz="1511302">
                <a:lnSpc>
                  <a:spcPct val="90000"/>
                </a:lnSpc>
                <a:spcAft>
                  <a:spcPts val="14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3400">
                  <a:solidFill>
                    <a:srgbClr val="FFFFFF"/>
                  </a:solidFill>
                  <a:latin typeface="Cambria"/>
                </a:rPr>
                <a:t>Asian : 2</a:t>
              </a:r>
            </a:p>
          </p:txBody>
        </p:sp>
      </p:grp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9624BC5-F2CD-8925-747D-E9EC0F23438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310216" y="4648196"/>
            <a:ext cx="4977106" cy="1625602"/>
          </a:xfrm>
        </p:spPr>
        <p:txBody>
          <a:bodyPr/>
          <a:lstStyle/>
          <a:p>
            <a:pPr marL="0" indent="0">
              <a:lnSpc>
                <a:spcPct val="70000"/>
              </a:lnSpc>
              <a:buNone/>
            </a:pPr>
            <a:endParaRPr lang="en-US" sz="1500"/>
          </a:p>
          <a:p>
            <a:pPr marL="0" indent="0">
              <a:lnSpc>
                <a:spcPct val="70000"/>
              </a:lnSpc>
              <a:buNone/>
            </a:pPr>
            <a:r>
              <a:rPr lang="en-US"/>
              <a:t>The highest reported overdose rate occurred in the 26–35-year-old age group.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500"/>
              <a:t>    </a:t>
            </a:r>
          </a:p>
        </p:txBody>
      </p:sp>
      <p:sp>
        <p:nvSpPr>
          <p:cNvPr id="10" name="Rectangle: Rounded Corners 4">
            <a:extLst>
              <a:ext uri="{FF2B5EF4-FFF2-40B4-BE49-F238E27FC236}">
                <a16:creationId xmlns:a16="http://schemas.microsoft.com/office/drawing/2014/main" id="{D842E46F-F006-6FBA-4626-94787C8452A9}"/>
              </a:ext>
            </a:extLst>
          </p:cNvPr>
          <p:cNvSpPr/>
          <p:nvPr/>
        </p:nvSpPr>
        <p:spPr>
          <a:xfrm>
            <a:off x="6277005" y="1803397"/>
            <a:ext cx="4977106" cy="787398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262626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defTabSz="121898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>
                <a:solidFill>
                  <a:srgbClr val="FFFFFF"/>
                </a:solidFill>
                <a:latin typeface="Cambria"/>
              </a:rPr>
              <a:t>Gender</a:t>
            </a:r>
          </a:p>
        </p:txBody>
      </p:sp>
      <p:sp>
        <p:nvSpPr>
          <p:cNvPr id="11" name="Rectangle: Rounded Corners 6">
            <a:extLst>
              <a:ext uri="{FF2B5EF4-FFF2-40B4-BE49-F238E27FC236}">
                <a16:creationId xmlns:a16="http://schemas.microsoft.com/office/drawing/2014/main" id="{1E86C37A-D32C-6CE4-92E9-756FDB19B3EC}"/>
              </a:ext>
            </a:extLst>
          </p:cNvPr>
          <p:cNvSpPr/>
          <p:nvPr/>
        </p:nvSpPr>
        <p:spPr>
          <a:xfrm>
            <a:off x="6299198" y="2743200"/>
            <a:ext cx="4954959" cy="787398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710000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defTabSz="121898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>
                <a:solidFill>
                  <a:srgbClr val="FFFFFF"/>
                </a:solidFill>
                <a:latin typeface="Cambria"/>
              </a:rPr>
              <a:t>Male : 297</a:t>
            </a:r>
          </a:p>
        </p:txBody>
      </p:sp>
      <p:sp>
        <p:nvSpPr>
          <p:cNvPr id="12" name="Rectangle: Rounded Corners 7">
            <a:extLst>
              <a:ext uri="{FF2B5EF4-FFF2-40B4-BE49-F238E27FC236}">
                <a16:creationId xmlns:a16="http://schemas.microsoft.com/office/drawing/2014/main" id="{AC0A9C6D-D96C-F4EA-5741-EB9FA275C169}"/>
              </a:ext>
            </a:extLst>
          </p:cNvPr>
          <p:cNvSpPr/>
          <p:nvPr/>
        </p:nvSpPr>
        <p:spPr>
          <a:xfrm>
            <a:off x="6321774" y="3670301"/>
            <a:ext cx="4943648" cy="736604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710000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defTabSz="121898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>
                <a:solidFill>
                  <a:srgbClr val="FFFFFF"/>
                </a:solidFill>
                <a:latin typeface="Cambria"/>
              </a:rPr>
              <a:t>Female : 120</a:t>
            </a:r>
          </a:p>
        </p:txBody>
      </p:sp>
    </p:spTree>
    <p:extLst>
      <p:ext uri="{BB962C8B-B14F-4D97-AF65-F5344CB8AC3E}">
        <p14:creationId xmlns:p14="http://schemas.microsoft.com/office/powerpoint/2010/main" val="138566474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57" name="Straight Connector 2056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059" name="Rectangle 2058">
            <a:extLst>
              <a:ext uri="{FF2B5EF4-FFF2-40B4-BE49-F238E27FC236}">
                <a16:creationId xmlns:a16="http://schemas.microsoft.com/office/drawing/2014/main" id="{4C869C3B-5565-4AAC-86A8-9EB0AB1C6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66815A-BD8D-A55F-3058-02252B5D6183}"/>
              </a:ext>
            </a:extLst>
          </p:cNvPr>
          <p:cNvSpPr txBox="1"/>
          <p:nvPr/>
        </p:nvSpPr>
        <p:spPr>
          <a:xfrm>
            <a:off x="638423" y="3807725"/>
            <a:ext cx="10909073" cy="14470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lnSpcReduction="10000"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Kristie Barba, M.S. D-ABFT-FT 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9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Toxicologist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9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Onondaga County Health Department Medical Examiner’s Office</a:t>
            </a:r>
          </a:p>
        </p:txBody>
      </p:sp>
      <p:pic>
        <p:nvPicPr>
          <p:cNvPr id="2050" name="Picture 2" descr="MEO Logo">
            <a:extLst>
              <a:ext uri="{FF2B5EF4-FFF2-40B4-BE49-F238E27FC236}">
                <a16:creationId xmlns:a16="http://schemas.microsoft.com/office/drawing/2014/main" id="{F510FA86-8F6E-07AE-4712-D32B15543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0091" y="576108"/>
            <a:ext cx="2765736" cy="27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61" name="Straight Connector 2060">
            <a:extLst>
              <a:ext uri="{FF2B5EF4-FFF2-40B4-BE49-F238E27FC236}">
                <a16:creationId xmlns:a16="http://schemas.microsoft.com/office/drawing/2014/main" id="{F41136EC-EC34-4D08-B5AB-8CE5870B1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52600" y="5415653"/>
            <a:ext cx="86868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3" name="Rectangle 2062">
            <a:extLst>
              <a:ext uri="{FF2B5EF4-FFF2-40B4-BE49-F238E27FC236}">
                <a16:creationId xmlns:a16="http://schemas.microsoft.com/office/drawing/2014/main" id="{064CBAAB-7956-4763-9F69-A3FDBF1AC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" name="AutoShape 2" descr="Home">
            <a:extLst>
              <a:ext uri="{FF2B5EF4-FFF2-40B4-BE49-F238E27FC236}">
                <a16:creationId xmlns:a16="http://schemas.microsoft.com/office/drawing/2014/main" id="{FD159F70-7CBF-F44D-1B4A-DD3AD50BAEC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90775" y="2524125"/>
            <a:ext cx="3857625" cy="127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9656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29DD3-195D-0DE3-21E5-EA396E1D5EC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5751" y="482602"/>
            <a:ext cx="10360499" cy="965204"/>
          </a:xfrm>
        </p:spPr>
        <p:txBody>
          <a:bodyPr/>
          <a:lstStyle/>
          <a:p>
            <a:pPr lvl="0"/>
            <a:r>
              <a:rPr lang="en-US" sz="4000" b="1" u="sng"/>
              <a:t>Most reported Substances used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EE8A1-605B-78BA-5F66-D155735E13B3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600"/>
              <a:t>Heroin/Fentanyl: 148</a:t>
            </a:r>
          </a:p>
          <a:p>
            <a:pPr lvl="0"/>
            <a:r>
              <a:rPr lang="en-US" sz="3600"/>
              <a:t>Other/Unknown: 109</a:t>
            </a:r>
          </a:p>
          <a:p>
            <a:pPr lvl="0"/>
            <a:r>
              <a:rPr lang="en-US" sz="3600"/>
              <a:t>Synthetic Marijuana: 56</a:t>
            </a:r>
          </a:p>
          <a:p>
            <a:pPr lvl="0"/>
            <a:r>
              <a:rPr lang="en-US" sz="3600"/>
              <a:t>Cocaine/Crack Cocaine: 42</a:t>
            </a:r>
          </a:p>
        </p:txBody>
      </p:sp>
    </p:spTree>
    <p:extLst>
      <p:ext uri="{BB962C8B-B14F-4D97-AF65-F5344CB8AC3E}">
        <p14:creationId xmlns:p14="http://schemas.microsoft.com/office/powerpoint/2010/main" val="4025301667"/>
      </p:ext>
    </p:extLst>
  </p:cSld>
  <p:clrMapOvr>
    <a:masterClrMapping/>
  </p:clrMapOvr>
  <p:transition spd="med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29142-7C77-B39D-5305-6141F8C909A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6800" y="304797"/>
            <a:ext cx="10360499" cy="838203"/>
          </a:xfrm>
        </p:spPr>
        <p:txBody>
          <a:bodyPr/>
          <a:lstStyle/>
          <a:p>
            <a:pPr lvl="0"/>
            <a:r>
              <a:rPr lang="en-US" sz="4000" b="1" u="sng"/>
              <a:t>Linkage / Harm Reduction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0CFA4F-60F0-D500-419A-A70C9373A71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915751" y="1295403"/>
            <a:ext cx="10360499" cy="4622804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70000"/>
              </a:lnSpc>
            </a:pPr>
            <a:endParaRPr lang="en-US" sz="1500"/>
          </a:p>
          <a:p>
            <a:pPr lvl="0">
              <a:lnSpc>
                <a:spcPct val="70000"/>
              </a:lnSpc>
            </a:pPr>
            <a:r>
              <a:rPr lang="en-US" sz="3200"/>
              <a:t>113 were linked to services;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600"/>
              <a:t>       </a:t>
            </a:r>
            <a:r>
              <a:rPr lang="en-US" sz="1600">
                <a:solidFill>
                  <a:srgbClr val="F2EBDA"/>
                </a:solidFill>
              </a:rPr>
              <a:t>Primary Care, Same Day Suboxone, Emergency Housing, Inpatient/Outpatient Treatment, Insurance, etc.</a:t>
            </a:r>
          </a:p>
          <a:p>
            <a:pPr lvl="0">
              <a:lnSpc>
                <a:spcPct val="70000"/>
              </a:lnSpc>
            </a:pPr>
            <a:r>
              <a:rPr lang="en-US"/>
              <a:t>Narcan Kits &amp; Training: 56</a:t>
            </a:r>
          </a:p>
          <a:p>
            <a:pPr lvl="0">
              <a:lnSpc>
                <a:spcPct val="70000"/>
              </a:lnSpc>
            </a:pPr>
            <a:r>
              <a:rPr lang="en-US"/>
              <a:t>Fentanyl Test Strips: 50 </a:t>
            </a:r>
          </a:p>
          <a:p>
            <a:pPr lvl="0">
              <a:lnSpc>
                <a:spcPct val="70000"/>
              </a:lnSpc>
            </a:pPr>
            <a:r>
              <a:rPr lang="en-US"/>
              <a:t>78 Declined Services</a:t>
            </a:r>
          </a:p>
          <a:p>
            <a:pPr lvl="0">
              <a:lnSpc>
                <a:spcPct val="70000"/>
              </a:lnSpc>
            </a:pPr>
            <a:r>
              <a:rPr lang="en-US"/>
              <a:t>Unable to locate: 92</a:t>
            </a:r>
          </a:p>
          <a:p>
            <a:pPr lvl="0">
              <a:lnSpc>
                <a:spcPct val="70000"/>
              </a:lnSpc>
            </a:pPr>
            <a:endParaRPr lang="en-US"/>
          </a:p>
          <a:p>
            <a:pPr lvl="0">
              <a:lnSpc>
                <a:spcPct val="70000"/>
              </a:lnSpc>
            </a:pPr>
            <a:r>
              <a:rPr lang="en-US"/>
              <a:t>31 were engaged with outpatient treatment at the time of their overdose</a:t>
            </a:r>
          </a:p>
          <a:p>
            <a:pPr marL="0" indent="0">
              <a:lnSpc>
                <a:spcPct val="70000"/>
              </a:lnSpc>
              <a:buNone/>
            </a:pPr>
            <a:endParaRPr lang="en-US" sz="700"/>
          </a:p>
          <a:p>
            <a:pPr lvl="0">
              <a:lnSpc>
                <a:spcPct val="70000"/>
              </a:lnSpc>
            </a:pPr>
            <a:endParaRPr lang="en-US" sz="700"/>
          </a:p>
          <a:p>
            <a:pPr marL="0" indent="0">
              <a:lnSpc>
                <a:spcPct val="70000"/>
              </a:lnSpc>
              <a:buNone/>
            </a:pPr>
            <a:r>
              <a:rPr lang="en-US" sz="700"/>
              <a:t>    </a:t>
            </a:r>
            <a:endParaRPr lang="en-US" sz="400"/>
          </a:p>
        </p:txBody>
      </p:sp>
    </p:spTree>
    <p:extLst>
      <p:ext uri="{BB962C8B-B14F-4D97-AF65-F5344CB8AC3E}">
        <p14:creationId xmlns:p14="http://schemas.microsoft.com/office/powerpoint/2010/main" val="3481264415"/>
      </p:ext>
    </p:extLst>
  </p:cSld>
  <p:clrMapOvr>
    <a:masterClrMapping/>
  </p:clrMapOvr>
  <p:transition spd="med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5EF21A68-BC85-C278-2825-CC0B69BC62C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24199" y="569927"/>
            <a:ext cx="4977106" cy="914400"/>
          </a:xfrm>
        </p:spPr>
        <p:txBody>
          <a:bodyPr/>
          <a:lstStyle/>
          <a:p>
            <a:pPr lvl="0"/>
            <a:r>
              <a:rPr lang="en-US" sz="4400" b="1" u="sng"/>
              <a:t>2022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8029F931-7538-82C3-7FA5-A3D14DC238D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3048003" y="1615124"/>
            <a:ext cx="4977106" cy="4292595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Bef>
                <a:spcPts val="1600"/>
              </a:spcBef>
            </a:pPr>
            <a:r>
              <a:rPr lang="en-US"/>
              <a:t>Total: 479  </a:t>
            </a:r>
          </a:p>
          <a:p>
            <a:pPr>
              <a:lnSpc>
                <a:spcPct val="90000"/>
              </a:lnSpc>
              <a:spcBef>
                <a:spcPts val="1600"/>
              </a:spcBef>
            </a:pPr>
            <a:r>
              <a:rPr lang="en-US"/>
              <a:t>Repeats: 109</a:t>
            </a:r>
          </a:p>
          <a:p>
            <a:pPr>
              <a:lnSpc>
                <a:spcPct val="90000"/>
              </a:lnSpc>
              <a:spcBef>
                <a:spcPts val="1600"/>
              </a:spcBef>
            </a:pPr>
            <a:r>
              <a:rPr lang="en-US"/>
              <a:t>Fatal: 84</a:t>
            </a:r>
          </a:p>
          <a:p>
            <a:pPr>
              <a:lnSpc>
                <a:spcPct val="90000"/>
              </a:lnSpc>
              <a:spcBef>
                <a:spcPts val="1600"/>
              </a:spcBef>
            </a:pPr>
            <a:endParaRPr lang="en-US"/>
          </a:p>
          <a:p>
            <a:pPr>
              <a:lnSpc>
                <a:spcPct val="90000"/>
              </a:lnSpc>
              <a:spcBef>
                <a:spcPts val="1600"/>
              </a:spcBef>
            </a:pPr>
            <a:r>
              <a:rPr lang="en-US"/>
              <a:t>White: 402</a:t>
            </a:r>
          </a:p>
          <a:p>
            <a:pPr>
              <a:lnSpc>
                <a:spcPct val="90000"/>
              </a:lnSpc>
              <a:spcBef>
                <a:spcPts val="1600"/>
              </a:spcBef>
            </a:pPr>
            <a:r>
              <a:rPr lang="en-US"/>
              <a:t>Black: 61</a:t>
            </a:r>
          </a:p>
          <a:p>
            <a:pPr>
              <a:lnSpc>
                <a:spcPct val="90000"/>
              </a:lnSpc>
              <a:spcBef>
                <a:spcPts val="1600"/>
              </a:spcBef>
            </a:pPr>
            <a:r>
              <a:rPr lang="en-US"/>
              <a:t>Hispanic: 7</a:t>
            </a:r>
          </a:p>
          <a:p>
            <a:pPr>
              <a:lnSpc>
                <a:spcPct val="90000"/>
              </a:lnSpc>
              <a:spcBef>
                <a:spcPts val="1600"/>
              </a:spcBef>
            </a:pPr>
            <a:endParaRPr lang="en-US" sz="2400"/>
          </a:p>
          <a:p>
            <a:pPr>
              <a:lnSpc>
                <a:spcPct val="90000"/>
              </a:lnSpc>
              <a:spcBef>
                <a:spcPts val="1600"/>
              </a:spcBef>
            </a:pPr>
            <a:endParaRPr lang="en-US" sz="240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07E535A0-09C7-88A1-1A7E-1F6230AE2140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7365708" y="568244"/>
            <a:ext cx="4977106" cy="914400"/>
          </a:xfrm>
        </p:spPr>
        <p:txBody>
          <a:bodyPr anchor="ctr">
            <a:noAutofit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US" sz="4400" b="1" u="sng"/>
              <a:t>2023</a:t>
            </a:r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8741530F-9E08-AF08-0A49-55BC907954AA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7315196" y="1638413"/>
            <a:ext cx="4977106" cy="4292595"/>
          </a:xfrm>
        </p:spPr>
        <p:txBody>
          <a:bodyPr/>
          <a:lstStyle/>
          <a:p>
            <a:pPr marL="0" indent="0">
              <a:buNone/>
            </a:pPr>
            <a:r>
              <a:rPr lang="en-US" sz="2800"/>
              <a:t>Total: 404</a:t>
            </a:r>
          </a:p>
          <a:p>
            <a:pPr marL="0" indent="0">
              <a:buNone/>
            </a:pPr>
            <a:r>
              <a:rPr lang="en-US" sz="2800"/>
              <a:t>Repeats: 116</a:t>
            </a:r>
          </a:p>
          <a:p>
            <a:pPr marL="0" indent="0">
              <a:buNone/>
            </a:pPr>
            <a:r>
              <a:rPr lang="en-US" sz="2800"/>
              <a:t>Fatal: 74</a:t>
            </a:r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r>
              <a:rPr lang="en-US" sz="2800"/>
              <a:t>White: 318</a:t>
            </a:r>
          </a:p>
          <a:p>
            <a:pPr marL="0" indent="0">
              <a:buNone/>
            </a:pPr>
            <a:r>
              <a:rPr lang="en-US" sz="2800"/>
              <a:t>Black: 80</a:t>
            </a:r>
          </a:p>
          <a:p>
            <a:pPr marL="0" indent="0">
              <a:buNone/>
            </a:pPr>
            <a:r>
              <a:rPr lang="en-US" sz="2800"/>
              <a:t>Hispanic: 6</a:t>
            </a:r>
          </a:p>
          <a:p>
            <a:pPr marL="0" indent="0">
              <a:buNone/>
            </a:pPr>
            <a:endParaRPr lang="en-US"/>
          </a:p>
          <a:p>
            <a:pPr lvl="0"/>
            <a:endParaRPr lang="en-US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7FA2B99A-439B-80DC-DA45-E5C5ADBD8AF9}"/>
              </a:ext>
            </a:extLst>
          </p:cNvPr>
          <p:cNvSpPr/>
          <p:nvPr/>
        </p:nvSpPr>
        <p:spPr>
          <a:xfrm>
            <a:off x="1589" y="-230832"/>
            <a:ext cx="184731" cy="46166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defTabSz="121898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D2010827-5C0F-4D17-52EE-AC9326CA77EA}"/>
              </a:ext>
            </a:extLst>
          </p:cNvPr>
          <p:cNvSpPr/>
          <p:nvPr/>
        </p:nvSpPr>
        <p:spPr>
          <a:xfrm>
            <a:off x="153992" y="-78429"/>
            <a:ext cx="184731" cy="46166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defTabSz="121898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8" name="TextBox 19">
            <a:extLst>
              <a:ext uri="{FF2B5EF4-FFF2-40B4-BE49-F238E27FC236}">
                <a16:creationId xmlns:a16="http://schemas.microsoft.com/office/drawing/2014/main" id="{F4D112B1-3C32-A3F1-91E0-7A32F2DB9818}"/>
              </a:ext>
            </a:extLst>
          </p:cNvPr>
          <p:cNvSpPr txBox="1"/>
          <p:nvPr/>
        </p:nvSpPr>
        <p:spPr>
          <a:xfrm>
            <a:off x="5612749" y="674580"/>
            <a:ext cx="838203" cy="70172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1218986">
              <a:lnSpc>
                <a:spcPct val="9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400">
                <a:solidFill>
                  <a:srgbClr val="FFFFFF"/>
                </a:solidFill>
                <a:latin typeface="Cambria"/>
              </a:rPr>
              <a:t>To</a:t>
            </a:r>
          </a:p>
        </p:txBody>
      </p:sp>
    </p:spTree>
    <p:extLst>
      <p:ext uri="{BB962C8B-B14F-4D97-AF65-F5344CB8AC3E}">
        <p14:creationId xmlns:p14="http://schemas.microsoft.com/office/powerpoint/2010/main" val="3560953466"/>
      </p:ext>
    </p:extLst>
  </p:cSld>
  <p:clrMapOvr>
    <a:masterClrMapping/>
  </p:clrMapOvr>
  <p:transition spd="med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4237D16-9E72-82C9-E787-58AFC440CCB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83838" y="4937156"/>
            <a:ext cx="4977106" cy="914400"/>
          </a:xfrm>
        </p:spPr>
        <p:txBody>
          <a:bodyPr/>
          <a:lstStyle/>
          <a:p>
            <a:pPr marL="457200" indent="-457200">
              <a:buChar char="•"/>
            </a:pPr>
            <a:r>
              <a:rPr lang="en-US"/>
              <a:t>Heroin/Fentanyl related overdoses </a:t>
            </a:r>
            <a:r>
              <a:rPr lang="en-US" u="sng"/>
              <a:t>decreased</a:t>
            </a:r>
            <a:r>
              <a:rPr lang="en-US"/>
              <a:t> 16.8%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F001810A-CAB3-38AA-720E-E55107474DCF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781799" y="4838785"/>
            <a:ext cx="4977106" cy="914400"/>
          </a:xfrm>
        </p:spPr>
        <p:txBody>
          <a:bodyPr/>
          <a:lstStyle/>
          <a:p>
            <a:pPr marL="457200" indent="-457200">
              <a:buChar char="•"/>
            </a:pPr>
            <a:r>
              <a:rPr lang="en-US"/>
              <a:t>Synthetic Marijuana related overdoses </a:t>
            </a:r>
            <a:r>
              <a:rPr lang="en-US" u="sng"/>
              <a:t>increased</a:t>
            </a:r>
            <a:r>
              <a:rPr lang="en-US"/>
              <a:t> 12.9%</a:t>
            </a:r>
          </a:p>
        </p:txBody>
      </p:sp>
      <p:pic>
        <p:nvPicPr>
          <p:cNvPr id="4" name="Content Placeholder 13" descr="A pie chart with numbers and a number in the middle&#10;&#10;Description automatically generated">
            <a:extLst>
              <a:ext uri="{FF2B5EF4-FFF2-40B4-BE49-F238E27FC236}">
                <a16:creationId xmlns:a16="http://schemas.microsoft.com/office/drawing/2014/main" id="{C45E0BC8-108B-C04B-CFAA-699C994BD3B2}"/>
              </a:ext>
            </a:extLst>
          </p:cNvPr>
          <p:cNvPicPr>
            <a:picLocks noGrp="1" noChangeAspect="1"/>
          </p:cNvPicPr>
          <p:nvPr>
            <p:ph idx="2"/>
          </p:nvPr>
        </p:nvPicPr>
        <p:blipFill>
          <a:blip r:embed="rId3"/>
          <a:stretch>
            <a:fillRect/>
          </a:stretch>
        </p:blipFill>
        <p:spPr>
          <a:xfrm>
            <a:off x="6371243" y="847988"/>
            <a:ext cx="5471220" cy="4103415"/>
          </a:xfrm>
        </p:spPr>
      </p:pic>
      <p:pic>
        <p:nvPicPr>
          <p:cNvPr id="5" name="Content Placeholder 11" descr="A graph of a drug&#10;&#10;Description automatically generated with medium confidence">
            <a:extLst>
              <a:ext uri="{FF2B5EF4-FFF2-40B4-BE49-F238E27FC236}">
                <a16:creationId xmlns:a16="http://schemas.microsoft.com/office/drawing/2014/main" id="{210D3E0A-5BD4-1D00-876F-115350E62615}"/>
              </a:ext>
            </a:extLst>
          </p:cNvPr>
          <p:cNvPicPr>
            <a:picLocks noGrp="1" noChangeAspect="1"/>
          </p:cNvPicPr>
          <p:nvPr>
            <p:ph idx="4"/>
          </p:nvPr>
        </p:nvPicPr>
        <p:blipFill>
          <a:blip r:embed="rId4"/>
          <a:stretch>
            <a:fillRect/>
          </a:stretch>
        </p:blipFill>
        <p:spPr>
          <a:xfrm>
            <a:off x="609600" y="855312"/>
            <a:ext cx="5325575" cy="3994181"/>
          </a:xfrm>
        </p:spPr>
      </p:pic>
      <p:sp>
        <p:nvSpPr>
          <p:cNvPr id="6" name="TextBox 14">
            <a:extLst>
              <a:ext uri="{FF2B5EF4-FFF2-40B4-BE49-F238E27FC236}">
                <a16:creationId xmlns:a16="http://schemas.microsoft.com/office/drawing/2014/main" id="{B082F284-8AD3-4585-1A97-CEC0239F1095}"/>
              </a:ext>
            </a:extLst>
          </p:cNvPr>
          <p:cNvSpPr txBox="1"/>
          <p:nvPr/>
        </p:nvSpPr>
        <p:spPr>
          <a:xfrm>
            <a:off x="783838" y="5821766"/>
            <a:ext cx="4648196" cy="4801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457200" indent="-457200" defTabSz="1218986">
              <a:lnSpc>
                <a:spcPct val="90000"/>
              </a:lnSpc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>
                <a:solidFill>
                  <a:srgbClr val="FFFFFF"/>
                </a:solidFill>
                <a:latin typeface="Cambria"/>
              </a:rPr>
              <a:t>Prescription Pills </a:t>
            </a:r>
          </a:p>
        </p:txBody>
      </p:sp>
      <p:sp>
        <p:nvSpPr>
          <p:cNvPr id="7" name="Arrow: Down 15">
            <a:extLst>
              <a:ext uri="{FF2B5EF4-FFF2-40B4-BE49-F238E27FC236}">
                <a16:creationId xmlns:a16="http://schemas.microsoft.com/office/drawing/2014/main" id="{0776F816-8917-FEE2-03CA-3051EC605D1D}"/>
              </a:ext>
            </a:extLst>
          </p:cNvPr>
          <p:cNvSpPr/>
          <p:nvPr/>
        </p:nvSpPr>
        <p:spPr>
          <a:xfrm>
            <a:off x="4020852" y="5924325"/>
            <a:ext cx="322545" cy="281315"/>
          </a:xfrm>
          <a:custGeom>
            <a:avLst>
              <a:gd name="f0" fmla="val 108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DDA859"/>
          </a:solidFill>
          <a:ln w="19046" cap="flat">
            <a:solidFill>
              <a:srgbClr val="A27A3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898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D45BF320-8718-5E9A-4C83-D5F225235A70}"/>
              </a:ext>
            </a:extLst>
          </p:cNvPr>
          <p:cNvSpPr txBox="1"/>
          <p:nvPr/>
        </p:nvSpPr>
        <p:spPr>
          <a:xfrm>
            <a:off x="4328502" y="5821766"/>
            <a:ext cx="1050663" cy="4801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1218986">
              <a:lnSpc>
                <a:spcPct val="9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>
                <a:solidFill>
                  <a:srgbClr val="FFFFFF"/>
                </a:solidFill>
                <a:latin typeface="Cambria"/>
              </a:rPr>
              <a:t>9.7%</a:t>
            </a:r>
          </a:p>
        </p:txBody>
      </p:sp>
      <p:sp>
        <p:nvSpPr>
          <p:cNvPr id="9" name="TextBox 17">
            <a:extLst>
              <a:ext uri="{FF2B5EF4-FFF2-40B4-BE49-F238E27FC236}">
                <a16:creationId xmlns:a16="http://schemas.microsoft.com/office/drawing/2014/main" id="{71A30371-3074-6D26-FBF3-60CD4018C899}"/>
              </a:ext>
            </a:extLst>
          </p:cNvPr>
          <p:cNvSpPr txBox="1"/>
          <p:nvPr/>
        </p:nvSpPr>
        <p:spPr>
          <a:xfrm>
            <a:off x="6823578" y="5669125"/>
            <a:ext cx="4977106" cy="4801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457200" indent="-457200" defTabSz="1218986">
              <a:lnSpc>
                <a:spcPct val="90000"/>
              </a:lnSpc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>
                <a:solidFill>
                  <a:srgbClr val="FFFFFF"/>
                </a:solidFill>
                <a:latin typeface="Cambria"/>
              </a:rPr>
              <a:t>Cocaine/Crack Cocaine</a:t>
            </a:r>
          </a:p>
        </p:txBody>
      </p:sp>
      <p:sp>
        <p:nvSpPr>
          <p:cNvPr id="10" name="Arrow: Up 18">
            <a:extLst>
              <a:ext uri="{FF2B5EF4-FFF2-40B4-BE49-F238E27FC236}">
                <a16:creationId xmlns:a16="http://schemas.microsoft.com/office/drawing/2014/main" id="{23624063-E371-E5F9-07A1-8825709C6A4D}"/>
              </a:ext>
            </a:extLst>
          </p:cNvPr>
          <p:cNvSpPr/>
          <p:nvPr/>
        </p:nvSpPr>
        <p:spPr>
          <a:xfrm>
            <a:off x="10957288" y="5713876"/>
            <a:ext cx="304796" cy="296137"/>
          </a:xfrm>
          <a:custGeom>
            <a:avLst>
              <a:gd name="f0" fmla="val 108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21600 f13 1"/>
              <a:gd name="f24" fmla="*/ 0 f12 1"/>
              <a:gd name="f25" fmla="*/ f16 1 f4"/>
              <a:gd name="f26" fmla="*/ 21600 f12 1"/>
              <a:gd name="f27" fmla="*/ f17 1 f4"/>
              <a:gd name="f28" fmla="*/ f19 f18 1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1 10800"/>
              <a:gd name="f35" fmla="+- f19 0 f34"/>
              <a:gd name="f36" fmla="*/ f35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36" r="f30" b="f23"/>
            <a:pathLst>
              <a:path w="21600" h="21600">
                <a:moveTo>
                  <a:pt x="f18" y="f8"/>
                </a:moveTo>
                <a:lnTo>
                  <a:pt x="f18" y="f19"/>
                </a:lnTo>
                <a:lnTo>
                  <a:pt x="f7" y="f19"/>
                </a:lnTo>
                <a:lnTo>
                  <a:pt x="f9" y="f7"/>
                </a:lnTo>
                <a:lnTo>
                  <a:pt x="f8" y="f19"/>
                </a:lnTo>
                <a:lnTo>
                  <a:pt x="f20" y="f19"/>
                </a:lnTo>
                <a:lnTo>
                  <a:pt x="f20" y="f8"/>
                </a:lnTo>
                <a:close/>
              </a:path>
            </a:pathLst>
          </a:custGeom>
          <a:solidFill>
            <a:srgbClr val="DDA859"/>
          </a:solidFill>
          <a:ln w="19046" cap="flat">
            <a:solidFill>
              <a:srgbClr val="A27A3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898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11" name="TextBox 19">
            <a:extLst>
              <a:ext uri="{FF2B5EF4-FFF2-40B4-BE49-F238E27FC236}">
                <a16:creationId xmlns:a16="http://schemas.microsoft.com/office/drawing/2014/main" id="{B7A8E178-2DE0-4333-9268-54B152627A10}"/>
              </a:ext>
            </a:extLst>
          </p:cNvPr>
          <p:cNvSpPr txBox="1"/>
          <p:nvPr/>
        </p:nvSpPr>
        <p:spPr>
          <a:xfrm>
            <a:off x="11229176" y="5655766"/>
            <a:ext cx="778136" cy="4801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1218986">
              <a:lnSpc>
                <a:spcPct val="9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>
                <a:solidFill>
                  <a:srgbClr val="FFFFFF"/>
                </a:solidFill>
                <a:latin typeface="Cambria"/>
              </a:rPr>
              <a:t>3%</a:t>
            </a:r>
          </a:p>
        </p:txBody>
      </p:sp>
      <p:sp>
        <p:nvSpPr>
          <p:cNvPr id="12" name="TextBox 20">
            <a:extLst>
              <a:ext uri="{FF2B5EF4-FFF2-40B4-BE49-F238E27FC236}">
                <a16:creationId xmlns:a16="http://schemas.microsoft.com/office/drawing/2014/main" id="{F1B5623A-37F2-58F1-1532-53D9ED848DE6}"/>
              </a:ext>
            </a:extLst>
          </p:cNvPr>
          <p:cNvSpPr txBox="1"/>
          <p:nvPr/>
        </p:nvSpPr>
        <p:spPr>
          <a:xfrm>
            <a:off x="6833024" y="6140206"/>
            <a:ext cx="5241660" cy="4801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457200" indent="-457200" defTabSz="1218986">
              <a:lnSpc>
                <a:spcPct val="90000"/>
              </a:lnSpc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>
                <a:solidFill>
                  <a:srgbClr val="FFFFFF"/>
                </a:solidFill>
                <a:latin typeface="Cambria"/>
              </a:rPr>
              <a:t>Unknown/Other </a:t>
            </a:r>
          </a:p>
        </p:txBody>
      </p:sp>
      <p:sp>
        <p:nvSpPr>
          <p:cNvPr id="13" name="Arrow: Up 21">
            <a:extLst>
              <a:ext uri="{FF2B5EF4-FFF2-40B4-BE49-F238E27FC236}">
                <a16:creationId xmlns:a16="http://schemas.microsoft.com/office/drawing/2014/main" id="{6A72D5C7-95A2-5044-4751-14FAD70E6325}"/>
              </a:ext>
            </a:extLst>
          </p:cNvPr>
          <p:cNvSpPr/>
          <p:nvPr/>
        </p:nvSpPr>
        <p:spPr>
          <a:xfrm>
            <a:off x="10003158" y="6205648"/>
            <a:ext cx="304796" cy="288054"/>
          </a:xfrm>
          <a:custGeom>
            <a:avLst>
              <a:gd name="f0" fmla="val 108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21600 f13 1"/>
              <a:gd name="f24" fmla="*/ 0 f12 1"/>
              <a:gd name="f25" fmla="*/ f16 1 f4"/>
              <a:gd name="f26" fmla="*/ 21600 f12 1"/>
              <a:gd name="f27" fmla="*/ f17 1 f4"/>
              <a:gd name="f28" fmla="*/ f19 f18 1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1 10800"/>
              <a:gd name="f35" fmla="+- f19 0 f34"/>
              <a:gd name="f36" fmla="*/ f35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36" r="f30" b="f23"/>
            <a:pathLst>
              <a:path w="21600" h="21600">
                <a:moveTo>
                  <a:pt x="f18" y="f8"/>
                </a:moveTo>
                <a:lnTo>
                  <a:pt x="f18" y="f19"/>
                </a:lnTo>
                <a:lnTo>
                  <a:pt x="f7" y="f19"/>
                </a:lnTo>
                <a:lnTo>
                  <a:pt x="f9" y="f7"/>
                </a:lnTo>
                <a:lnTo>
                  <a:pt x="f8" y="f19"/>
                </a:lnTo>
                <a:lnTo>
                  <a:pt x="f20" y="f19"/>
                </a:lnTo>
                <a:lnTo>
                  <a:pt x="f20" y="f8"/>
                </a:lnTo>
                <a:close/>
              </a:path>
            </a:pathLst>
          </a:custGeom>
          <a:solidFill>
            <a:srgbClr val="DDA859"/>
          </a:solidFill>
          <a:ln w="19046" cap="flat">
            <a:solidFill>
              <a:srgbClr val="A27A3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121898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14" name="TextBox 22">
            <a:extLst>
              <a:ext uri="{FF2B5EF4-FFF2-40B4-BE49-F238E27FC236}">
                <a16:creationId xmlns:a16="http://schemas.microsoft.com/office/drawing/2014/main" id="{2401FDDA-C9DB-439F-A14D-75299FB36F5A}"/>
              </a:ext>
            </a:extLst>
          </p:cNvPr>
          <p:cNvSpPr txBox="1"/>
          <p:nvPr/>
        </p:nvSpPr>
        <p:spPr>
          <a:xfrm>
            <a:off x="10307955" y="6158567"/>
            <a:ext cx="1295403" cy="4801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1218986">
              <a:lnSpc>
                <a:spcPct val="9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>
                <a:solidFill>
                  <a:srgbClr val="FFFFFF"/>
                </a:solidFill>
                <a:latin typeface="Cambria"/>
              </a:rPr>
              <a:t>10.6%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918A70FF-33AA-E6ED-42A0-D713C5B0E504}"/>
              </a:ext>
            </a:extLst>
          </p:cNvPr>
          <p:cNvSpPr txBox="1"/>
          <p:nvPr/>
        </p:nvSpPr>
        <p:spPr>
          <a:xfrm>
            <a:off x="2642028" y="41129"/>
            <a:ext cx="8382003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1218986">
              <a:lnSpc>
                <a:spcPct val="9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1" u="sng">
                <a:solidFill>
                  <a:srgbClr val="FFFFFF"/>
                </a:solidFill>
                <a:latin typeface="Cambria"/>
              </a:rPr>
              <a:t>2022 to 2023 DRUG TRENDS</a:t>
            </a:r>
          </a:p>
        </p:txBody>
      </p:sp>
    </p:spTree>
    <p:extLst>
      <p:ext uri="{BB962C8B-B14F-4D97-AF65-F5344CB8AC3E}">
        <p14:creationId xmlns:p14="http://schemas.microsoft.com/office/powerpoint/2010/main" val="3025086082"/>
      </p:ext>
    </p:extLst>
  </p:cSld>
  <p:clrMapOvr>
    <a:masterClrMapping/>
  </p:clrMapOvr>
  <p:transition spd="med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A1AA5-FDCB-FFD7-31B3-4C33645531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90804" y="103912"/>
            <a:ext cx="10082503" cy="711202"/>
          </a:xfrm>
        </p:spPr>
        <p:txBody>
          <a:bodyPr/>
          <a:lstStyle/>
          <a:p>
            <a:pPr lvl="0"/>
            <a:r>
              <a:rPr lang="en-US" sz="4000" u="sng"/>
              <a:t> Street engagement team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38F986-1AEC-7DE6-1EE0-94B0F214823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37520" y="750457"/>
            <a:ext cx="4977106" cy="914400"/>
          </a:xfrm>
        </p:spPr>
        <p:txBody>
          <a:bodyPr/>
          <a:lstStyle/>
          <a:p>
            <a:pPr lvl="0"/>
            <a:r>
              <a:rPr lang="en-US" sz="3200" u="sng"/>
              <a:t>Items Distributed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12526D-8907-4C3F-2602-0F2A83F302C4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1003505" y="1413142"/>
            <a:ext cx="4977106" cy="3556001"/>
          </a:xfrm>
        </p:spPr>
        <p:txBody>
          <a:bodyPr anchor="t">
            <a:normAutofit/>
          </a:bodyPr>
          <a:lstStyle/>
          <a:p>
            <a:pPr marL="274320" indent="-274320">
              <a:lnSpc>
                <a:spcPct val="90000"/>
              </a:lnSpc>
              <a:spcBef>
                <a:spcPts val="1600"/>
              </a:spcBef>
              <a:buChar char="•"/>
            </a:pPr>
            <a:r>
              <a:rPr lang="en-US"/>
              <a:t>Narcan Kits: 844</a:t>
            </a:r>
          </a:p>
          <a:p>
            <a:pPr marL="274320" indent="-274320">
              <a:lnSpc>
                <a:spcPct val="90000"/>
              </a:lnSpc>
              <a:spcBef>
                <a:spcPts val="1600"/>
              </a:spcBef>
              <a:buChar char="•"/>
            </a:pPr>
            <a:r>
              <a:rPr lang="en-US"/>
              <a:t>Fentanyl Test Strips: 1380</a:t>
            </a:r>
          </a:p>
          <a:p>
            <a:pPr marL="274320" indent="-274320">
              <a:lnSpc>
                <a:spcPct val="90000"/>
              </a:lnSpc>
              <a:spcBef>
                <a:spcPts val="1600"/>
              </a:spcBef>
              <a:buChar char="•"/>
            </a:pPr>
            <a:r>
              <a:rPr lang="en-US"/>
              <a:t>COVID-19 Tests: 80</a:t>
            </a:r>
          </a:p>
          <a:p>
            <a:pPr marL="274320" indent="-274320">
              <a:lnSpc>
                <a:spcPct val="90000"/>
              </a:lnSpc>
              <a:spcBef>
                <a:spcPts val="1600"/>
              </a:spcBef>
              <a:buChar char="•"/>
            </a:pPr>
            <a:endParaRPr lang="en-US" sz="2400"/>
          </a:p>
          <a:p>
            <a:pPr>
              <a:lnSpc>
                <a:spcPct val="90000"/>
              </a:lnSpc>
              <a:spcBef>
                <a:spcPts val="1600"/>
              </a:spcBef>
            </a:pPr>
            <a:endParaRPr lang="en-US" sz="240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DCEA51-9B37-F5A9-B49C-553C8C8B2A11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324599" y="750457"/>
            <a:ext cx="4977106" cy="914400"/>
          </a:xfrm>
        </p:spPr>
        <p:txBody>
          <a:bodyPr anchor="ctr">
            <a:noAutofit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US" sz="3200" u="sng"/>
              <a:t>Services Provided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65984B-4B7C-640E-1216-4E895B4D13E5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226978" y="1431960"/>
            <a:ext cx="4977106" cy="3352803"/>
          </a:xfrm>
        </p:spPr>
        <p:txBody>
          <a:bodyPr>
            <a:noAutofit/>
          </a:bodyPr>
          <a:lstStyle/>
          <a:p>
            <a:pPr lvl="0"/>
            <a:r>
              <a:rPr lang="en-US" sz="2800"/>
              <a:t>On Demand Suboxone: 23</a:t>
            </a:r>
          </a:p>
          <a:p>
            <a:pPr lvl="0"/>
            <a:r>
              <a:rPr lang="en-US" sz="2800"/>
              <a:t>Inpatient Linkage: 7</a:t>
            </a:r>
          </a:p>
          <a:p>
            <a:pPr lvl="0"/>
            <a:r>
              <a:rPr lang="en-US" sz="2800"/>
              <a:t>Syringe Exchange Services: 108</a:t>
            </a:r>
          </a:p>
          <a:p>
            <a:pPr lvl="0"/>
            <a:r>
              <a:rPr lang="en-US" sz="2800"/>
              <a:t>Other Linkages/Referrals: 37</a:t>
            </a:r>
          </a:p>
        </p:txBody>
      </p:sp>
      <p:pic>
        <p:nvPicPr>
          <p:cNvPr id="7" name="Picture 7" descr="A pile of cigarettes on newspaper&#10;&#10;Description automatically generated">
            <a:extLst>
              <a:ext uri="{FF2B5EF4-FFF2-40B4-BE49-F238E27FC236}">
                <a16:creationId xmlns:a16="http://schemas.microsoft.com/office/drawing/2014/main" id="{598DEAA0-F1D2-CBB0-3150-25417E04FF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13">
            <a:off x="4791750" y="3742645"/>
            <a:ext cx="1904996" cy="417330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8">
            <a:extLst>
              <a:ext uri="{FF2B5EF4-FFF2-40B4-BE49-F238E27FC236}">
                <a16:creationId xmlns:a16="http://schemas.microsoft.com/office/drawing/2014/main" id="{A0ED8962-D6E7-C191-7587-5FFD96EC9A85}"/>
              </a:ext>
            </a:extLst>
          </p:cNvPr>
          <p:cNvSpPr txBox="1"/>
          <p:nvPr/>
        </p:nvSpPr>
        <p:spPr>
          <a:xfrm>
            <a:off x="3404161" y="4353578"/>
            <a:ext cx="4977106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121898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u="sng">
                <a:solidFill>
                  <a:srgbClr val="FFFFFF"/>
                </a:solidFill>
                <a:latin typeface="Cambria"/>
              </a:rPr>
              <a:t>Syringe Litter Disposed</a:t>
            </a:r>
            <a:r>
              <a:rPr lang="en-US" sz="2800">
                <a:solidFill>
                  <a:srgbClr val="FFFFFF"/>
                </a:solidFill>
                <a:latin typeface="Cambria"/>
              </a:rPr>
              <a:t>: 317</a:t>
            </a:r>
          </a:p>
        </p:txBody>
      </p:sp>
    </p:spTree>
    <p:extLst>
      <p:ext uri="{BB962C8B-B14F-4D97-AF65-F5344CB8AC3E}">
        <p14:creationId xmlns:p14="http://schemas.microsoft.com/office/powerpoint/2010/main" val="471442604"/>
      </p:ext>
    </p:extLst>
  </p:cSld>
  <p:clrMapOvr>
    <a:masterClrMapping/>
  </p:clrMapOvr>
  <p:transition spd="med"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CAECF9B4-AEC7-E441-2964-232521399D7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5751" y="228600"/>
            <a:ext cx="10360499" cy="990596"/>
          </a:xfrm>
        </p:spPr>
        <p:txBody>
          <a:bodyPr/>
          <a:lstStyle/>
          <a:p>
            <a:pPr lvl="0"/>
            <a:r>
              <a:rPr lang="en-US" sz="4400" b="1" u="sng"/>
              <a:t>DRUG USER Health HUB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6FA03D-2DF8-94DE-C051-E1FE2ABB9FC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62004" y="1801314"/>
            <a:ext cx="10360499" cy="4470401"/>
          </a:xfrm>
        </p:spPr>
        <p:txBody>
          <a:bodyPr/>
          <a:lstStyle/>
          <a:p>
            <a:pPr marL="457200" indent="-457200"/>
            <a:r>
              <a:rPr lang="en-US" sz="3200"/>
              <a:t>Linked to Same Day Suboxone: 92 </a:t>
            </a:r>
          </a:p>
          <a:p>
            <a:pPr marL="0" indent="0">
              <a:buNone/>
            </a:pPr>
            <a:r>
              <a:rPr lang="en-US" sz="2400"/>
              <a:t>      -NY MATTERS bridge prescriptions    </a:t>
            </a:r>
          </a:p>
          <a:p>
            <a:pPr marL="0" indent="0">
              <a:buNone/>
            </a:pPr>
            <a:r>
              <a:rPr lang="en-US" sz="2400"/>
              <a:t>       of Suboxone: 42</a:t>
            </a:r>
          </a:p>
          <a:p>
            <a:pPr marL="0" indent="0">
              <a:buNone/>
            </a:pPr>
            <a:r>
              <a:rPr lang="en-US" sz="2400"/>
              <a:t>      -Reach Medical for maintenance </a:t>
            </a:r>
          </a:p>
          <a:p>
            <a:pPr marL="0" indent="0">
              <a:buNone/>
            </a:pPr>
            <a:r>
              <a:rPr lang="en-US" sz="2400"/>
              <a:t>       Suboxone: 51</a:t>
            </a:r>
          </a:p>
          <a:p>
            <a:pPr marL="457200" indent="-457200"/>
            <a:endParaRPr lang="en-US"/>
          </a:p>
          <a:p>
            <a:pPr marL="457200" indent="-457200"/>
            <a:endParaRPr lang="en-US"/>
          </a:p>
          <a:p>
            <a:pPr lvl="0"/>
            <a:endParaRPr lang="en-US"/>
          </a:p>
          <a:p>
            <a:pPr lvl="0"/>
            <a:endParaRPr lang="en-US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4C755560-5BA8-161A-26B1-B8B253611798}"/>
              </a:ext>
            </a:extLst>
          </p:cNvPr>
          <p:cNvSpPr txBox="1"/>
          <p:nvPr/>
        </p:nvSpPr>
        <p:spPr>
          <a:xfrm>
            <a:off x="7086597" y="3200400"/>
            <a:ext cx="6093067" cy="107721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457200" indent="-457200" defTabSz="1218986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>
                <a:solidFill>
                  <a:srgbClr val="FFFFFF"/>
                </a:solidFill>
                <a:latin typeface="Cambria"/>
              </a:rPr>
              <a:t>67 Referrals to outside </a:t>
            </a:r>
          </a:p>
          <a:p>
            <a:pPr defTabSz="121898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>
                <a:solidFill>
                  <a:srgbClr val="FFFFFF"/>
                </a:solidFill>
                <a:latin typeface="Cambria"/>
              </a:rPr>
              <a:t>       organizations</a:t>
            </a: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C9D6DB08-3178-F476-CBD0-C75A48FB39FA}"/>
              </a:ext>
            </a:extLst>
          </p:cNvPr>
          <p:cNvSpPr txBox="1"/>
          <p:nvPr/>
        </p:nvSpPr>
        <p:spPr>
          <a:xfrm>
            <a:off x="838200" y="4876797"/>
            <a:ext cx="4953003" cy="156965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457200" indent="-457200" defTabSz="1218986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>
                <a:solidFill>
                  <a:srgbClr val="FFFFFF"/>
                </a:solidFill>
                <a:latin typeface="Cambria"/>
              </a:rPr>
              <a:t>22 Completed Follow-up </a:t>
            </a:r>
          </a:p>
          <a:p>
            <a:pPr defTabSz="121898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>
                <a:solidFill>
                  <a:srgbClr val="FFFFFF"/>
                </a:solidFill>
                <a:latin typeface="Cambria"/>
              </a:rPr>
              <a:t>      Appointments for </a:t>
            </a:r>
          </a:p>
          <a:p>
            <a:pPr defTabSz="121898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>
                <a:solidFill>
                  <a:srgbClr val="FFFFFF"/>
                </a:solidFill>
                <a:latin typeface="Cambria"/>
              </a:rPr>
              <a:t>      3 Consecutive Months.</a:t>
            </a:r>
          </a:p>
        </p:txBody>
      </p:sp>
    </p:spTree>
    <p:extLst>
      <p:ext uri="{BB962C8B-B14F-4D97-AF65-F5344CB8AC3E}">
        <p14:creationId xmlns:p14="http://schemas.microsoft.com/office/powerpoint/2010/main" val="2825585654"/>
      </p:ext>
    </p:extLst>
  </p:cSld>
  <p:clrMapOvr>
    <a:masterClrMapping/>
  </p:clrMapOvr>
  <p:transition spd="med"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A15A6-06D8-9AB7-7248-E5A33934EA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5751" y="482603"/>
            <a:ext cx="10360499" cy="660397"/>
          </a:xfrm>
        </p:spPr>
        <p:txBody>
          <a:bodyPr/>
          <a:lstStyle/>
          <a:p>
            <a:pPr lvl="0"/>
            <a:r>
              <a:rPr lang="en-US"/>
              <a:t>            </a:t>
            </a:r>
            <a:r>
              <a:rPr lang="en-US" u="sng"/>
              <a:t>Harm reduction vending machine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995A76-8A6A-093D-E4BD-F5CFD30C3F6D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/>
              <a:t>Individual Uses: 110</a:t>
            </a:r>
          </a:p>
          <a:p>
            <a:pPr lvl="0"/>
            <a:r>
              <a:rPr lang="en-US" sz="2800"/>
              <a:t>Narcan Kits Dispensed: 78</a:t>
            </a:r>
          </a:p>
          <a:p>
            <a:pPr lvl="0"/>
            <a:r>
              <a:rPr lang="en-US" sz="2800"/>
              <a:t>Wound Care Kits Dispensed: 106</a:t>
            </a:r>
          </a:p>
          <a:p>
            <a:pPr lvl="0"/>
            <a:r>
              <a:rPr lang="en-US" sz="2800"/>
              <a:t>COVID-19 Tests Dispensed: 74</a:t>
            </a:r>
          </a:p>
          <a:p>
            <a:pPr lvl="0"/>
            <a:r>
              <a:rPr lang="en-US" sz="2800"/>
              <a:t>Fentanyl Test Strips: 49 </a:t>
            </a:r>
          </a:p>
          <a:p>
            <a:pPr marL="0" indent="0">
              <a:buNone/>
            </a:pPr>
            <a:r>
              <a:rPr lang="en-US" sz="2800"/>
              <a:t>    (245 Test Strips Total)</a:t>
            </a:r>
          </a:p>
        </p:txBody>
      </p:sp>
      <p:pic>
        <p:nvPicPr>
          <p:cNvPr id="4" name="Content Placeholder 5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8A2EEDCE-58DC-1DBA-3A2B-F02AA2F229FA}"/>
              </a:ext>
            </a:extLst>
          </p:cNvPr>
          <p:cNvPicPr>
            <a:picLocks noGrp="1" noChangeAspect="1"/>
          </p:cNvPicPr>
          <p:nvPr>
            <p:ph idx="2"/>
          </p:nvPr>
        </p:nvPicPr>
        <p:blipFill>
          <a:blip r:embed="rId2"/>
          <a:stretch>
            <a:fillRect/>
          </a:stretch>
        </p:blipFill>
        <p:spPr>
          <a:xfrm>
            <a:off x="6400797" y="1787268"/>
            <a:ext cx="4715935" cy="4461933"/>
          </a:xfrm>
        </p:spPr>
      </p:pic>
    </p:spTree>
    <p:extLst>
      <p:ext uri="{BB962C8B-B14F-4D97-AF65-F5344CB8AC3E}">
        <p14:creationId xmlns:p14="http://schemas.microsoft.com/office/powerpoint/2010/main" val="2012447823"/>
      </p:ext>
    </p:extLst>
  </p:cSld>
  <p:clrMapOvr>
    <a:masterClrMapping/>
  </p:clrMapOvr>
  <p:transition spd="med"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73A31-592D-ED57-B30A-789A0A3320C6}"/>
              </a:ext>
            </a:extLst>
          </p:cNvPr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-US"/>
              <a:t>Contact Information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B248C9-F3B6-5BD1-1BD9-5FA28D2551E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838199" y="4113903"/>
            <a:ext cx="10744200" cy="2108204"/>
          </a:xfrm>
        </p:spPr>
        <p:txBody>
          <a:bodyPr anchorCtr="0"/>
          <a:lstStyle/>
          <a:p>
            <a:pPr lvl="0" algn="l"/>
            <a:r>
              <a:rPr lang="en-US" sz="2400"/>
              <a:t>Roberto Gonzalez                                            </a:t>
            </a:r>
          </a:p>
          <a:p>
            <a:pPr lvl="0" algn="l"/>
            <a:r>
              <a:rPr lang="en-US" sz="2400"/>
              <a:t>P. (315) 898-2541                                          </a:t>
            </a:r>
          </a:p>
          <a:p>
            <a:pPr lvl="0" algn="l"/>
            <a:r>
              <a:rPr lang="en-US" sz="2400"/>
              <a:t>Email: RGonzalez@ACRHealth.org</a:t>
            </a:r>
          </a:p>
          <a:p>
            <a:pPr lvl="0" algn="l"/>
            <a:r>
              <a:rPr lang="en-US" sz="2400"/>
              <a:t>Director of Harm Reduction &amp; Prevention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C3DB326B-4863-B53D-88B2-C27EB6AFC44C}"/>
              </a:ext>
            </a:extLst>
          </p:cNvPr>
          <p:cNvSpPr txBox="1"/>
          <p:nvPr/>
        </p:nvSpPr>
        <p:spPr>
          <a:xfrm>
            <a:off x="6705603" y="4100472"/>
            <a:ext cx="5257800" cy="23698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121898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>
                <a:solidFill>
                  <a:srgbClr val="FFFFFF"/>
                </a:solidFill>
                <a:latin typeface="Cambria"/>
              </a:rPr>
              <a:t>Megan Flanders </a:t>
            </a:r>
          </a:p>
          <a:p>
            <a:pPr defTabSz="121898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>
                <a:solidFill>
                  <a:srgbClr val="FFFFFF"/>
                </a:solidFill>
                <a:latin typeface="Cambria"/>
              </a:rPr>
              <a:t>P. (315) 898-2552</a:t>
            </a:r>
          </a:p>
          <a:p>
            <a:pPr defTabSz="121898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>
                <a:solidFill>
                  <a:srgbClr val="FFFFFF"/>
                </a:solidFill>
                <a:latin typeface="Cambria"/>
              </a:rPr>
              <a:t>Email: MFlanders@ACRHealth.org</a:t>
            </a:r>
          </a:p>
          <a:p>
            <a:pPr defTabSz="121898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>
                <a:solidFill>
                  <a:srgbClr val="FFFFFF"/>
                </a:solidFill>
                <a:latin typeface="Cambria"/>
              </a:rPr>
              <a:t>Harm Reduction Specialist</a:t>
            </a:r>
          </a:p>
          <a:p>
            <a:pPr defTabSz="121898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>
              <a:solidFill>
                <a:srgbClr val="FFFFFF"/>
              </a:solidFill>
              <a:latin typeface="Cambria"/>
            </a:endParaRPr>
          </a:p>
          <a:p>
            <a:pPr defTabSz="121898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800">
              <a:solidFill>
                <a:srgbClr val="FFFFFF"/>
              </a:solidFill>
              <a:latin typeface="Cambria"/>
            </a:endParaRPr>
          </a:p>
        </p:txBody>
      </p:sp>
      <p:pic>
        <p:nvPicPr>
          <p:cNvPr id="5" name="Picture 6" descr="A black and red logo&#10;&#10;Description automatically generated">
            <a:extLst>
              <a:ext uri="{FF2B5EF4-FFF2-40B4-BE49-F238E27FC236}">
                <a16:creationId xmlns:a16="http://schemas.microsoft.com/office/drawing/2014/main" id="{9E0D570C-AEE4-D67C-695A-EB0A6619F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3" y="152403"/>
            <a:ext cx="4739646" cy="1490472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829730072"/>
      </p:ext>
    </p:extLst>
  </p:cSld>
  <p:clrMapOvr>
    <a:masterClrMapping/>
  </p:clrMapOvr>
  <p:transition spd="med"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id="{4C869C3B-5565-4AAC-86A8-9EB0AB1C6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66815A-BD8D-A55F-3058-02252B5D6183}"/>
              </a:ext>
            </a:extLst>
          </p:cNvPr>
          <p:cNvSpPr txBox="1"/>
          <p:nvPr/>
        </p:nvSpPr>
        <p:spPr>
          <a:xfrm>
            <a:off x="638423" y="3807725"/>
            <a:ext cx="10909073" cy="14470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lnSpcReduction="10000"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Trevor Ford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9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Probation Supervisor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9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Oneida County Probation </a:t>
            </a:r>
          </a:p>
        </p:txBody>
      </p:sp>
      <p:pic>
        <p:nvPicPr>
          <p:cNvPr id="3" name="Picture 2" descr="A logo of a county&#10;&#10;Description automatically generated">
            <a:extLst>
              <a:ext uri="{FF2B5EF4-FFF2-40B4-BE49-F238E27FC236}">
                <a16:creationId xmlns:a16="http://schemas.microsoft.com/office/drawing/2014/main" id="{52A32D19-F5B3-4E12-2EC3-A130BA2F56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657" y="771100"/>
            <a:ext cx="2750022" cy="2750022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41136EC-EC34-4D08-B5AB-8CE5870B1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52600" y="5415653"/>
            <a:ext cx="86868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064CBAAB-7956-4763-9F69-A3FDBF1AC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74594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id="{4C869C3B-5565-4AAC-86A8-9EB0AB1C6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66815A-BD8D-A55F-3058-02252B5D6183}"/>
              </a:ext>
            </a:extLst>
          </p:cNvPr>
          <p:cNvSpPr txBox="1"/>
          <p:nvPr/>
        </p:nvSpPr>
        <p:spPr>
          <a:xfrm>
            <a:off x="638423" y="3807725"/>
            <a:ext cx="10909073" cy="14470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85000" lnSpcReduction="20000"/>
          </a:bodyPr>
          <a:lstStyle/>
          <a:p>
            <a:pPr algn="ctr" defTabSz="914400">
              <a:spcAft>
                <a:spcPts val="600"/>
              </a:spcAft>
              <a:buFont typeface="Calibri" panose="020F0502020204030204" pitchFamily="34" charset="0"/>
            </a:pPr>
            <a:r>
              <a:rPr lang="en-US" sz="4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Paul Fahey</a:t>
            </a:r>
          </a:p>
          <a:p>
            <a:pPr algn="ctr" defTabSz="914400">
              <a:spcAft>
                <a:spcPts val="600"/>
              </a:spcAft>
              <a:buFont typeface="Calibri" panose="020F0502020204030204" pitchFamily="34" charset="0"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Harm Reduction Consultant</a:t>
            </a:r>
          </a:p>
          <a:p>
            <a:pPr algn="ctr" defTabSz="914400">
              <a:spcAft>
                <a:spcPts val="600"/>
              </a:spcAft>
              <a:buFont typeface="Calibri" panose="020F0502020204030204" pitchFamily="34" charset="0"/>
            </a:pPr>
            <a:r>
              <a:rPr lang="en-US" sz="3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Primeau</a:t>
            </a: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-Fahey Studios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41136EC-EC34-4D08-B5AB-8CE5870B1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52600" y="5415653"/>
            <a:ext cx="86868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064CBAAB-7956-4763-9F69-A3FDBF1AC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2" name="Picture 4" descr="Primeau Fahey Studios">
            <a:extLst>
              <a:ext uri="{FF2B5EF4-FFF2-40B4-BE49-F238E27FC236}">
                <a16:creationId xmlns:a16="http://schemas.microsoft.com/office/drawing/2014/main" id="{D6E2F83C-50F9-2D36-F370-EDD30DE06C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533" y="1603213"/>
            <a:ext cx="3845825" cy="1449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723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B58E1E-120F-D02E-C910-11DBFCDA2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Oneida County Unintentional Drug/Toxin Deaths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E7926C6-B5C4-AC72-8595-B094C07D8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2022</a:t>
            </a:r>
          </a:p>
          <a:p>
            <a:pPr lvl="1"/>
            <a:r>
              <a:rPr lang="en-US" dirty="0"/>
              <a:t>85 cases</a:t>
            </a:r>
          </a:p>
          <a:p>
            <a:r>
              <a:rPr lang="en-US" dirty="0"/>
              <a:t>2023</a:t>
            </a:r>
          </a:p>
          <a:p>
            <a:pPr lvl="1"/>
            <a:r>
              <a:rPr lang="en-US" dirty="0"/>
              <a:t>74 cases</a:t>
            </a:r>
          </a:p>
        </p:txBody>
      </p:sp>
    </p:spTree>
    <p:extLst>
      <p:ext uri="{BB962C8B-B14F-4D97-AF65-F5344CB8AC3E}">
        <p14:creationId xmlns:p14="http://schemas.microsoft.com/office/powerpoint/2010/main" val="466344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90769"/>
            <a:ext cx="12192000" cy="556591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7998"/>
                </a:lnTo>
                <a:lnTo>
                  <a:pt x="0" y="6857998"/>
                </a:lnTo>
                <a:lnTo>
                  <a:pt x="0" y="0"/>
                </a:lnTo>
                <a:close/>
              </a:path>
            </a:pathLst>
          </a:custGeom>
          <a:solidFill>
            <a:srgbClr val="00292E">
              <a:alpha val="70199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103299" y="1257300"/>
            <a:ext cx="760222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60" dirty="0">
                <a:solidFill>
                  <a:srgbClr val="FFFFFF"/>
                </a:solidFill>
              </a:rPr>
              <a:t>ONEIDA </a:t>
            </a:r>
            <a:r>
              <a:rPr spc="-130" dirty="0">
                <a:solidFill>
                  <a:srgbClr val="FFFFFF"/>
                </a:solidFill>
              </a:rPr>
              <a:t>COUNTY </a:t>
            </a:r>
            <a:r>
              <a:rPr spc="-155" dirty="0">
                <a:solidFill>
                  <a:srgbClr val="FFFFFF"/>
                </a:solidFill>
              </a:rPr>
              <a:t>OPIOIDTASK</a:t>
            </a:r>
            <a:r>
              <a:rPr spc="-640" dirty="0">
                <a:solidFill>
                  <a:srgbClr val="FFFFFF"/>
                </a:solidFill>
              </a:rPr>
              <a:t> </a:t>
            </a:r>
            <a:r>
              <a:rPr spc="-125" dirty="0">
                <a:solidFill>
                  <a:srgbClr val="FFFFFF"/>
                </a:solidFill>
              </a:rPr>
              <a:t>FORCE</a:t>
            </a:r>
          </a:p>
        </p:txBody>
      </p:sp>
      <p:sp>
        <p:nvSpPr>
          <p:cNvPr id="5" name="object 5"/>
          <p:cNvSpPr/>
          <p:nvPr/>
        </p:nvSpPr>
        <p:spPr>
          <a:xfrm>
            <a:off x="1163219" y="1881093"/>
            <a:ext cx="7508240" cy="0"/>
          </a:xfrm>
          <a:custGeom>
            <a:avLst/>
            <a:gdLst/>
            <a:ahLst/>
            <a:cxnLst/>
            <a:rect l="l" t="t" r="r" b="b"/>
            <a:pathLst>
              <a:path w="7508240">
                <a:moveTo>
                  <a:pt x="0" y="0"/>
                </a:moveTo>
                <a:lnTo>
                  <a:pt x="7507947" y="0"/>
                </a:lnTo>
              </a:path>
            </a:pathLst>
          </a:custGeom>
          <a:ln w="54863">
            <a:solidFill>
              <a:srgbClr val="F0CDA1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957688" y="3770315"/>
            <a:ext cx="4355465" cy="0"/>
          </a:xfrm>
          <a:custGeom>
            <a:avLst/>
            <a:gdLst/>
            <a:ahLst/>
            <a:cxnLst/>
            <a:rect l="l" t="t" r="r" b="b"/>
            <a:pathLst>
              <a:path w="4355465">
                <a:moveTo>
                  <a:pt x="0" y="0"/>
                </a:moveTo>
                <a:lnTo>
                  <a:pt x="4355278" y="0"/>
                </a:lnTo>
              </a:path>
            </a:pathLst>
          </a:custGeom>
          <a:ln w="650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80569" y="2654706"/>
            <a:ext cx="1832811" cy="18328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191183" y="3217325"/>
            <a:ext cx="7508671" cy="70757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03299" y="1980691"/>
            <a:ext cx="9463405" cy="20218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ONEIDA</a:t>
            </a:r>
            <a:r>
              <a:rPr kumimoji="0" sz="2400" b="1" i="0" u="none" strike="noStrike" kern="1200" cap="none" spc="-3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1" i="0" u="none" strike="noStrike" kern="1200" cap="none" spc="-12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COUNTY</a:t>
            </a:r>
            <a:r>
              <a:rPr kumimoji="0" sz="2400" b="1" i="0" u="none" strike="noStrike" kern="1200" cap="none" spc="-30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1" i="0" u="none" strike="noStrike" kern="1200" cap="none" spc="-15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OVERDOSE</a:t>
            </a:r>
            <a:r>
              <a:rPr kumimoji="0" sz="2400" b="1" i="0" u="none" strike="noStrike" kern="1200" cap="none" spc="-3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1" i="0" u="none" strike="noStrike" kern="1200" cap="none" spc="-13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RESPONSE</a:t>
            </a:r>
            <a:r>
              <a:rPr kumimoji="0" sz="2400" b="1" i="0" u="none" strike="noStrike" kern="1200" cap="none" spc="-15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TEAM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2231390" marR="5080" lvl="0" indent="0" algn="l" defTabSz="914400" rtl="0" eaLnBrk="1" fontAlgn="auto" latinLnBrk="0" hangingPunct="1">
              <a:lnSpc>
                <a:spcPct val="135000"/>
              </a:lnSpc>
              <a:spcBef>
                <a:spcPts val="181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1" u="none" strike="noStrike" kern="1200" cap="none" spc="-5" normalizeH="0" baseline="0" noProof="0" dirty="0">
                <a:ln>
                  <a:noFill/>
                </a:ln>
                <a:solidFill>
                  <a:srgbClr val="F0CDA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Overview of Overdose Fatality Reviews </a:t>
            </a:r>
            <a:r>
              <a:rPr kumimoji="0" sz="2400" b="1" i="1" u="none" strike="noStrike" kern="1200" cap="none" spc="0" normalizeH="0" baseline="0" noProof="0" dirty="0">
                <a:ln>
                  <a:noFill/>
                </a:ln>
                <a:solidFill>
                  <a:srgbClr val="F0CDA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2022-2024  </a:t>
            </a:r>
            <a:r>
              <a:rPr kumimoji="0" sz="2400" b="1" i="1" u="none" strike="noStrike" kern="1200" cap="none" spc="-5" normalizeH="0" baseline="0" noProof="0" dirty="0">
                <a:ln>
                  <a:noFill/>
                </a:ln>
                <a:solidFill>
                  <a:srgbClr val="F0CDA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April </a:t>
            </a:r>
            <a:r>
              <a:rPr kumimoji="0" sz="2400" b="1" i="1" u="none" strike="noStrike" kern="1200" cap="none" spc="0" normalizeH="0" baseline="0" noProof="0" dirty="0">
                <a:ln>
                  <a:noFill/>
                </a:ln>
                <a:solidFill>
                  <a:srgbClr val="F0CDA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25,</a:t>
            </a:r>
            <a:r>
              <a:rPr kumimoji="0" sz="2400" b="1" i="1" u="none" strike="noStrike" kern="1200" cap="none" spc="-20" normalizeH="0" baseline="0" noProof="0" dirty="0">
                <a:ln>
                  <a:noFill/>
                </a:ln>
                <a:solidFill>
                  <a:srgbClr val="F0CDA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400" b="1" i="1" u="none" strike="noStrike" kern="1200" cap="none" spc="0" normalizeH="0" baseline="0" noProof="0" dirty="0">
                <a:ln>
                  <a:noFill/>
                </a:ln>
                <a:solidFill>
                  <a:srgbClr val="F0CDA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58902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0000" y="6678930"/>
            <a:ext cx="8412480" cy="0"/>
          </a:xfrm>
          <a:custGeom>
            <a:avLst/>
            <a:gdLst/>
            <a:ahLst/>
            <a:cxnLst/>
            <a:rect l="l" t="t" r="r" b="b"/>
            <a:pathLst>
              <a:path w="8412480">
                <a:moveTo>
                  <a:pt x="0" y="0"/>
                </a:moveTo>
                <a:lnTo>
                  <a:pt x="8411999" y="0"/>
                </a:lnTo>
              </a:path>
            </a:pathLst>
          </a:custGeom>
          <a:ln w="15240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80000" y="172720"/>
            <a:ext cx="11832590" cy="6498590"/>
          </a:xfrm>
          <a:custGeom>
            <a:avLst/>
            <a:gdLst/>
            <a:ahLst/>
            <a:cxnLst/>
            <a:rect l="l" t="t" r="r" b="b"/>
            <a:pathLst>
              <a:path w="11832590" h="6498590">
                <a:moveTo>
                  <a:pt x="0" y="6498590"/>
                </a:moveTo>
                <a:lnTo>
                  <a:pt x="11831999" y="6498590"/>
                </a:lnTo>
                <a:lnTo>
                  <a:pt x="11831999" y="0"/>
                </a:lnTo>
                <a:lnTo>
                  <a:pt x="0" y="0"/>
                </a:lnTo>
                <a:lnTo>
                  <a:pt x="0" y="649859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80000" y="172085"/>
            <a:ext cx="8412480" cy="0"/>
          </a:xfrm>
          <a:custGeom>
            <a:avLst/>
            <a:gdLst/>
            <a:ahLst/>
            <a:cxnLst/>
            <a:rect l="l" t="t" r="r" b="b"/>
            <a:pathLst>
              <a:path w="8412480">
                <a:moveTo>
                  <a:pt x="0" y="0"/>
                </a:moveTo>
                <a:lnTo>
                  <a:pt x="8411999" y="0"/>
                </a:lnTo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1575763" y="6241763"/>
            <a:ext cx="270510" cy="270510"/>
          </a:xfrm>
          <a:custGeom>
            <a:avLst/>
            <a:gdLst/>
            <a:ahLst/>
            <a:cxnLst/>
            <a:rect l="l" t="t" r="r" b="b"/>
            <a:pathLst>
              <a:path w="270509" h="270509">
                <a:moveTo>
                  <a:pt x="135237" y="0"/>
                </a:moveTo>
                <a:lnTo>
                  <a:pt x="92492" y="6894"/>
                </a:lnTo>
                <a:lnTo>
                  <a:pt x="55368" y="26092"/>
                </a:lnTo>
                <a:lnTo>
                  <a:pt x="26093" y="55367"/>
                </a:lnTo>
                <a:lnTo>
                  <a:pt x="6894" y="92491"/>
                </a:lnTo>
                <a:lnTo>
                  <a:pt x="0" y="135236"/>
                </a:lnTo>
                <a:lnTo>
                  <a:pt x="6894" y="177982"/>
                </a:lnTo>
                <a:lnTo>
                  <a:pt x="26093" y="215106"/>
                </a:lnTo>
                <a:lnTo>
                  <a:pt x="55368" y="244381"/>
                </a:lnTo>
                <a:lnTo>
                  <a:pt x="92492" y="263579"/>
                </a:lnTo>
                <a:lnTo>
                  <a:pt x="135237" y="270473"/>
                </a:lnTo>
                <a:lnTo>
                  <a:pt x="177982" y="263579"/>
                </a:lnTo>
                <a:lnTo>
                  <a:pt x="215106" y="244381"/>
                </a:lnTo>
                <a:lnTo>
                  <a:pt x="244381" y="215106"/>
                </a:lnTo>
                <a:lnTo>
                  <a:pt x="263580" y="177982"/>
                </a:lnTo>
                <a:lnTo>
                  <a:pt x="270474" y="135236"/>
                </a:lnTo>
                <a:lnTo>
                  <a:pt x="263580" y="92491"/>
                </a:lnTo>
                <a:lnTo>
                  <a:pt x="244381" y="55367"/>
                </a:lnTo>
                <a:lnTo>
                  <a:pt x="215106" y="26092"/>
                </a:lnTo>
                <a:lnTo>
                  <a:pt x="177982" y="6894"/>
                </a:lnTo>
                <a:lnTo>
                  <a:pt x="135237" y="0"/>
                </a:lnTo>
                <a:close/>
              </a:path>
            </a:pathLst>
          </a:custGeom>
          <a:solidFill>
            <a:srgbClr val="F0CDA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663376" y="6288532"/>
            <a:ext cx="9652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00292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</a:t>
            </a: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71512" y="1249172"/>
            <a:ext cx="4135120" cy="1994535"/>
          </a:xfrm>
          <a:prstGeom prst="rect">
            <a:avLst/>
          </a:prstGeom>
        </p:spPr>
        <p:txBody>
          <a:bodyPr vert="horz" wrap="square" lIns="0" tIns="143510" rIns="0" bIns="0" rtlCol="0">
            <a:spAutoFit/>
          </a:bodyPr>
          <a:lstStyle/>
          <a:p>
            <a:pPr marL="3556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130"/>
              </a:spcBef>
              <a:spcAft>
                <a:spcPts val="0"/>
              </a:spcAft>
              <a:buClr>
                <a:srgbClr val="107082"/>
              </a:buClr>
              <a:buSzTx/>
              <a:buFont typeface="Arial"/>
              <a:buChar char="•"/>
              <a:tabLst>
                <a:tab pos="354965" algn="l"/>
                <a:tab pos="355600" algn="l"/>
              </a:tabLst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Overview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of</a:t>
            </a:r>
            <a:r>
              <a:rPr kumimoji="0" sz="2400" b="0" i="0" u="none" strike="noStrike" kern="1200" cap="none" spc="-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OFRs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3556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30"/>
              </a:spcBef>
              <a:spcAft>
                <a:spcPts val="0"/>
              </a:spcAft>
              <a:buClr>
                <a:srgbClr val="107082"/>
              </a:buClr>
              <a:buSzTx/>
              <a:buFont typeface="Arial"/>
              <a:buChar char="•"/>
              <a:tabLst>
                <a:tab pos="354965" algn="l"/>
                <a:tab pos="355600" algn="l"/>
              </a:tabLst>
              <a:defRPr/>
            </a:pP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Objectives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3556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10"/>
              </a:spcBef>
              <a:spcAft>
                <a:spcPts val="0"/>
              </a:spcAft>
              <a:buClr>
                <a:srgbClr val="107082"/>
              </a:buClr>
              <a:buSzTx/>
              <a:buFont typeface="Arial"/>
              <a:buChar char="•"/>
              <a:tabLst>
                <a:tab pos="354965" algn="l"/>
                <a:tab pos="355600" algn="l"/>
              </a:tabLst>
              <a:defRPr/>
            </a:pP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Participants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3556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915"/>
              </a:spcBef>
              <a:spcAft>
                <a:spcPts val="0"/>
              </a:spcAft>
              <a:buClr>
                <a:srgbClr val="107082"/>
              </a:buClr>
              <a:buSzTx/>
              <a:buFont typeface="Arial"/>
              <a:buChar char="•"/>
              <a:tabLst>
                <a:tab pos="354965" algn="l"/>
                <a:tab pos="355600" algn="l"/>
              </a:tabLst>
              <a:defRPr/>
            </a:pPr>
            <a:r>
              <a:rPr kumimoji="0" sz="2400" b="0" i="0" u="none" strike="noStrike" kern="1200" cap="none" spc="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Summary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of Cases</a:t>
            </a:r>
            <a:r>
              <a:rPr kumimoji="0" sz="2400" b="0" i="0" u="none" strike="noStrike" kern="1200" cap="none" spc="-6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Completed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71300" y="733044"/>
            <a:ext cx="178308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80" dirty="0">
                <a:solidFill>
                  <a:srgbClr val="FFFFFF"/>
                </a:solidFill>
              </a:rPr>
              <a:t>A</a:t>
            </a:r>
            <a:r>
              <a:rPr spc="-155" dirty="0">
                <a:solidFill>
                  <a:srgbClr val="FFFFFF"/>
                </a:solidFill>
              </a:rPr>
              <a:t>G</a:t>
            </a:r>
            <a:r>
              <a:rPr spc="-150" dirty="0">
                <a:solidFill>
                  <a:srgbClr val="FFFFFF"/>
                </a:solidFill>
              </a:rPr>
              <a:t>E</a:t>
            </a:r>
            <a:r>
              <a:rPr spc="-155" dirty="0">
                <a:solidFill>
                  <a:srgbClr val="FFFFFF"/>
                </a:solidFill>
              </a:rPr>
              <a:t>N</a:t>
            </a:r>
            <a:r>
              <a:rPr spc="-335" dirty="0">
                <a:solidFill>
                  <a:srgbClr val="FFFFFF"/>
                </a:solidFill>
              </a:rPr>
              <a:t>D</a:t>
            </a:r>
            <a:r>
              <a:rPr dirty="0">
                <a:solidFill>
                  <a:srgbClr val="FFFFFF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10451481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0000" y="6685280"/>
            <a:ext cx="8412480" cy="0"/>
          </a:xfrm>
          <a:custGeom>
            <a:avLst/>
            <a:gdLst/>
            <a:ahLst/>
            <a:cxnLst/>
            <a:rect l="l" t="t" r="r" b="b"/>
            <a:pathLst>
              <a:path w="8412480">
                <a:moveTo>
                  <a:pt x="0" y="0"/>
                </a:moveTo>
                <a:lnTo>
                  <a:pt x="8411999" y="0"/>
                </a:lnTo>
              </a:path>
            </a:pathLst>
          </a:custGeom>
          <a:ln w="15240">
            <a:solidFill>
              <a:srgbClr val="30203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80000" y="180339"/>
            <a:ext cx="11832590" cy="6497320"/>
          </a:xfrm>
          <a:custGeom>
            <a:avLst/>
            <a:gdLst/>
            <a:ahLst/>
            <a:cxnLst/>
            <a:rect l="l" t="t" r="r" b="b"/>
            <a:pathLst>
              <a:path w="11832590" h="6497320">
                <a:moveTo>
                  <a:pt x="0" y="6497320"/>
                </a:moveTo>
                <a:lnTo>
                  <a:pt x="11831999" y="6497320"/>
                </a:lnTo>
                <a:lnTo>
                  <a:pt x="11831999" y="0"/>
                </a:lnTo>
                <a:lnTo>
                  <a:pt x="0" y="0"/>
                </a:lnTo>
                <a:lnTo>
                  <a:pt x="0" y="6497320"/>
                </a:lnTo>
                <a:close/>
              </a:path>
            </a:pathLst>
          </a:custGeom>
          <a:solidFill>
            <a:srgbClr val="30203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80000" y="179704"/>
            <a:ext cx="8412480" cy="0"/>
          </a:xfrm>
          <a:custGeom>
            <a:avLst/>
            <a:gdLst/>
            <a:ahLst/>
            <a:cxnLst/>
            <a:rect l="l" t="t" r="r" b="b"/>
            <a:pathLst>
              <a:path w="8412480">
                <a:moveTo>
                  <a:pt x="0" y="0"/>
                </a:moveTo>
                <a:lnTo>
                  <a:pt x="8411999" y="0"/>
                </a:lnTo>
              </a:path>
            </a:pathLst>
          </a:custGeom>
          <a:ln w="3175">
            <a:solidFill>
              <a:srgbClr val="30203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71300" y="733044"/>
            <a:ext cx="586359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60" dirty="0">
                <a:solidFill>
                  <a:srgbClr val="F0CDA1"/>
                </a:solidFill>
              </a:rPr>
              <a:t>OVERDOSE </a:t>
            </a:r>
            <a:r>
              <a:rPr spc="-254" dirty="0">
                <a:solidFill>
                  <a:srgbClr val="F0CDA1"/>
                </a:solidFill>
              </a:rPr>
              <a:t>FATALITY</a:t>
            </a:r>
            <a:r>
              <a:rPr spc="-495" dirty="0">
                <a:solidFill>
                  <a:srgbClr val="F0CDA1"/>
                </a:solidFill>
              </a:rPr>
              <a:t> </a:t>
            </a:r>
            <a:r>
              <a:rPr spc="-130" dirty="0">
                <a:solidFill>
                  <a:srgbClr val="F0CDA1"/>
                </a:solidFill>
              </a:rPr>
              <a:t>REVIEW</a:t>
            </a:r>
          </a:p>
        </p:txBody>
      </p:sp>
      <p:sp>
        <p:nvSpPr>
          <p:cNvPr id="6" name="object 6"/>
          <p:cNvSpPr/>
          <p:nvPr/>
        </p:nvSpPr>
        <p:spPr>
          <a:xfrm>
            <a:off x="11575763" y="6241763"/>
            <a:ext cx="270510" cy="270510"/>
          </a:xfrm>
          <a:custGeom>
            <a:avLst/>
            <a:gdLst/>
            <a:ahLst/>
            <a:cxnLst/>
            <a:rect l="l" t="t" r="r" b="b"/>
            <a:pathLst>
              <a:path w="270509" h="270509">
                <a:moveTo>
                  <a:pt x="135237" y="0"/>
                </a:moveTo>
                <a:lnTo>
                  <a:pt x="92492" y="6894"/>
                </a:lnTo>
                <a:lnTo>
                  <a:pt x="55368" y="26092"/>
                </a:lnTo>
                <a:lnTo>
                  <a:pt x="26093" y="55367"/>
                </a:lnTo>
                <a:lnTo>
                  <a:pt x="6894" y="92491"/>
                </a:lnTo>
                <a:lnTo>
                  <a:pt x="0" y="135236"/>
                </a:lnTo>
                <a:lnTo>
                  <a:pt x="6894" y="177982"/>
                </a:lnTo>
                <a:lnTo>
                  <a:pt x="26093" y="215106"/>
                </a:lnTo>
                <a:lnTo>
                  <a:pt x="55368" y="244381"/>
                </a:lnTo>
                <a:lnTo>
                  <a:pt x="92492" y="263579"/>
                </a:lnTo>
                <a:lnTo>
                  <a:pt x="135237" y="270473"/>
                </a:lnTo>
                <a:lnTo>
                  <a:pt x="177982" y="263579"/>
                </a:lnTo>
                <a:lnTo>
                  <a:pt x="215106" y="244381"/>
                </a:lnTo>
                <a:lnTo>
                  <a:pt x="244381" y="215106"/>
                </a:lnTo>
                <a:lnTo>
                  <a:pt x="263580" y="177982"/>
                </a:lnTo>
                <a:lnTo>
                  <a:pt x="270474" y="135236"/>
                </a:lnTo>
                <a:lnTo>
                  <a:pt x="263580" y="92491"/>
                </a:lnTo>
                <a:lnTo>
                  <a:pt x="244381" y="55367"/>
                </a:lnTo>
                <a:lnTo>
                  <a:pt x="215106" y="26092"/>
                </a:lnTo>
                <a:lnTo>
                  <a:pt x="177982" y="6894"/>
                </a:lnTo>
                <a:lnTo>
                  <a:pt x="135237" y="0"/>
                </a:lnTo>
                <a:close/>
              </a:path>
            </a:pathLst>
          </a:custGeom>
          <a:solidFill>
            <a:srgbClr val="F0CDA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663376" y="6288532"/>
            <a:ext cx="9652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00292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</a:t>
            </a: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71512" y="1349756"/>
            <a:ext cx="10155555" cy="43205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180975" lvl="0" indent="-342900" algn="l" defTabSz="914400" rtl="0" eaLnBrk="1" fontAlgn="auto" latinLnBrk="0" hangingPunct="1">
              <a:lnSpc>
                <a:spcPct val="114999"/>
              </a:lnSpc>
              <a:spcBef>
                <a:spcPts val="100"/>
              </a:spcBef>
              <a:spcAft>
                <a:spcPts val="0"/>
              </a:spcAft>
              <a:buClr>
                <a:srgbClr val="107082"/>
              </a:buClr>
              <a:buSzTx/>
              <a:buFont typeface="Arial"/>
              <a:buChar char="•"/>
              <a:tabLst>
                <a:tab pos="354965" algn="l"/>
                <a:tab pos="355600" algn="l"/>
              </a:tabLst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An </a:t>
            </a: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overdose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fatality </a:t>
            </a:r>
            <a:r>
              <a:rPr kumimoji="0" sz="2400" b="0" i="0" u="none" strike="noStrike" kern="1200" cap="none" spc="-2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review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(OFR) is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comprehensive process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used to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closely  examine </a:t>
            </a: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overdose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deaths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within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2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community.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355600" marR="791845" lvl="0" indent="-342900" algn="l" defTabSz="914400" rtl="0" eaLnBrk="1" fontAlgn="auto" latinLnBrk="0" hangingPunct="1">
              <a:lnSpc>
                <a:spcPct val="114999"/>
              </a:lnSpc>
              <a:spcBef>
                <a:spcPts val="980"/>
              </a:spcBef>
              <a:spcAft>
                <a:spcPts val="0"/>
              </a:spcAft>
              <a:buClr>
                <a:srgbClr val="107082"/>
              </a:buClr>
              <a:buSzTx/>
              <a:buFont typeface="Arial"/>
              <a:buChar char="•"/>
              <a:tabLst>
                <a:tab pos="354965" algn="l"/>
                <a:tab pos="355600" algn="l"/>
              </a:tabLst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Identify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the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factors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that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contributed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to the fatal </a:t>
            </a: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overdose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and to </a:t>
            </a: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develop 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strategies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to </a:t>
            </a:r>
            <a:r>
              <a:rPr kumimoji="0" sz="2400" b="0" i="0" u="none" strike="noStrike" kern="1200" cap="none" spc="-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prevent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future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occurrences.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355600" marR="951230" lvl="0" indent="-342900" algn="l" defTabSz="914400" rtl="0" eaLnBrk="1" fontAlgn="auto" latinLnBrk="0" hangingPunct="1">
              <a:lnSpc>
                <a:spcPct val="114199"/>
              </a:lnSpc>
              <a:spcBef>
                <a:spcPts val="1010"/>
              </a:spcBef>
              <a:spcAft>
                <a:spcPts val="0"/>
              </a:spcAft>
              <a:buClr>
                <a:srgbClr val="107082"/>
              </a:buClr>
              <a:buSzTx/>
              <a:buFont typeface="Arial"/>
              <a:buChar char="•"/>
              <a:tabLst>
                <a:tab pos="354965" algn="l"/>
                <a:tab pos="355600" algn="l"/>
              </a:tabLst>
              <a:defRPr/>
            </a:pPr>
            <a:r>
              <a:rPr kumimoji="0" sz="2400" b="0" i="0" u="none" strike="noStrike" kern="1200" cap="none" spc="-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Involves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 multidisciplinary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team, including public health officials,</a:t>
            </a:r>
            <a:r>
              <a:rPr kumimoji="0" sz="2400" b="0" i="0" u="none" strike="noStrike" kern="1200" cap="none" spc="-44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medical 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professionals,</a:t>
            </a:r>
            <a:r>
              <a:rPr kumimoji="0" sz="2400" b="0" i="0" u="none" strike="noStrike" kern="1200" cap="none" spc="-2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law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enforcement,</a:t>
            </a:r>
            <a:r>
              <a:rPr kumimoji="0" sz="2400" b="0" i="0" u="none" strike="noStrike" kern="1200" cap="none" spc="-2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and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social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service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agencies,</a:t>
            </a:r>
            <a:r>
              <a:rPr kumimoji="0" sz="2400" b="0" i="0" u="none" strike="noStrike" kern="1200" cap="none" spc="-2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etc.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3556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535"/>
              </a:spcBef>
              <a:spcAft>
                <a:spcPts val="0"/>
              </a:spcAft>
              <a:buClr>
                <a:srgbClr val="107082"/>
              </a:buClr>
              <a:buSzTx/>
              <a:buFont typeface="Arial"/>
              <a:buChar char="•"/>
              <a:tabLst>
                <a:tab pos="354965" algn="l"/>
                <a:tab pos="355600" algn="l"/>
              </a:tabLst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Come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together to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analyze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data and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individual cases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of </a:t>
            </a: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overdose</a:t>
            </a:r>
            <a:r>
              <a:rPr kumimoji="0" sz="2400" b="0" i="0" u="none" strike="noStrike" kern="1200" cap="none" spc="-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fatalities.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355600" marR="5080" lvl="0" indent="-342900" algn="l" defTabSz="914400" rtl="0" eaLnBrk="1" fontAlgn="auto" latinLnBrk="0" hangingPunct="1">
              <a:lnSpc>
                <a:spcPct val="114199"/>
              </a:lnSpc>
              <a:spcBef>
                <a:spcPts val="1010"/>
              </a:spcBef>
              <a:spcAft>
                <a:spcPts val="0"/>
              </a:spcAft>
              <a:buClr>
                <a:srgbClr val="107082"/>
              </a:buClr>
              <a:buSzTx/>
              <a:buFont typeface="Arial"/>
              <a:buChar char="•"/>
              <a:tabLst>
                <a:tab pos="354965" algn="l"/>
                <a:tab pos="355600" algn="l"/>
              </a:tabLst>
              <a:defRPr/>
            </a:pP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The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objective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is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to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understand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the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circumstances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leading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to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each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death,</a:t>
            </a:r>
            <a:r>
              <a:rPr kumimoji="0" sz="2400" b="0" i="0" u="none" strike="noStrike" kern="1200" cap="none" spc="-18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identify  patterns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or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trends,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and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recommend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targeted</a:t>
            </a:r>
            <a:r>
              <a:rPr kumimoji="0" sz="2400" b="0" i="0" u="none" strike="noStrike" kern="1200" cap="none" spc="-2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interventions.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6366474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0000" y="6685280"/>
            <a:ext cx="8412480" cy="0"/>
          </a:xfrm>
          <a:custGeom>
            <a:avLst/>
            <a:gdLst/>
            <a:ahLst/>
            <a:cxnLst/>
            <a:rect l="l" t="t" r="r" b="b"/>
            <a:pathLst>
              <a:path w="8412480">
                <a:moveTo>
                  <a:pt x="0" y="0"/>
                </a:moveTo>
                <a:lnTo>
                  <a:pt x="8411999" y="0"/>
                </a:lnTo>
              </a:path>
            </a:pathLst>
          </a:custGeom>
          <a:ln w="15240">
            <a:solidFill>
              <a:srgbClr val="30203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80000" y="180339"/>
            <a:ext cx="11832590" cy="6497320"/>
          </a:xfrm>
          <a:custGeom>
            <a:avLst/>
            <a:gdLst/>
            <a:ahLst/>
            <a:cxnLst/>
            <a:rect l="l" t="t" r="r" b="b"/>
            <a:pathLst>
              <a:path w="11832590" h="6497320">
                <a:moveTo>
                  <a:pt x="0" y="6497320"/>
                </a:moveTo>
                <a:lnTo>
                  <a:pt x="11831999" y="6497320"/>
                </a:lnTo>
                <a:lnTo>
                  <a:pt x="11831999" y="0"/>
                </a:lnTo>
                <a:lnTo>
                  <a:pt x="0" y="0"/>
                </a:lnTo>
                <a:lnTo>
                  <a:pt x="0" y="6497320"/>
                </a:lnTo>
                <a:close/>
              </a:path>
            </a:pathLst>
          </a:custGeom>
          <a:solidFill>
            <a:srgbClr val="30203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80000" y="179704"/>
            <a:ext cx="8412480" cy="0"/>
          </a:xfrm>
          <a:custGeom>
            <a:avLst/>
            <a:gdLst/>
            <a:ahLst/>
            <a:cxnLst/>
            <a:rect l="l" t="t" r="r" b="b"/>
            <a:pathLst>
              <a:path w="8412480">
                <a:moveTo>
                  <a:pt x="0" y="0"/>
                </a:moveTo>
                <a:lnTo>
                  <a:pt x="8411999" y="0"/>
                </a:lnTo>
              </a:path>
            </a:pathLst>
          </a:custGeom>
          <a:ln w="3175">
            <a:solidFill>
              <a:srgbClr val="30203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71300" y="733044"/>
            <a:ext cx="535686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30" dirty="0">
                <a:solidFill>
                  <a:srgbClr val="F0CDA1"/>
                </a:solidFill>
              </a:rPr>
              <a:t>SHARED</a:t>
            </a:r>
            <a:r>
              <a:rPr spc="-330" dirty="0">
                <a:solidFill>
                  <a:srgbClr val="F0CDA1"/>
                </a:solidFill>
              </a:rPr>
              <a:t> </a:t>
            </a:r>
            <a:r>
              <a:rPr spc="-175" dirty="0">
                <a:solidFill>
                  <a:srgbClr val="F0CDA1"/>
                </a:solidFill>
              </a:rPr>
              <a:t>UNDERSTANDING</a:t>
            </a:r>
          </a:p>
        </p:txBody>
      </p:sp>
      <p:sp>
        <p:nvSpPr>
          <p:cNvPr id="6" name="object 6"/>
          <p:cNvSpPr/>
          <p:nvPr/>
        </p:nvSpPr>
        <p:spPr>
          <a:xfrm>
            <a:off x="11575763" y="6241763"/>
            <a:ext cx="270510" cy="270510"/>
          </a:xfrm>
          <a:custGeom>
            <a:avLst/>
            <a:gdLst/>
            <a:ahLst/>
            <a:cxnLst/>
            <a:rect l="l" t="t" r="r" b="b"/>
            <a:pathLst>
              <a:path w="270509" h="270509">
                <a:moveTo>
                  <a:pt x="135237" y="0"/>
                </a:moveTo>
                <a:lnTo>
                  <a:pt x="92492" y="6894"/>
                </a:lnTo>
                <a:lnTo>
                  <a:pt x="55368" y="26092"/>
                </a:lnTo>
                <a:lnTo>
                  <a:pt x="26093" y="55367"/>
                </a:lnTo>
                <a:lnTo>
                  <a:pt x="6894" y="92491"/>
                </a:lnTo>
                <a:lnTo>
                  <a:pt x="0" y="135236"/>
                </a:lnTo>
                <a:lnTo>
                  <a:pt x="6894" y="177982"/>
                </a:lnTo>
                <a:lnTo>
                  <a:pt x="26093" y="215106"/>
                </a:lnTo>
                <a:lnTo>
                  <a:pt x="55368" y="244381"/>
                </a:lnTo>
                <a:lnTo>
                  <a:pt x="92492" y="263579"/>
                </a:lnTo>
                <a:lnTo>
                  <a:pt x="135237" y="270473"/>
                </a:lnTo>
                <a:lnTo>
                  <a:pt x="177982" y="263579"/>
                </a:lnTo>
                <a:lnTo>
                  <a:pt x="215106" y="244381"/>
                </a:lnTo>
                <a:lnTo>
                  <a:pt x="244381" y="215106"/>
                </a:lnTo>
                <a:lnTo>
                  <a:pt x="263580" y="177982"/>
                </a:lnTo>
                <a:lnTo>
                  <a:pt x="270474" y="135236"/>
                </a:lnTo>
                <a:lnTo>
                  <a:pt x="263580" y="92491"/>
                </a:lnTo>
                <a:lnTo>
                  <a:pt x="244381" y="55367"/>
                </a:lnTo>
                <a:lnTo>
                  <a:pt x="215106" y="26092"/>
                </a:lnTo>
                <a:lnTo>
                  <a:pt x="177982" y="6894"/>
                </a:lnTo>
                <a:lnTo>
                  <a:pt x="135237" y="0"/>
                </a:lnTo>
                <a:close/>
              </a:path>
            </a:pathLst>
          </a:custGeom>
          <a:solidFill>
            <a:srgbClr val="F0CDA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663376" y="6288532"/>
            <a:ext cx="9652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00292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37577" y="1355852"/>
            <a:ext cx="6833870" cy="3314700"/>
          </a:xfrm>
          <a:prstGeom prst="rect">
            <a:avLst/>
          </a:prstGeom>
        </p:spPr>
        <p:txBody>
          <a:bodyPr vert="horz" wrap="square" lIns="0" tIns="192405" rIns="0" bIns="0" rtlCol="0">
            <a:spAutoFit/>
          </a:bodyPr>
          <a:lstStyle/>
          <a:p>
            <a:pPr marL="3556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515"/>
              </a:spcBef>
              <a:spcAft>
                <a:spcPts val="0"/>
              </a:spcAft>
              <a:buClr>
                <a:srgbClr val="107082"/>
              </a:buClr>
              <a:buSzTx/>
              <a:buFont typeface="Arial"/>
              <a:buChar char="•"/>
              <a:tabLst>
                <a:tab pos="354965" algn="l"/>
                <a:tab pos="355600" algn="l"/>
              </a:tabLst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Goal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of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reducing </a:t>
            </a: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overdose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deaths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in Oneida</a:t>
            </a:r>
            <a:r>
              <a:rPr kumimoji="0" sz="2400" b="0" i="0" u="none" strike="noStrike" kern="1200" cap="none" spc="-4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County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3556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415"/>
              </a:spcBef>
              <a:spcAft>
                <a:spcPts val="0"/>
              </a:spcAft>
              <a:buClr>
                <a:srgbClr val="107082"/>
              </a:buClr>
              <a:buSzTx/>
              <a:buFont typeface="Arial"/>
              <a:buChar char="•"/>
              <a:tabLst>
                <a:tab pos="354965" algn="l"/>
                <a:tab pos="355600" algn="l"/>
              </a:tabLst>
              <a:defRPr/>
            </a:pP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Overdoses </a:t>
            </a:r>
            <a:r>
              <a:rPr kumimoji="0" sz="2400" b="0" i="0" u="none" strike="noStrike" kern="1200" cap="none" spc="-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are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preventable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3556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415"/>
              </a:spcBef>
              <a:spcAft>
                <a:spcPts val="0"/>
              </a:spcAft>
              <a:buClr>
                <a:srgbClr val="107082"/>
              </a:buClr>
              <a:buSzTx/>
              <a:buFont typeface="Arial"/>
              <a:buChar char="•"/>
              <a:tabLst>
                <a:tab pos="354965" algn="l"/>
                <a:tab pos="355600" algn="l"/>
              </a:tabLst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Addiction is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disease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3556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415"/>
              </a:spcBef>
              <a:spcAft>
                <a:spcPts val="0"/>
              </a:spcAft>
              <a:buClr>
                <a:srgbClr val="107082"/>
              </a:buClr>
              <a:buSzTx/>
              <a:buFont typeface="Arial"/>
              <a:buChar char="•"/>
              <a:tabLst>
                <a:tab pos="354965" algn="l"/>
                <a:tab pos="355600" algn="l"/>
              </a:tabLst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Multi-sector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data and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perspectives </a:t>
            </a:r>
            <a:r>
              <a:rPr kumimoji="0" sz="2400" b="0" i="0" u="none" strike="noStrike" kern="1200" cap="none" spc="-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are</a:t>
            </a:r>
            <a:r>
              <a:rPr kumimoji="0" sz="2400" b="0" i="0" u="none" strike="noStrike" kern="1200" cap="none" spc="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important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3556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420"/>
              </a:spcBef>
              <a:spcAft>
                <a:spcPts val="0"/>
              </a:spcAft>
              <a:buClr>
                <a:srgbClr val="107082"/>
              </a:buClr>
              <a:buSzTx/>
              <a:buFont typeface="Arial"/>
              <a:buChar char="•"/>
              <a:tabLst>
                <a:tab pos="354965" algn="l"/>
                <a:tab pos="355600" algn="l"/>
              </a:tabLst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Continuous </a:t>
            </a: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improvement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process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3556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535"/>
              </a:spcBef>
              <a:spcAft>
                <a:spcPts val="0"/>
              </a:spcAft>
              <a:buClr>
                <a:srgbClr val="107082"/>
              </a:buClr>
              <a:buSzTx/>
              <a:buFont typeface="Arial"/>
              <a:buChar char="•"/>
              <a:tabLst>
                <a:tab pos="354965" algn="l"/>
                <a:tab pos="355600" algn="l"/>
              </a:tabLst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Confidentiality is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essential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02755135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91999" y="6677659"/>
            <a:ext cx="3600450" cy="180340"/>
          </a:xfrm>
          <a:custGeom>
            <a:avLst/>
            <a:gdLst/>
            <a:ahLst/>
            <a:cxnLst/>
            <a:rect l="l" t="t" r="r" b="b"/>
            <a:pathLst>
              <a:path w="3600450" h="180340">
                <a:moveTo>
                  <a:pt x="0" y="180340"/>
                </a:moveTo>
                <a:lnTo>
                  <a:pt x="3600000" y="180340"/>
                </a:lnTo>
                <a:lnTo>
                  <a:pt x="3600000" y="0"/>
                </a:lnTo>
                <a:lnTo>
                  <a:pt x="0" y="0"/>
                </a:lnTo>
                <a:lnTo>
                  <a:pt x="0" y="180340"/>
                </a:lnTo>
                <a:close/>
              </a:path>
            </a:pathLst>
          </a:custGeom>
          <a:solidFill>
            <a:srgbClr val="F2F2F2">
              <a:alpha val="50199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012000" y="180339"/>
            <a:ext cx="180340" cy="6497320"/>
          </a:xfrm>
          <a:custGeom>
            <a:avLst/>
            <a:gdLst/>
            <a:ahLst/>
            <a:cxnLst/>
            <a:rect l="l" t="t" r="r" b="b"/>
            <a:pathLst>
              <a:path w="180340" h="6497320">
                <a:moveTo>
                  <a:pt x="0" y="6497320"/>
                </a:moveTo>
                <a:lnTo>
                  <a:pt x="179999" y="6497320"/>
                </a:lnTo>
                <a:lnTo>
                  <a:pt x="179999" y="0"/>
                </a:lnTo>
                <a:lnTo>
                  <a:pt x="0" y="0"/>
                </a:lnTo>
                <a:lnTo>
                  <a:pt x="0" y="6497320"/>
                </a:lnTo>
                <a:close/>
              </a:path>
            </a:pathLst>
          </a:custGeom>
          <a:solidFill>
            <a:srgbClr val="F2F2F2">
              <a:alpha val="50199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591999" y="0"/>
            <a:ext cx="3600450" cy="180340"/>
          </a:xfrm>
          <a:custGeom>
            <a:avLst/>
            <a:gdLst/>
            <a:ahLst/>
            <a:cxnLst/>
            <a:rect l="l" t="t" r="r" b="b"/>
            <a:pathLst>
              <a:path w="3600450" h="180340">
                <a:moveTo>
                  <a:pt x="0" y="180339"/>
                </a:moveTo>
                <a:lnTo>
                  <a:pt x="3600000" y="180339"/>
                </a:lnTo>
                <a:lnTo>
                  <a:pt x="3600000" y="0"/>
                </a:lnTo>
                <a:lnTo>
                  <a:pt x="0" y="0"/>
                </a:lnTo>
                <a:lnTo>
                  <a:pt x="0" y="180339"/>
                </a:lnTo>
                <a:close/>
              </a:path>
            </a:pathLst>
          </a:custGeom>
          <a:solidFill>
            <a:srgbClr val="F2F2F2">
              <a:alpha val="50199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1575763" y="6241763"/>
            <a:ext cx="270510" cy="270510"/>
          </a:xfrm>
          <a:custGeom>
            <a:avLst/>
            <a:gdLst/>
            <a:ahLst/>
            <a:cxnLst/>
            <a:rect l="l" t="t" r="r" b="b"/>
            <a:pathLst>
              <a:path w="270509" h="270509">
                <a:moveTo>
                  <a:pt x="135237" y="0"/>
                </a:moveTo>
                <a:lnTo>
                  <a:pt x="92492" y="6894"/>
                </a:lnTo>
                <a:lnTo>
                  <a:pt x="55368" y="26092"/>
                </a:lnTo>
                <a:lnTo>
                  <a:pt x="26093" y="55367"/>
                </a:lnTo>
                <a:lnTo>
                  <a:pt x="6894" y="92491"/>
                </a:lnTo>
                <a:lnTo>
                  <a:pt x="0" y="135236"/>
                </a:lnTo>
                <a:lnTo>
                  <a:pt x="6894" y="177982"/>
                </a:lnTo>
                <a:lnTo>
                  <a:pt x="26093" y="215106"/>
                </a:lnTo>
                <a:lnTo>
                  <a:pt x="55368" y="244381"/>
                </a:lnTo>
                <a:lnTo>
                  <a:pt x="92492" y="263579"/>
                </a:lnTo>
                <a:lnTo>
                  <a:pt x="135237" y="270473"/>
                </a:lnTo>
                <a:lnTo>
                  <a:pt x="177982" y="263579"/>
                </a:lnTo>
                <a:lnTo>
                  <a:pt x="215106" y="244381"/>
                </a:lnTo>
                <a:lnTo>
                  <a:pt x="244381" y="215106"/>
                </a:lnTo>
                <a:lnTo>
                  <a:pt x="263580" y="177982"/>
                </a:lnTo>
                <a:lnTo>
                  <a:pt x="270474" y="135236"/>
                </a:lnTo>
                <a:lnTo>
                  <a:pt x="263580" y="92491"/>
                </a:lnTo>
                <a:lnTo>
                  <a:pt x="244381" y="55367"/>
                </a:lnTo>
                <a:lnTo>
                  <a:pt x="215106" y="26092"/>
                </a:lnTo>
                <a:lnTo>
                  <a:pt x="177982" y="6894"/>
                </a:lnTo>
                <a:lnTo>
                  <a:pt x="135237" y="0"/>
                </a:lnTo>
                <a:close/>
              </a:path>
            </a:pathLst>
          </a:custGeom>
          <a:solidFill>
            <a:srgbClr val="F0CDA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676076" y="6313262"/>
            <a:ext cx="71120" cy="14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10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00292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</a:t>
            </a: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90498" y="141514"/>
            <a:ext cx="11816715" cy="6548120"/>
          </a:xfrm>
          <a:custGeom>
            <a:avLst/>
            <a:gdLst/>
            <a:ahLst/>
            <a:cxnLst/>
            <a:rect l="l" t="t" r="r" b="b"/>
            <a:pathLst>
              <a:path w="11816715" h="6548120">
                <a:moveTo>
                  <a:pt x="0" y="0"/>
                </a:moveTo>
                <a:lnTo>
                  <a:pt x="11816442" y="0"/>
                </a:lnTo>
                <a:lnTo>
                  <a:pt x="11816442" y="6547756"/>
                </a:lnTo>
                <a:lnTo>
                  <a:pt x="0" y="6547756"/>
                </a:lnTo>
                <a:lnTo>
                  <a:pt x="0" y="0"/>
                </a:lnTo>
                <a:close/>
              </a:path>
            </a:pathLst>
          </a:custGeom>
          <a:solidFill>
            <a:srgbClr val="054854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60321" y="1450339"/>
            <a:ext cx="10202545" cy="42291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54965" marR="297815" lvl="0" indent="-342900" algn="l" defTabSz="914400" rtl="0" eaLnBrk="1" fontAlgn="auto" latinLnBrk="0" hangingPunct="1">
              <a:lnSpc>
                <a:spcPct val="114399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355600" algn="l"/>
              </a:tabLst>
              <a:defRPr/>
            </a:pP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The </a:t>
            </a: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Overdose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Fatality </a:t>
            </a: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Review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(OFR) brings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together a multidisciplinary team 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including public health, medical, </a:t>
            </a:r>
            <a:r>
              <a:rPr kumimoji="0" sz="2400" b="0" i="0" u="none" strike="noStrike" kern="1200" cap="none" spc="-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law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enforcement,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mental health,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and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social  </a:t>
            </a:r>
            <a:r>
              <a:rPr kumimoji="0" sz="2400" b="0" i="0" u="none" strike="noStrike" kern="1200" cap="none" spc="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services experts,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each contributing specialized insights into </a:t>
            </a: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overdose 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circumstances.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354965" marR="103505" lvl="0" indent="-342900" algn="l" defTabSz="914400" rtl="0" eaLnBrk="1" fontAlgn="auto" latinLnBrk="0" hangingPunct="1">
              <a:lnSpc>
                <a:spcPct val="114199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355600" algn="l"/>
              </a:tabLst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Depending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on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case specifics,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participants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might also include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veterans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affairs</a:t>
            </a:r>
            <a:r>
              <a:rPr kumimoji="0" sz="2400" b="0" i="0" u="none" strike="noStrike" kern="1200" cap="none" spc="-14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and 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non-traditional </a:t>
            </a: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roles </a:t>
            </a:r>
            <a:r>
              <a:rPr kumimoji="0" sz="2400" b="0" i="0" u="none" strike="noStrike" kern="1200" cap="none" spc="-2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like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motel owners, </a:t>
            </a: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providing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unique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perspectives</a:t>
            </a:r>
            <a:r>
              <a:rPr kumimoji="0" sz="2400" b="0" i="0" u="none" strike="noStrike" kern="1200" cap="none" spc="-17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on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354965" marR="0" lvl="0" indent="0" algn="l" defTabSz="914400" rtl="0" eaLnBrk="1" fontAlgn="auto" latinLnBrk="0" hangingPunct="1">
              <a:lnSpc>
                <a:spcPct val="100000"/>
              </a:lnSpc>
              <a:spcBef>
                <a:spcPts val="5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challenges </a:t>
            </a:r>
            <a:r>
              <a:rPr kumimoji="0" sz="2400" b="0" i="0" u="none" strike="noStrike" kern="1200" cap="none" spc="-2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like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PTSD and the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dynamics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of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transient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housing.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354965" marR="5080" lvl="0" indent="-342900" algn="l" defTabSz="914400" rtl="0" eaLnBrk="1" fontAlgn="auto" latinLnBrk="0" hangingPunct="1">
              <a:lnSpc>
                <a:spcPct val="114599"/>
              </a:lnSpc>
              <a:spcBef>
                <a:spcPts val="10"/>
              </a:spcBef>
              <a:spcAft>
                <a:spcPts val="0"/>
              </a:spcAft>
              <a:buClrTx/>
              <a:buSzTx/>
              <a:buFontTx/>
              <a:buAutoNum type="arabicPeriod" startAt="3"/>
              <a:tabLst>
                <a:tab pos="355600" algn="l"/>
              </a:tabLst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This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diverse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collaboration enhances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the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understanding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of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systemic issues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and  </a:t>
            </a:r>
            <a:r>
              <a:rPr kumimoji="0" sz="2400" b="0" i="0" u="none" strike="noStrike" kern="1200" cap="none" spc="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supports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the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development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of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targeted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interventions to </a:t>
            </a:r>
            <a:r>
              <a:rPr kumimoji="0" sz="2400" b="0" i="0" u="none" strike="noStrike" kern="1200" cap="none" spc="-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prevent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future </a:t>
            </a: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overdose 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deaths.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671300" y="733044"/>
            <a:ext cx="290068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20" dirty="0">
                <a:solidFill>
                  <a:srgbClr val="F0CDA1"/>
                </a:solidFill>
              </a:rPr>
              <a:t>PARTICIPANTS</a:t>
            </a:r>
          </a:p>
        </p:txBody>
      </p:sp>
    </p:spTree>
    <p:extLst>
      <p:ext uri="{BB962C8B-B14F-4D97-AF65-F5344CB8AC3E}">
        <p14:creationId xmlns:p14="http://schemas.microsoft.com/office/powerpoint/2010/main" val="144931516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91999" y="6677659"/>
            <a:ext cx="3600450" cy="180340"/>
          </a:xfrm>
          <a:custGeom>
            <a:avLst/>
            <a:gdLst/>
            <a:ahLst/>
            <a:cxnLst/>
            <a:rect l="l" t="t" r="r" b="b"/>
            <a:pathLst>
              <a:path w="3600450" h="180340">
                <a:moveTo>
                  <a:pt x="0" y="180340"/>
                </a:moveTo>
                <a:lnTo>
                  <a:pt x="3600000" y="180340"/>
                </a:lnTo>
                <a:lnTo>
                  <a:pt x="3600000" y="0"/>
                </a:lnTo>
                <a:lnTo>
                  <a:pt x="0" y="0"/>
                </a:lnTo>
                <a:lnTo>
                  <a:pt x="0" y="180340"/>
                </a:lnTo>
                <a:close/>
              </a:path>
            </a:pathLst>
          </a:custGeom>
          <a:solidFill>
            <a:srgbClr val="F2F2F2">
              <a:alpha val="50199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012000" y="180339"/>
            <a:ext cx="180340" cy="6497320"/>
          </a:xfrm>
          <a:custGeom>
            <a:avLst/>
            <a:gdLst/>
            <a:ahLst/>
            <a:cxnLst/>
            <a:rect l="l" t="t" r="r" b="b"/>
            <a:pathLst>
              <a:path w="180340" h="6497320">
                <a:moveTo>
                  <a:pt x="0" y="6497320"/>
                </a:moveTo>
                <a:lnTo>
                  <a:pt x="179999" y="6497320"/>
                </a:lnTo>
                <a:lnTo>
                  <a:pt x="179999" y="0"/>
                </a:lnTo>
                <a:lnTo>
                  <a:pt x="0" y="0"/>
                </a:lnTo>
                <a:lnTo>
                  <a:pt x="0" y="6497320"/>
                </a:lnTo>
                <a:close/>
              </a:path>
            </a:pathLst>
          </a:custGeom>
          <a:solidFill>
            <a:srgbClr val="F2F2F2">
              <a:alpha val="50199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591999" y="0"/>
            <a:ext cx="3600450" cy="180340"/>
          </a:xfrm>
          <a:custGeom>
            <a:avLst/>
            <a:gdLst/>
            <a:ahLst/>
            <a:cxnLst/>
            <a:rect l="l" t="t" r="r" b="b"/>
            <a:pathLst>
              <a:path w="3600450" h="180340">
                <a:moveTo>
                  <a:pt x="0" y="180339"/>
                </a:moveTo>
                <a:lnTo>
                  <a:pt x="3600000" y="180339"/>
                </a:lnTo>
                <a:lnTo>
                  <a:pt x="3600000" y="0"/>
                </a:lnTo>
                <a:lnTo>
                  <a:pt x="0" y="0"/>
                </a:lnTo>
                <a:lnTo>
                  <a:pt x="0" y="180339"/>
                </a:lnTo>
                <a:close/>
              </a:path>
            </a:pathLst>
          </a:custGeom>
          <a:solidFill>
            <a:srgbClr val="F2F2F2">
              <a:alpha val="50199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1575763" y="6241763"/>
            <a:ext cx="270510" cy="270510"/>
          </a:xfrm>
          <a:custGeom>
            <a:avLst/>
            <a:gdLst/>
            <a:ahLst/>
            <a:cxnLst/>
            <a:rect l="l" t="t" r="r" b="b"/>
            <a:pathLst>
              <a:path w="270509" h="270509">
                <a:moveTo>
                  <a:pt x="135237" y="0"/>
                </a:moveTo>
                <a:lnTo>
                  <a:pt x="92492" y="6894"/>
                </a:lnTo>
                <a:lnTo>
                  <a:pt x="55368" y="26092"/>
                </a:lnTo>
                <a:lnTo>
                  <a:pt x="26093" y="55367"/>
                </a:lnTo>
                <a:lnTo>
                  <a:pt x="6894" y="92491"/>
                </a:lnTo>
                <a:lnTo>
                  <a:pt x="0" y="135236"/>
                </a:lnTo>
                <a:lnTo>
                  <a:pt x="6894" y="177982"/>
                </a:lnTo>
                <a:lnTo>
                  <a:pt x="26093" y="215106"/>
                </a:lnTo>
                <a:lnTo>
                  <a:pt x="55368" y="244381"/>
                </a:lnTo>
                <a:lnTo>
                  <a:pt x="92492" y="263579"/>
                </a:lnTo>
                <a:lnTo>
                  <a:pt x="135237" y="270473"/>
                </a:lnTo>
                <a:lnTo>
                  <a:pt x="177982" y="263579"/>
                </a:lnTo>
                <a:lnTo>
                  <a:pt x="215106" y="244381"/>
                </a:lnTo>
                <a:lnTo>
                  <a:pt x="244381" y="215106"/>
                </a:lnTo>
                <a:lnTo>
                  <a:pt x="263580" y="177982"/>
                </a:lnTo>
                <a:lnTo>
                  <a:pt x="270474" y="135236"/>
                </a:lnTo>
                <a:lnTo>
                  <a:pt x="263580" y="92491"/>
                </a:lnTo>
                <a:lnTo>
                  <a:pt x="244381" y="55367"/>
                </a:lnTo>
                <a:lnTo>
                  <a:pt x="215106" y="26092"/>
                </a:lnTo>
                <a:lnTo>
                  <a:pt x="177982" y="6894"/>
                </a:lnTo>
                <a:lnTo>
                  <a:pt x="135237" y="0"/>
                </a:lnTo>
                <a:close/>
              </a:path>
            </a:pathLst>
          </a:custGeom>
          <a:solidFill>
            <a:srgbClr val="F0CDA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676076" y="6313262"/>
            <a:ext cx="71120" cy="14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10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00292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6</a:t>
            </a: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90498" y="141514"/>
            <a:ext cx="11816715" cy="6548120"/>
          </a:xfrm>
          <a:custGeom>
            <a:avLst/>
            <a:gdLst/>
            <a:ahLst/>
            <a:cxnLst/>
            <a:rect l="l" t="t" r="r" b="b"/>
            <a:pathLst>
              <a:path w="11816715" h="6548120">
                <a:moveTo>
                  <a:pt x="0" y="0"/>
                </a:moveTo>
                <a:lnTo>
                  <a:pt x="11816442" y="0"/>
                </a:lnTo>
                <a:lnTo>
                  <a:pt x="11816442" y="6547756"/>
                </a:lnTo>
                <a:lnTo>
                  <a:pt x="0" y="6547756"/>
                </a:lnTo>
                <a:lnTo>
                  <a:pt x="0" y="0"/>
                </a:lnTo>
                <a:close/>
              </a:path>
            </a:pathLst>
          </a:custGeom>
          <a:solidFill>
            <a:srgbClr val="054854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60321" y="1502155"/>
            <a:ext cx="8509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1.</a:t>
            </a:r>
            <a:r>
              <a:rPr kumimoji="0" sz="2400" b="0" i="0" u="none" strike="noStrike" kern="1200" cap="none" spc="21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The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240117" y="1450339"/>
            <a:ext cx="1430020" cy="1281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94615" algn="l" defTabSz="914400" rtl="0" eaLnBrk="1" fontAlgn="auto" latinLnBrk="0" hangingPunct="1">
              <a:lnSpc>
                <a:spcPct val="114199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1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inary</a:t>
            </a:r>
            <a:r>
              <a:rPr kumimoji="0" sz="2400" b="0" i="0" u="none" strike="noStrike" kern="1200" cap="none" spc="-9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team  d</a:t>
            </a:r>
            <a:r>
              <a:rPr kumimoji="0" sz="2400" b="0" i="0" u="none" strike="noStrike" kern="1200" cap="none" spc="-2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social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74295" marR="0" lvl="0" indent="0" algn="l" defTabSz="914400" rtl="0" eaLnBrk="1" fontAlgn="auto" latinLnBrk="0" hangingPunct="1">
              <a:lnSpc>
                <a:spcPct val="100000"/>
              </a:lnSpc>
              <a:spcBef>
                <a:spcPts val="4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60321" y="1864868"/>
            <a:ext cx="967105" cy="170497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54965" marR="5080" lvl="0" indent="0" algn="just" defTabSz="914400" rtl="0" eaLnBrk="1" fontAlgn="auto" latinLnBrk="0" hangingPunct="1">
              <a:lnSpc>
                <a:spcPct val="114599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inclu  </a:t>
            </a:r>
            <a:r>
              <a:rPr kumimoji="0" sz="2400" b="0" i="0" u="none" strike="noStrike" kern="1200" cap="none" spc="1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serv 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ci</a:t>
            </a:r>
            <a:r>
              <a:rPr kumimoji="0" sz="2400" b="0" i="0" u="none" strike="noStrike" kern="1200" cap="none" spc="-6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r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u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12700" marR="0" lvl="0" indent="0" algn="just" defTabSz="914400" rtl="0" eaLnBrk="1" fontAlgn="auto" latinLnBrk="0" hangingPunct="1">
              <a:lnSpc>
                <a:spcPct val="100000"/>
              </a:lnSpc>
              <a:spcBef>
                <a:spcPts val="4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2.</a:t>
            </a:r>
            <a:r>
              <a:rPr kumimoji="0" sz="2400" b="0" i="0" u="none" strike="noStrike" kern="1200" cap="none" spc="24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Dep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397596" y="3178555"/>
            <a:ext cx="14668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affairs</a:t>
            </a:r>
            <a:r>
              <a:rPr kumimoji="0" sz="2400" b="0" i="0" u="none" strike="noStrike" kern="1200" cap="none" spc="-8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and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03221" y="3596132"/>
            <a:ext cx="4984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non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320894" y="3596132"/>
            <a:ext cx="8210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-2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ves</a:t>
            </a:r>
            <a:r>
              <a:rPr kumimoji="0" sz="2400" b="0" i="0" u="none" strike="noStrike" kern="1200" cap="none" spc="-8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on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60321" y="3974084"/>
            <a:ext cx="918210" cy="866775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ha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l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l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0" marR="33655" lvl="0" indent="0" algn="r" defTabSz="914400" rtl="0" eaLnBrk="1" fontAlgn="auto" latinLnBrk="0" hangingPunct="1">
              <a:lnSpc>
                <a:spcPct val="100000"/>
              </a:lnSpc>
              <a:spcBef>
                <a:spcPts val="4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3.</a:t>
            </a:r>
            <a:r>
              <a:rPr kumimoji="0" sz="2400" b="0" i="0" u="none" strike="noStrike" kern="1200" cap="none" spc="22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This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361148" y="4449571"/>
            <a:ext cx="12655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issues</a:t>
            </a:r>
            <a:r>
              <a:rPr kumimoji="0" sz="2400" b="0" i="0" u="none" strike="noStrike" kern="1200" cap="none" spc="-7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and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03221" y="4867147"/>
            <a:ext cx="4476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sup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450554" y="4867147"/>
            <a:ext cx="15125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-2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re</a:t>
            </a:r>
            <a:r>
              <a:rPr kumimoji="0" sz="2400" b="0" i="0" u="none" strike="noStrike" kern="1200" cap="none" spc="-9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overdose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03221" y="5287771"/>
            <a:ext cx="5588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deat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538191" y="1536436"/>
            <a:ext cx="7925434" cy="41395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4145" marR="0" lvl="0" indent="0" algn="l" defTabSz="914400" rtl="0" eaLnBrk="1" fontAlgn="auto" latinLnBrk="0" hangingPunct="1">
              <a:lnSpc>
                <a:spcPts val="27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Overdose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Fatality </a:t>
            </a: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Review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(OFR) brings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together a</a:t>
            </a: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multidiscipl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104139" marR="0" lvl="0" indent="44450" algn="l" defTabSz="914400" rtl="0" eaLnBrk="1" fontAlgn="auto" latinLnBrk="0" hangingPunct="1">
              <a:lnSpc>
                <a:spcPct val="100000"/>
              </a:lnSpc>
              <a:spcBef>
                <a:spcPts val="4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ding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public health,</a:t>
            </a:r>
            <a:r>
              <a:rPr kumimoji="0" sz="2400" b="0" i="0" u="none" strike="noStrike" kern="1200" cap="none" spc="-24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medical,</a:t>
            </a:r>
            <a:r>
              <a:rPr kumimoji="0" sz="2400" b="0" i="0" u="none" strike="noStrike" kern="1200" cap="none" spc="-24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3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law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enforcement,</a:t>
            </a:r>
            <a:r>
              <a:rPr kumimoji="0" sz="2400" b="0" i="0" u="none" strike="noStrike" kern="1200" cap="none" spc="-24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mental health,</a:t>
            </a:r>
            <a:r>
              <a:rPr kumimoji="0" sz="2400" b="0" i="0" u="none" strike="noStrike" kern="1200" cap="none" spc="-24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an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175895" marR="140970" lvl="0" indent="-72390" algn="l" defTabSz="914400" rtl="0" eaLnBrk="1" fontAlgn="auto" latinLnBrk="0" hangingPunct="1">
              <a:lnSpc>
                <a:spcPct val="114199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ices </a:t>
            </a:r>
            <a:r>
              <a:rPr kumimoji="0" sz="2400" b="0" i="0" u="none" strike="noStrike" kern="1200" cap="none" spc="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experts,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each contributing specialized insights into</a:t>
            </a:r>
            <a:r>
              <a:rPr kumimoji="0" sz="2400" b="0" i="0" u="none" strike="noStrike" kern="1200" cap="none" spc="-21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2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overdo 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mstances.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104775" marR="0" lvl="0" indent="0" algn="l" defTabSz="914400" rtl="0" eaLnBrk="1" fontAlgn="auto" latinLnBrk="0" hangingPunct="1">
              <a:lnSpc>
                <a:spcPct val="100000"/>
              </a:lnSpc>
              <a:spcBef>
                <a:spcPts val="4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ending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on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case specifics,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participants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might also include</a:t>
            </a:r>
            <a:r>
              <a:rPr kumimoji="0" sz="2400" b="0" i="0" u="none" strike="noStrike" kern="1200" cap="none" spc="-20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veteran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50800" marR="0" lvl="0" indent="0" algn="l" defTabSz="914400" rtl="0" eaLnBrk="1" fontAlgn="auto" latinLnBrk="0" hangingPunct="1">
              <a:lnSpc>
                <a:spcPct val="100000"/>
              </a:lnSpc>
              <a:spcBef>
                <a:spcPts val="40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-traditional </a:t>
            </a: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roles </a:t>
            </a:r>
            <a:r>
              <a:rPr kumimoji="0" sz="2400" b="0" i="0" u="none" strike="noStrike" kern="1200" cap="none" spc="-2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like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motel owners, </a:t>
            </a:r>
            <a:r>
              <a:rPr kumimoji="0" sz="2400" b="0" i="0" u="none" strike="noStrike" kern="1200" cap="none" spc="-1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providing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unique</a:t>
            </a:r>
            <a:r>
              <a:rPr kumimoji="0" sz="2400" b="0" i="0" u="none" strike="noStrike" kern="1200" cap="none" spc="-16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perspecti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182245" marR="165735" lvl="0" indent="-55880" algn="l" defTabSz="914400" rtl="0" eaLnBrk="1" fontAlgn="auto" latinLnBrk="0" hangingPunct="1">
              <a:lnSpc>
                <a:spcPct val="114999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enges </a:t>
            </a:r>
            <a:r>
              <a:rPr kumimoji="0" sz="2400" b="0" i="0" u="none" strike="noStrike" kern="1200" cap="none" spc="-2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like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PTSD and the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dynamics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of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transient housing. 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diverse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collaboration enhances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the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understanding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of</a:t>
            </a:r>
            <a:r>
              <a:rPr kumimoji="0" sz="2400" b="0" i="0" u="none" strike="noStrike" kern="1200" cap="none" spc="5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systemic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111125" marR="0" lvl="0" indent="-111125" algn="l" defTabSz="914400" rtl="0" eaLnBrk="1" fontAlgn="auto" latinLnBrk="0" hangingPunct="1">
              <a:lnSpc>
                <a:spcPts val="3310"/>
              </a:lnSpc>
              <a:spcBef>
                <a:spcPts val="1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ports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the </a:t>
            </a:r>
            <a:r>
              <a:rPr kumimoji="0" sz="2400" b="0" i="0" u="none" strike="noStrike" kern="1200" cap="none" spc="-1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development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of </a:t>
            </a: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targeted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interventions to </a:t>
            </a:r>
            <a:r>
              <a:rPr kumimoji="0" sz="2400" b="0" i="0" u="none" strike="noStrike" kern="1200" cap="none" spc="-2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prevent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3F8E9D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futu  hs.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671300" y="733044"/>
            <a:ext cx="290068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20" dirty="0">
                <a:solidFill>
                  <a:srgbClr val="F0CDA1"/>
                </a:solidFill>
              </a:rPr>
              <a:t>PARTICIPANTS</a:t>
            </a:r>
          </a:p>
        </p:txBody>
      </p:sp>
      <p:sp>
        <p:nvSpPr>
          <p:cNvPr id="21" name="object 21"/>
          <p:cNvSpPr/>
          <p:nvPr/>
        </p:nvSpPr>
        <p:spPr>
          <a:xfrm>
            <a:off x="1630815" y="1092690"/>
            <a:ext cx="7735921" cy="53148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616528" y="1078402"/>
            <a:ext cx="7764780" cy="5343525"/>
          </a:xfrm>
          <a:custGeom>
            <a:avLst/>
            <a:gdLst/>
            <a:ahLst/>
            <a:cxnLst/>
            <a:rect l="l" t="t" r="r" b="b"/>
            <a:pathLst>
              <a:path w="7764780" h="5343525">
                <a:moveTo>
                  <a:pt x="0" y="0"/>
                </a:moveTo>
                <a:lnTo>
                  <a:pt x="7764497" y="0"/>
                </a:lnTo>
                <a:lnTo>
                  <a:pt x="7764497" y="5343442"/>
                </a:lnTo>
                <a:lnTo>
                  <a:pt x="0" y="5343442"/>
                </a:lnTo>
                <a:lnTo>
                  <a:pt x="0" y="0"/>
                </a:lnTo>
                <a:close/>
              </a:path>
            </a:pathLst>
          </a:custGeom>
          <a:ln w="28575">
            <a:solidFill>
              <a:srgbClr val="FDD6A9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906800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3796" y="826692"/>
            <a:ext cx="11523256" cy="60313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575763" y="6241763"/>
            <a:ext cx="270510" cy="270510"/>
          </a:xfrm>
          <a:custGeom>
            <a:avLst/>
            <a:gdLst/>
            <a:ahLst/>
            <a:cxnLst/>
            <a:rect l="l" t="t" r="r" b="b"/>
            <a:pathLst>
              <a:path w="270509" h="270509">
                <a:moveTo>
                  <a:pt x="135237" y="0"/>
                </a:moveTo>
                <a:lnTo>
                  <a:pt x="92492" y="6894"/>
                </a:lnTo>
                <a:lnTo>
                  <a:pt x="55368" y="26092"/>
                </a:lnTo>
                <a:lnTo>
                  <a:pt x="26093" y="55367"/>
                </a:lnTo>
                <a:lnTo>
                  <a:pt x="6894" y="92491"/>
                </a:lnTo>
                <a:lnTo>
                  <a:pt x="0" y="135236"/>
                </a:lnTo>
                <a:lnTo>
                  <a:pt x="6894" y="177982"/>
                </a:lnTo>
                <a:lnTo>
                  <a:pt x="26093" y="215106"/>
                </a:lnTo>
                <a:lnTo>
                  <a:pt x="55368" y="244381"/>
                </a:lnTo>
                <a:lnTo>
                  <a:pt x="92492" y="263579"/>
                </a:lnTo>
                <a:lnTo>
                  <a:pt x="135237" y="270473"/>
                </a:lnTo>
                <a:lnTo>
                  <a:pt x="177982" y="263579"/>
                </a:lnTo>
                <a:lnTo>
                  <a:pt x="215106" y="244381"/>
                </a:lnTo>
                <a:lnTo>
                  <a:pt x="244381" y="215106"/>
                </a:lnTo>
                <a:lnTo>
                  <a:pt x="263580" y="177982"/>
                </a:lnTo>
                <a:lnTo>
                  <a:pt x="270474" y="135236"/>
                </a:lnTo>
                <a:lnTo>
                  <a:pt x="263580" y="92491"/>
                </a:lnTo>
                <a:lnTo>
                  <a:pt x="244381" y="55367"/>
                </a:lnTo>
                <a:lnTo>
                  <a:pt x="215106" y="26092"/>
                </a:lnTo>
                <a:lnTo>
                  <a:pt x="177982" y="6894"/>
                </a:lnTo>
                <a:lnTo>
                  <a:pt x="135237" y="0"/>
                </a:lnTo>
                <a:close/>
              </a:path>
            </a:pathLst>
          </a:custGeom>
          <a:solidFill>
            <a:srgbClr val="F0CDA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663376" y="6288532"/>
            <a:ext cx="9652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00292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7</a:t>
            </a: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80231" y="281939"/>
            <a:ext cx="425386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14" dirty="0"/>
              <a:t>CASE</a:t>
            </a:r>
            <a:r>
              <a:rPr spc="-350" dirty="0"/>
              <a:t> </a:t>
            </a:r>
            <a:r>
              <a:rPr spc="-204" dirty="0"/>
              <a:t>PRESENTATION</a:t>
            </a:r>
          </a:p>
        </p:txBody>
      </p:sp>
      <p:sp>
        <p:nvSpPr>
          <p:cNvPr id="6" name="object 6"/>
          <p:cNvSpPr/>
          <p:nvPr/>
        </p:nvSpPr>
        <p:spPr>
          <a:xfrm>
            <a:off x="531030" y="872411"/>
            <a:ext cx="2812415" cy="0"/>
          </a:xfrm>
          <a:custGeom>
            <a:avLst/>
            <a:gdLst/>
            <a:ahLst/>
            <a:cxnLst/>
            <a:rect l="l" t="t" r="r" b="b"/>
            <a:pathLst>
              <a:path w="2812415">
                <a:moveTo>
                  <a:pt x="0" y="0"/>
                </a:moveTo>
                <a:lnTo>
                  <a:pt x="2812010" y="0"/>
                </a:lnTo>
              </a:path>
            </a:pathLst>
          </a:custGeom>
          <a:ln w="54863">
            <a:solidFill>
              <a:srgbClr val="F0CDA1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33679" y="3763662"/>
            <a:ext cx="1297305" cy="83121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5085" rIns="0" bIns="0" rtlCol="0">
            <a:spAutoFit/>
          </a:bodyPr>
          <a:lstStyle/>
          <a:p>
            <a:pPr marL="90805" marR="150495" lvl="0" indent="0" algn="l" defTabSz="914400" rtl="0" eaLnBrk="1" fontAlgn="auto" latinLnBrk="0" hangingPunct="1">
              <a:lnSpc>
                <a:spcPct val="100000"/>
              </a:lnSpc>
              <a:spcBef>
                <a:spcPts val="35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Lorem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ipsum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dolor</a:t>
            </a:r>
            <a:r>
              <a:rPr kumimoji="0" sz="800" b="0" i="0" u="none" strike="noStrike" kern="1200" cap="none" spc="-1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sit 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amet, consectetur  </a:t>
            </a:r>
            <a:r>
              <a:rPr kumimoji="0" sz="8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adipiscing elit,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sed do  eiusmod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tempor  </a:t>
            </a:r>
            <a:r>
              <a:rPr kumimoji="0" sz="8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incididunt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ut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labore</a:t>
            </a:r>
            <a:r>
              <a:rPr kumimoji="0" sz="800" b="0" i="0" u="none" strike="noStrike" kern="1200" cap="none" spc="-1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et 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dolore magna</a:t>
            </a:r>
            <a:r>
              <a:rPr kumimoji="0" sz="800" b="0" i="0" u="none" strike="noStrike" kern="1200" cap="none" spc="-9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aliqua.</a:t>
            </a:r>
            <a:endParaRPr kumimoji="0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Lucida Sans Unicod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88627" y="5705242"/>
            <a:ext cx="1297305" cy="83121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5085" rIns="0" bIns="0" rtlCol="0">
            <a:spAutoFit/>
          </a:bodyPr>
          <a:lstStyle/>
          <a:p>
            <a:pPr marL="91440" marR="150495" lvl="0" indent="0" algn="l" defTabSz="914400" rtl="0" eaLnBrk="1" fontAlgn="auto" latinLnBrk="0" hangingPunct="1">
              <a:lnSpc>
                <a:spcPct val="100000"/>
              </a:lnSpc>
              <a:spcBef>
                <a:spcPts val="35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Lorem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ipsum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dolor</a:t>
            </a:r>
            <a:r>
              <a:rPr kumimoji="0" sz="800" b="0" i="0" u="none" strike="noStrike" kern="1200" cap="none" spc="-1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sit 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amet, consectetur  </a:t>
            </a:r>
            <a:r>
              <a:rPr kumimoji="0" sz="8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adipiscing elit,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sed do  eiusmod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tempor  </a:t>
            </a:r>
            <a:r>
              <a:rPr kumimoji="0" sz="8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incididunt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ut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labore</a:t>
            </a:r>
            <a:r>
              <a:rPr kumimoji="0" sz="800" b="0" i="0" u="none" strike="noStrike" kern="1200" cap="none" spc="-1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et 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dolore magna</a:t>
            </a:r>
            <a:r>
              <a:rPr kumimoji="0" sz="800" b="0" i="0" u="none" strike="noStrike" kern="1200" cap="none" spc="-9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aliqua.</a:t>
            </a:r>
            <a:endParaRPr kumimoji="0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Lucida Sans Unicod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343311" y="5701258"/>
            <a:ext cx="1451610" cy="83121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6355" rIns="0" bIns="0" rtlCol="0">
            <a:spAutoFit/>
          </a:bodyPr>
          <a:lstStyle/>
          <a:p>
            <a:pPr marL="90805" marR="304800" lvl="0" indent="0" algn="l" defTabSz="914400" rtl="0" eaLnBrk="1" fontAlgn="auto" latinLnBrk="0" hangingPunct="1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Lorem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ipsum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dolor</a:t>
            </a:r>
            <a:r>
              <a:rPr kumimoji="0" sz="800" b="0" i="0" u="none" strike="noStrike" kern="1200" cap="none" spc="-1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sit 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amet, consectetur  </a:t>
            </a:r>
            <a:r>
              <a:rPr kumimoji="0" sz="8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adipiscing elit,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sed do  eiusmod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tempor  </a:t>
            </a:r>
            <a:r>
              <a:rPr kumimoji="0" sz="8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incididunt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ut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labore</a:t>
            </a:r>
            <a:r>
              <a:rPr kumimoji="0" sz="800" b="0" i="0" u="none" strike="noStrike" kern="1200" cap="none" spc="-1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et 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dolore magna</a:t>
            </a:r>
            <a:r>
              <a:rPr kumimoji="0" sz="800" b="0" i="0" u="none" strike="noStrike" kern="1200" cap="none" spc="-9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aliqua.</a:t>
            </a:r>
            <a:endParaRPr kumimoji="0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Lucida Sans Unicod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27684" y="5961502"/>
            <a:ext cx="1823720" cy="70802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8260" rIns="0" bIns="0" rtlCol="0">
            <a:spAutoFit/>
          </a:bodyPr>
          <a:lstStyle/>
          <a:p>
            <a:pPr marL="90805" marR="124460" lvl="0" indent="0" algn="l" defTabSz="914400" rtl="0" eaLnBrk="1" fontAlgn="auto" latinLnBrk="0" hangingPunct="1">
              <a:lnSpc>
                <a:spcPct val="97500"/>
              </a:lnSpc>
              <a:spcBef>
                <a:spcPts val="3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Lorem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ipsum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dolor </a:t>
            </a:r>
            <a:r>
              <a:rPr kumimoji="0" sz="8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sit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amet,  consectetur </a:t>
            </a:r>
            <a:r>
              <a:rPr kumimoji="0" sz="8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adipiscing elit,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sed</a:t>
            </a:r>
            <a:r>
              <a:rPr kumimoji="0" sz="800" b="0" i="0" u="none" strike="noStrike" kern="1200" cap="none" spc="-1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  eiusmod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tempor </a:t>
            </a:r>
            <a:r>
              <a:rPr kumimoji="0" sz="8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incididunt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ut 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labore et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dolore magna</a:t>
            </a:r>
            <a:r>
              <a:rPr kumimoji="0" sz="800" b="0" i="0" u="none" strike="noStrike" kern="1200" cap="none" spc="-1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aliqua.</a:t>
            </a:r>
            <a:endParaRPr kumimoji="0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Lucida Sans Unicode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853986" y="3947574"/>
            <a:ext cx="1297305" cy="831215"/>
          </a:xfrm>
          <a:custGeom>
            <a:avLst/>
            <a:gdLst/>
            <a:ahLst/>
            <a:cxnLst/>
            <a:rect l="l" t="t" r="r" b="b"/>
            <a:pathLst>
              <a:path w="1297304" h="831214">
                <a:moveTo>
                  <a:pt x="0" y="0"/>
                </a:moveTo>
                <a:lnTo>
                  <a:pt x="1297090" y="0"/>
                </a:lnTo>
                <a:lnTo>
                  <a:pt x="1297090" y="830996"/>
                </a:lnTo>
                <a:lnTo>
                  <a:pt x="0" y="83099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853986" y="3979164"/>
            <a:ext cx="129730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0805" marR="150495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Lorem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ipsum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dolor</a:t>
            </a:r>
            <a:r>
              <a:rPr kumimoji="0" sz="800" b="0" i="0" u="none" strike="noStrike" kern="1200" cap="none" spc="-1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sit 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amet, consectetur  </a:t>
            </a:r>
            <a:r>
              <a:rPr kumimoji="0" sz="8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adipiscing elit,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sed do  eiusmod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tempor  </a:t>
            </a:r>
            <a:r>
              <a:rPr kumimoji="0" sz="8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incididunt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ut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labore</a:t>
            </a:r>
            <a:r>
              <a:rPr kumimoji="0" sz="800" b="0" i="0" u="none" strike="noStrike" kern="1200" cap="none" spc="-1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et 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dolore magna</a:t>
            </a:r>
            <a:r>
              <a:rPr kumimoji="0" sz="800" b="0" i="0" u="none" strike="noStrike" kern="1200" cap="none" spc="-9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aliqua.</a:t>
            </a:r>
            <a:endParaRPr kumimoji="0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Lucida Sans Unicod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564818" y="5607558"/>
            <a:ext cx="1823720" cy="70802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8260" rIns="0" bIns="0" rtlCol="0">
            <a:spAutoFit/>
          </a:bodyPr>
          <a:lstStyle/>
          <a:p>
            <a:pPr marL="91440" marR="124460" lvl="0" indent="0" algn="l" defTabSz="914400" rtl="0" eaLnBrk="1" fontAlgn="auto" latinLnBrk="0" hangingPunct="1">
              <a:lnSpc>
                <a:spcPct val="97500"/>
              </a:lnSpc>
              <a:spcBef>
                <a:spcPts val="3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Lorem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ipsum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dolor </a:t>
            </a:r>
            <a:r>
              <a:rPr kumimoji="0" sz="8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sit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amet,  consectetur </a:t>
            </a:r>
            <a:r>
              <a:rPr kumimoji="0" sz="8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adipiscing elit,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sed</a:t>
            </a:r>
            <a:r>
              <a:rPr kumimoji="0" sz="800" b="0" i="0" u="none" strike="noStrike" kern="1200" cap="none" spc="-1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  eiusmod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tempor </a:t>
            </a:r>
            <a:r>
              <a:rPr kumimoji="0" sz="8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incididunt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ut 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labore et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dolore magna</a:t>
            </a:r>
            <a:r>
              <a:rPr kumimoji="0" sz="800" b="0" i="0" u="none" strike="noStrike" kern="1200" cap="none" spc="-1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aliqua.</a:t>
            </a:r>
            <a:endParaRPr kumimoji="0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Lucida Sans Unicod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752372" y="5686846"/>
            <a:ext cx="1823720" cy="70802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8260" rIns="0" bIns="0" rtlCol="0">
            <a:spAutoFit/>
          </a:bodyPr>
          <a:lstStyle/>
          <a:p>
            <a:pPr marL="91440" marR="124460" lvl="0" indent="0" algn="l" defTabSz="914400" rtl="0" eaLnBrk="1" fontAlgn="auto" latinLnBrk="0" hangingPunct="1">
              <a:lnSpc>
                <a:spcPct val="97500"/>
              </a:lnSpc>
              <a:spcBef>
                <a:spcPts val="3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Lorem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ipsum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dolor </a:t>
            </a:r>
            <a:r>
              <a:rPr kumimoji="0" sz="8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sit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amet,  consectetur </a:t>
            </a:r>
            <a:r>
              <a:rPr kumimoji="0" sz="8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adipiscing elit,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sed</a:t>
            </a:r>
            <a:r>
              <a:rPr kumimoji="0" sz="800" b="0" i="0" u="none" strike="noStrike" kern="1200" cap="none" spc="-1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  eiusmod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tempor </a:t>
            </a:r>
            <a:r>
              <a:rPr kumimoji="0" sz="8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incididunt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ut 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labore et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dolore magna</a:t>
            </a:r>
            <a:r>
              <a:rPr kumimoji="0" sz="800" b="0" i="0" u="none" strike="noStrike" kern="1200" cap="none" spc="-1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aliqua.</a:t>
            </a:r>
            <a:endParaRPr kumimoji="0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Lucida Sans Unicode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0187345" y="3239687"/>
            <a:ext cx="1621155" cy="1323975"/>
          </a:xfrm>
          <a:custGeom>
            <a:avLst/>
            <a:gdLst/>
            <a:ahLst/>
            <a:cxnLst/>
            <a:rect l="l" t="t" r="r" b="b"/>
            <a:pathLst>
              <a:path w="1621154" h="1323975">
                <a:moveTo>
                  <a:pt x="0" y="0"/>
                </a:moveTo>
                <a:lnTo>
                  <a:pt x="1620857" y="0"/>
                </a:lnTo>
                <a:lnTo>
                  <a:pt x="1620857" y="1323439"/>
                </a:lnTo>
                <a:lnTo>
                  <a:pt x="0" y="13234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187345" y="3272028"/>
            <a:ext cx="1621155" cy="632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1440" marR="137160" lvl="0" indent="0" algn="l" defTabSz="914400" rtl="0" eaLnBrk="1" fontAlgn="auto" latinLnBrk="0" hangingPunct="1">
              <a:lnSpc>
                <a:spcPct val="994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Lorem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ipsum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dolor </a:t>
            </a:r>
            <a:r>
              <a:rPr kumimoji="0" sz="8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sit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amet,  consectetur </a:t>
            </a:r>
            <a:r>
              <a:rPr kumimoji="0" sz="8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adipiscing elit, 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sed do eiusmod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tempor  </a:t>
            </a:r>
            <a:r>
              <a:rPr kumimoji="0" sz="8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incididunt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ut </a:t>
            </a: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labore et</a:t>
            </a:r>
            <a:r>
              <a:rPr kumimoji="0" sz="800" b="0" i="0" u="none" strike="noStrike" kern="1200" cap="none" spc="-1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dolore  magna</a:t>
            </a:r>
            <a:r>
              <a:rPr kumimoji="0" sz="8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aliqua.</a:t>
            </a:r>
            <a:endParaRPr kumimoji="0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Lucida Sans Unicode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653835" y="4306919"/>
            <a:ext cx="1823720" cy="33909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53340" rIns="0" bIns="0" rtlCol="0">
            <a:spAutoFit/>
          </a:bodyPr>
          <a:lstStyle/>
          <a:p>
            <a:pPr marL="90805" marR="124460" lvl="0" indent="0" algn="l" defTabSz="914400" rtl="0" eaLnBrk="1" fontAlgn="auto" latinLnBrk="0" hangingPunct="1">
              <a:lnSpc>
                <a:spcPts val="910"/>
              </a:lnSpc>
              <a:spcBef>
                <a:spcPts val="4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8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Lorem </a:t>
            </a:r>
            <a:r>
              <a:rPr kumimoji="0" sz="8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ipsum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dolor </a:t>
            </a:r>
            <a:r>
              <a:rPr kumimoji="0" sz="8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sit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amet,  consectetur </a:t>
            </a:r>
            <a:r>
              <a:rPr kumimoji="0" sz="8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adipiscing elit,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sed</a:t>
            </a:r>
            <a:r>
              <a:rPr kumimoji="0" sz="800" b="0" i="0" u="none" strike="noStrike" kern="1200" cap="none" spc="-1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 </a:t>
            </a:r>
            <a:r>
              <a:rPr kumimoji="0" sz="8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do</a:t>
            </a:r>
            <a:endParaRPr kumimoji="0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Lucida Sans Unicode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156548" y="1937195"/>
            <a:ext cx="1823720" cy="246379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2384" rIns="0" bIns="0" rtlCol="0">
            <a:spAutoFit/>
          </a:bodyPr>
          <a:lstStyle/>
          <a:p>
            <a:pPr marL="90805" marR="0" lvl="0" indent="0" algn="l" defTabSz="914400" rtl="0" eaLnBrk="1" fontAlgn="auto" latinLnBrk="0" hangingPunct="1">
              <a:lnSpc>
                <a:spcPct val="100000"/>
              </a:lnSpc>
              <a:spcBef>
                <a:spcPts val="25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"/>
                <a:ea typeface="+mn-ea"/>
                <a:cs typeface="Lucida Sans"/>
              </a:rPr>
              <a:t>Lorem </a:t>
            </a:r>
            <a:r>
              <a:rPr kumimoji="0" sz="10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"/>
                <a:ea typeface="+mn-ea"/>
                <a:cs typeface="Lucida Sans"/>
              </a:rPr>
              <a:t>ipsum</a:t>
            </a:r>
            <a:r>
              <a:rPr kumimoji="0" sz="1000" b="0" i="0" u="none" strike="noStrike" kern="1200" cap="none" spc="-1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"/>
                <a:ea typeface="+mn-ea"/>
                <a:cs typeface="Lucida Sans"/>
              </a:rPr>
              <a:t> </a:t>
            </a:r>
            <a:r>
              <a:rPr kumimoji="0" sz="10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"/>
                <a:ea typeface="+mn-ea"/>
                <a:cs typeface="Lucida Sans"/>
              </a:rPr>
              <a:t>dolor</a:t>
            </a: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"/>
              <a:ea typeface="+mn-ea"/>
              <a:cs typeface="Lucida Sans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7110686" y="591409"/>
            <a:ext cx="3117049" cy="39491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610746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0000" y="6678930"/>
            <a:ext cx="8412480" cy="0"/>
          </a:xfrm>
          <a:custGeom>
            <a:avLst/>
            <a:gdLst/>
            <a:ahLst/>
            <a:cxnLst/>
            <a:rect l="l" t="t" r="r" b="b"/>
            <a:pathLst>
              <a:path w="8412480">
                <a:moveTo>
                  <a:pt x="0" y="0"/>
                </a:moveTo>
                <a:lnTo>
                  <a:pt x="8411999" y="0"/>
                </a:lnTo>
              </a:path>
            </a:pathLst>
          </a:custGeom>
          <a:ln w="15240">
            <a:solidFill>
              <a:srgbClr val="054854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80000" y="172720"/>
            <a:ext cx="11832590" cy="6498590"/>
          </a:xfrm>
          <a:custGeom>
            <a:avLst/>
            <a:gdLst/>
            <a:ahLst/>
            <a:cxnLst/>
            <a:rect l="l" t="t" r="r" b="b"/>
            <a:pathLst>
              <a:path w="11832590" h="6498590">
                <a:moveTo>
                  <a:pt x="0" y="6498590"/>
                </a:moveTo>
                <a:lnTo>
                  <a:pt x="11831999" y="6498590"/>
                </a:lnTo>
                <a:lnTo>
                  <a:pt x="11831999" y="0"/>
                </a:lnTo>
                <a:lnTo>
                  <a:pt x="0" y="0"/>
                </a:lnTo>
                <a:lnTo>
                  <a:pt x="0" y="6498590"/>
                </a:lnTo>
                <a:close/>
              </a:path>
            </a:pathLst>
          </a:custGeom>
          <a:solidFill>
            <a:srgbClr val="054854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80000" y="172085"/>
            <a:ext cx="8412480" cy="0"/>
          </a:xfrm>
          <a:custGeom>
            <a:avLst/>
            <a:gdLst/>
            <a:ahLst/>
            <a:cxnLst/>
            <a:rect l="l" t="t" r="r" b="b"/>
            <a:pathLst>
              <a:path w="8412480">
                <a:moveTo>
                  <a:pt x="0" y="0"/>
                </a:moveTo>
                <a:lnTo>
                  <a:pt x="8411999" y="0"/>
                </a:lnTo>
              </a:path>
            </a:pathLst>
          </a:custGeom>
          <a:ln w="3175">
            <a:solidFill>
              <a:srgbClr val="054854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71300" y="733044"/>
            <a:ext cx="364109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5" dirty="0">
                <a:solidFill>
                  <a:srgbClr val="FFFFFF"/>
                </a:solidFill>
              </a:rPr>
              <a:t>DATA</a:t>
            </a:r>
            <a:r>
              <a:rPr spc="-360" dirty="0">
                <a:solidFill>
                  <a:srgbClr val="FFFFFF"/>
                </a:solidFill>
              </a:rPr>
              <a:t> </a:t>
            </a:r>
            <a:r>
              <a:rPr spc="-135" dirty="0">
                <a:solidFill>
                  <a:srgbClr val="FFFFFF"/>
                </a:solidFill>
              </a:rPr>
              <a:t>COLLECTED</a:t>
            </a:r>
          </a:p>
        </p:txBody>
      </p:sp>
      <p:sp>
        <p:nvSpPr>
          <p:cNvPr id="6" name="object 6"/>
          <p:cNvSpPr/>
          <p:nvPr/>
        </p:nvSpPr>
        <p:spPr>
          <a:xfrm>
            <a:off x="11575763" y="6241763"/>
            <a:ext cx="270510" cy="270510"/>
          </a:xfrm>
          <a:custGeom>
            <a:avLst/>
            <a:gdLst/>
            <a:ahLst/>
            <a:cxnLst/>
            <a:rect l="l" t="t" r="r" b="b"/>
            <a:pathLst>
              <a:path w="270509" h="270509">
                <a:moveTo>
                  <a:pt x="135237" y="0"/>
                </a:moveTo>
                <a:lnTo>
                  <a:pt x="92492" y="6894"/>
                </a:lnTo>
                <a:lnTo>
                  <a:pt x="55368" y="26092"/>
                </a:lnTo>
                <a:lnTo>
                  <a:pt x="26093" y="55367"/>
                </a:lnTo>
                <a:lnTo>
                  <a:pt x="6894" y="92491"/>
                </a:lnTo>
                <a:lnTo>
                  <a:pt x="0" y="135236"/>
                </a:lnTo>
                <a:lnTo>
                  <a:pt x="6894" y="177982"/>
                </a:lnTo>
                <a:lnTo>
                  <a:pt x="26093" y="215106"/>
                </a:lnTo>
                <a:lnTo>
                  <a:pt x="55368" y="244381"/>
                </a:lnTo>
                <a:lnTo>
                  <a:pt x="92492" y="263579"/>
                </a:lnTo>
                <a:lnTo>
                  <a:pt x="135237" y="270473"/>
                </a:lnTo>
                <a:lnTo>
                  <a:pt x="177982" y="263579"/>
                </a:lnTo>
                <a:lnTo>
                  <a:pt x="215106" y="244381"/>
                </a:lnTo>
                <a:lnTo>
                  <a:pt x="244381" y="215106"/>
                </a:lnTo>
                <a:lnTo>
                  <a:pt x="263580" y="177982"/>
                </a:lnTo>
                <a:lnTo>
                  <a:pt x="270474" y="135236"/>
                </a:lnTo>
                <a:lnTo>
                  <a:pt x="263580" y="92491"/>
                </a:lnTo>
                <a:lnTo>
                  <a:pt x="244381" y="55367"/>
                </a:lnTo>
                <a:lnTo>
                  <a:pt x="215106" y="26092"/>
                </a:lnTo>
                <a:lnTo>
                  <a:pt x="177982" y="6894"/>
                </a:lnTo>
                <a:lnTo>
                  <a:pt x="135237" y="0"/>
                </a:lnTo>
                <a:close/>
              </a:path>
            </a:pathLst>
          </a:custGeom>
          <a:solidFill>
            <a:srgbClr val="F0CDA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663376" y="6288532"/>
            <a:ext cx="9652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00292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8</a:t>
            </a: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741664" y="1304544"/>
            <a:ext cx="2020824" cy="27980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8723475" y="1286934"/>
            <a:ext cx="2057400" cy="2832735"/>
          </a:xfrm>
          <a:custGeom>
            <a:avLst/>
            <a:gdLst/>
            <a:ahLst/>
            <a:cxnLst/>
            <a:rect l="l" t="t" r="r" b="b"/>
            <a:pathLst>
              <a:path w="2057400" h="2832735">
                <a:moveTo>
                  <a:pt x="0" y="0"/>
                </a:moveTo>
                <a:lnTo>
                  <a:pt x="2057359" y="0"/>
                </a:lnTo>
                <a:lnTo>
                  <a:pt x="2057359" y="2832395"/>
                </a:lnTo>
                <a:lnTo>
                  <a:pt x="0" y="2832395"/>
                </a:lnTo>
                <a:lnTo>
                  <a:pt x="0" y="0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729825" y="4283964"/>
            <a:ext cx="198628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200" b="0" i="0" u="none" strike="noStrike" kern="1200" cap="none" spc="0" normalizeH="0" baseline="0" noProof="0" dirty="0">
                <a:ln>
                  <a:noFill/>
                </a:ln>
                <a:solidFill>
                  <a:srgbClr val="F0CDA1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Next </a:t>
            </a:r>
            <a:r>
              <a:rPr kumimoji="0" sz="3200" b="0" i="0" u="none" strike="noStrike" kern="1200" cap="none" spc="-5" normalizeH="0" baseline="0" noProof="0" dirty="0">
                <a:ln>
                  <a:noFill/>
                </a:ln>
                <a:solidFill>
                  <a:srgbClr val="F0CDA1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of</a:t>
            </a:r>
            <a:r>
              <a:rPr kumimoji="0" sz="3200" b="0" i="0" u="none" strike="noStrike" kern="1200" cap="none" spc="-90" normalizeH="0" baseline="0" noProof="0" dirty="0">
                <a:ln>
                  <a:noFill/>
                </a:ln>
                <a:solidFill>
                  <a:srgbClr val="F0CDA1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3200" b="0" i="0" u="none" strike="noStrike" kern="1200" cap="none" spc="-5" normalizeH="0" baseline="0" noProof="0" dirty="0">
                <a:ln>
                  <a:noFill/>
                </a:ln>
                <a:solidFill>
                  <a:srgbClr val="F0CDA1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Kin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41448" y="1554988"/>
            <a:ext cx="4885690" cy="37134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97815" algn="l"/>
                <a:tab pos="298450" algn="l"/>
              </a:tabLst>
              <a:defRPr/>
            </a:pPr>
            <a:r>
              <a:rPr kumimoji="0" sz="22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Death </a:t>
            </a:r>
            <a:r>
              <a:rPr kumimoji="0" sz="2200" b="0" i="0" u="none" strike="noStrike" kern="1200" cap="none" spc="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Scene, </a:t>
            </a:r>
            <a:r>
              <a:rPr kumimoji="0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911,</a:t>
            </a:r>
            <a:r>
              <a:rPr kumimoji="0" sz="2200" b="0" i="0" u="none" strike="noStrike" kern="1200" cap="none" spc="-44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etc</a:t>
            </a: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298450" marR="0" lvl="0" indent="-285750" algn="l" defTabSz="914400" rtl="0" eaLnBrk="1" fontAlgn="auto" latinLnBrk="0" hangingPunct="1">
              <a:lnSpc>
                <a:spcPts val="2630"/>
              </a:lnSpc>
              <a:spcBef>
                <a:spcPts val="4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97815" algn="l"/>
                <a:tab pos="298450" algn="l"/>
              </a:tabLst>
              <a:defRPr/>
            </a:pPr>
            <a:r>
              <a:rPr kumimoji="0" sz="2200" b="0" i="0" u="none" strike="noStrike" kern="1200" cap="none" spc="-3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Toxicology</a:t>
            </a: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298450" marR="0" lvl="0" indent="-285750" algn="l" defTabSz="914400" rtl="0" eaLnBrk="1" fontAlgn="auto" latinLnBrk="0" hangingPunct="1">
              <a:lnSpc>
                <a:spcPts val="260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97815" algn="l"/>
                <a:tab pos="298450" algn="l"/>
              </a:tabLst>
              <a:defRPr/>
            </a:pPr>
            <a:r>
              <a:rPr kumimoji="0" sz="22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Coroner</a:t>
            </a:r>
            <a:r>
              <a:rPr kumimoji="0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200" b="0" i="0" u="none" strike="noStrike" kern="1200" cap="none" spc="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Report</a:t>
            </a: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298450" marR="0" lvl="0" indent="-285750" algn="l" defTabSz="914400" rtl="0" eaLnBrk="1" fontAlgn="auto" latinLnBrk="0" hangingPunct="1">
              <a:lnSpc>
                <a:spcPts val="26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97815" algn="l"/>
                <a:tab pos="298450" algn="l"/>
              </a:tabLst>
              <a:defRPr/>
            </a:pPr>
            <a:r>
              <a:rPr kumimoji="0" sz="22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Mental Health</a:t>
            </a:r>
            <a:r>
              <a:rPr kumimoji="0" sz="2200" b="0" i="0" u="none" strike="noStrike" kern="1200" cap="none" spc="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History</a:t>
            </a: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298450" marR="0" lvl="0" indent="-285750" algn="l" defTabSz="914400" rtl="0" eaLnBrk="1" fontAlgn="auto" latinLnBrk="0" hangingPunct="1">
              <a:lnSpc>
                <a:spcPts val="2615"/>
              </a:lnSpc>
              <a:spcBef>
                <a:spcPts val="7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97815" algn="l"/>
                <a:tab pos="298450" algn="l"/>
              </a:tabLst>
              <a:defRPr/>
            </a:pPr>
            <a:r>
              <a:rPr kumimoji="0" sz="22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Substance </a:t>
            </a:r>
            <a:r>
              <a:rPr kumimoji="0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Use</a:t>
            </a:r>
            <a:r>
              <a:rPr kumimoji="0" sz="22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200" b="0" i="0" u="none" strike="noStrike" kern="1200" cap="none" spc="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History</a:t>
            </a: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298450" marR="5080" lvl="0" indent="-285750" algn="l" defTabSz="914400" rtl="0" eaLnBrk="1" fontAlgn="auto" latinLnBrk="0" hangingPunct="1">
              <a:lnSpc>
                <a:spcPts val="269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97815" algn="l"/>
                <a:tab pos="298450" algn="l"/>
              </a:tabLst>
              <a:defRPr/>
            </a:pPr>
            <a:r>
              <a:rPr kumimoji="0" sz="22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Medical </a:t>
            </a:r>
            <a:r>
              <a:rPr kumimoji="0" sz="2200" b="0" i="0" u="none" strike="noStrike" kern="1200" cap="none" spc="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History </a:t>
            </a:r>
            <a:r>
              <a:rPr kumimoji="0" sz="22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(Encounters,</a:t>
            </a:r>
            <a:r>
              <a:rPr kumimoji="0" sz="2200" b="0" i="0" u="none" strike="noStrike" kern="1200" cap="none" spc="-19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2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Diagnoses,  Prescriptions,</a:t>
            </a:r>
            <a:r>
              <a:rPr kumimoji="0" sz="2200" b="0" i="0" u="none" strike="noStrike" kern="1200" cap="none" spc="-2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2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etc)</a:t>
            </a: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298450" marR="0" lvl="0" indent="-285750" algn="l" defTabSz="914400" rtl="0" eaLnBrk="1" fontAlgn="auto" latinLnBrk="0" hangingPunct="1">
              <a:lnSpc>
                <a:spcPts val="24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97815" algn="l"/>
                <a:tab pos="298450" algn="l"/>
              </a:tabLst>
              <a:defRPr/>
            </a:pPr>
            <a:r>
              <a:rPr kumimoji="0" sz="2200" b="0" i="0" u="none" strike="noStrike" kern="1200" cap="none" spc="-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Law </a:t>
            </a:r>
            <a:r>
              <a:rPr kumimoji="0" sz="22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Enforcement</a:t>
            </a:r>
            <a:r>
              <a:rPr kumimoji="0" sz="2200" b="0" i="0" u="none" strike="noStrike" kern="1200" cap="none" spc="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200" b="0" i="0" u="none" strike="noStrike" kern="1200" cap="none" spc="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History</a:t>
            </a: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298450" marR="0" lvl="0" indent="-285750" algn="l" defTabSz="914400" rtl="0" eaLnBrk="1" fontAlgn="auto" latinLnBrk="0" hangingPunct="1">
              <a:lnSpc>
                <a:spcPts val="26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97815" algn="l"/>
                <a:tab pos="298450" algn="l"/>
              </a:tabLst>
              <a:defRPr/>
            </a:pPr>
            <a:r>
              <a:rPr kumimoji="0" sz="2200" b="0" i="0" u="none" strike="noStrike" kern="1200" cap="none" spc="-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Trauma</a:t>
            </a:r>
            <a:r>
              <a:rPr kumimoji="0" sz="22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200" b="0" i="0" u="none" strike="noStrike" kern="1200" cap="none" spc="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History</a:t>
            </a: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298450" marR="0" lvl="0" indent="-285750" algn="l" defTabSz="914400" rtl="0" eaLnBrk="1" fontAlgn="auto" latinLnBrk="0" hangingPunct="1">
              <a:lnSpc>
                <a:spcPts val="2615"/>
              </a:lnSpc>
              <a:spcBef>
                <a:spcPts val="7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97815" algn="l"/>
                <a:tab pos="298450" algn="l"/>
              </a:tabLst>
              <a:defRPr/>
            </a:pPr>
            <a:r>
              <a:rPr kumimoji="0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List </a:t>
            </a:r>
            <a:r>
              <a:rPr kumimoji="0" sz="22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of</a:t>
            </a:r>
            <a:r>
              <a:rPr kumimoji="0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2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Stressors</a:t>
            </a: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  <a:p>
            <a:pPr marL="298450" marR="0" lvl="0" indent="-285750" algn="l" defTabSz="914400" rtl="0" eaLnBrk="1" fontAlgn="auto" latinLnBrk="0" hangingPunct="1">
              <a:lnSpc>
                <a:spcPts val="26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97815" algn="l"/>
                <a:tab pos="298450" algn="l"/>
              </a:tabLst>
              <a:defRPr/>
            </a:pPr>
            <a:r>
              <a:rPr kumimoji="0" sz="22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Next of Kin</a:t>
            </a:r>
            <a:r>
              <a:rPr kumimoji="0" sz="2200" b="0" i="0" u="none" strike="noStrike" kern="1200" cap="none" spc="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Interviews</a:t>
            </a: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56563743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71300" y="733044"/>
            <a:ext cx="581723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75" dirty="0"/>
              <a:t>SUMMARY </a:t>
            </a:r>
            <a:r>
              <a:rPr spc="-125" dirty="0"/>
              <a:t>THEMES CASES</a:t>
            </a:r>
            <a:r>
              <a:rPr spc="-409" dirty="0"/>
              <a:t> </a:t>
            </a:r>
            <a:r>
              <a:rPr spc="-105" dirty="0"/>
              <a:t>1-5</a:t>
            </a:r>
          </a:p>
        </p:txBody>
      </p:sp>
      <p:sp>
        <p:nvSpPr>
          <p:cNvPr id="3" name="object 3"/>
          <p:cNvSpPr/>
          <p:nvPr/>
        </p:nvSpPr>
        <p:spPr>
          <a:xfrm>
            <a:off x="11575763" y="6241763"/>
            <a:ext cx="270510" cy="270510"/>
          </a:xfrm>
          <a:custGeom>
            <a:avLst/>
            <a:gdLst/>
            <a:ahLst/>
            <a:cxnLst/>
            <a:rect l="l" t="t" r="r" b="b"/>
            <a:pathLst>
              <a:path w="270509" h="270509">
                <a:moveTo>
                  <a:pt x="135237" y="0"/>
                </a:moveTo>
                <a:lnTo>
                  <a:pt x="92492" y="6894"/>
                </a:lnTo>
                <a:lnTo>
                  <a:pt x="55368" y="26092"/>
                </a:lnTo>
                <a:lnTo>
                  <a:pt x="26093" y="55367"/>
                </a:lnTo>
                <a:lnTo>
                  <a:pt x="6894" y="92491"/>
                </a:lnTo>
                <a:lnTo>
                  <a:pt x="0" y="135236"/>
                </a:lnTo>
                <a:lnTo>
                  <a:pt x="6894" y="177982"/>
                </a:lnTo>
                <a:lnTo>
                  <a:pt x="26093" y="215106"/>
                </a:lnTo>
                <a:lnTo>
                  <a:pt x="55368" y="244381"/>
                </a:lnTo>
                <a:lnTo>
                  <a:pt x="92492" y="263579"/>
                </a:lnTo>
                <a:lnTo>
                  <a:pt x="135237" y="270473"/>
                </a:lnTo>
                <a:lnTo>
                  <a:pt x="177982" y="263579"/>
                </a:lnTo>
                <a:lnTo>
                  <a:pt x="215106" y="244381"/>
                </a:lnTo>
                <a:lnTo>
                  <a:pt x="244381" y="215106"/>
                </a:lnTo>
                <a:lnTo>
                  <a:pt x="263580" y="177982"/>
                </a:lnTo>
                <a:lnTo>
                  <a:pt x="270474" y="135236"/>
                </a:lnTo>
                <a:lnTo>
                  <a:pt x="263580" y="92491"/>
                </a:lnTo>
                <a:lnTo>
                  <a:pt x="244381" y="55367"/>
                </a:lnTo>
                <a:lnTo>
                  <a:pt x="215106" y="26092"/>
                </a:lnTo>
                <a:lnTo>
                  <a:pt x="177982" y="6894"/>
                </a:lnTo>
                <a:lnTo>
                  <a:pt x="135237" y="0"/>
                </a:lnTo>
                <a:close/>
              </a:path>
            </a:pathLst>
          </a:custGeom>
          <a:solidFill>
            <a:srgbClr val="F0CDA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663376" y="6288532"/>
            <a:ext cx="9652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00292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9</a:t>
            </a: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22098" y="1322787"/>
            <a:ext cx="3470910" cy="0"/>
          </a:xfrm>
          <a:custGeom>
            <a:avLst/>
            <a:gdLst/>
            <a:ahLst/>
            <a:cxnLst/>
            <a:rect l="l" t="t" r="r" b="b"/>
            <a:pathLst>
              <a:path w="3470910">
                <a:moveTo>
                  <a:pt x="0" y="0"/>
                </a:moveTo>
                <a:lnTo>
                  <a:pt x="3470429" y="0"/>
                </a:lnTo>
              </a:path>
            </a:pathLst>
          </a:custGeom>
          <a:ln w="548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599775" y="3457740"/>
            <a:ext cx="992505" cy="992505"/>
          </a:xfrm>
          <a:custGeom>
            <a:avLst/>
            <a:gdLst/>
            <a:ahLst/>
            <a:cxnLst/>
            <a:rect l="l" t="t" r="r" b="b"/>
            <a:pathLst>
              <a:path w="992504" h="992504">
                <a:moveTo>
                  <a:pt x="0" y="0"/>
                </a:moveTo>
                <a:lnTo>
                  <a:pt x="992451" y="0"/>
                </a:lnTo>
                <a:lnTo>
                  <a:pt x="992451" y="992451"/>
                </a:lnTo>
                <a:lnTo>
                  <a:pt x="0" y="992451"/>
                </a:lnTo>
                <a:lnTo>
                  <a:pt x="0" y="0"/>
                </a:lnTo>
                <a:close/>
              </a:path>
            </a:pathLst>
          </a:custGeom>
          <a:ln w="6350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360919" y="740663"/>
            <a:ext cx="4349496" cy="52913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224270" y="580887"/>
            <a:ext cx="577652" cy="47406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801925" y="580887"/>
            <a:ext cx="3667975" cy="4469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224270" y="580887"/>
            <a:ext cx="4245628" cy="518762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224270" y="5321574"/>
            <a:ext cx="3667975" cy="44694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0892247" y="1027831"/>
            <a:ext cx="577653" cy="474068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79384" y="3498595"/>
            <a:ext cx="13849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John Doe,</a:t>
            </a:r>
            <a:r>
              <a:rPr kumimoji="0" sz="1800" b="0" i="0" u="none" strike="noStrike" kern="1200" cap="none" spc="-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40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912692" y="3498595"/>
            <a:ext cx="13849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John Doe,</a:t>
            </a:r>
            <a:r>
              <a:rPr kumimoji="0" sz="1800" b="0" i="0" u="none" strike="noStrike" kern="1200" cap="none" spc="-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15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79384" y="6013196"/>
            <a:ext cx="13849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Jane Doe,</a:t>
            </a:r>
            <a:r>
              <a:rPr kumimoji="0" sz="1800" b="0" i="0" u="none" strike="noStrike" kern="1200" cap="none" spc="-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31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912692" y="6162547"/>
            <a:ext cx="13849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John Doe,</a:t>
            </a:r>
            <a:r>
              <a:rPr kumimoji="0" sz="1800" b="0" i="0" u="none" strike="noStrike" kern="1200" cap="none" spc="-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32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899160" y="4166615"/>
            <a:ext cx="1560576" cy="160324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895882" y="4164267"/>
            <a:ext cx="1566545" cy="1609090"/>
          </a:xfrm>
          <a:custGeom>
            <a:avLst/>
            <a:gdLst/>
            <a:ahLst/>
            <a:cxnLst/>
            <a:rect l="l" t="t" r="r" b="b"/>
            <a:pathLst>
              <a:path w="1566545" h="1609089">
                <a:moveTo>
                  <a:pt x="0" y="0"/>
                </a:moveTo>
                <a:lnTo>
                  <a:pt x="1566361" y="0"/>
                </a:lnTo>
                <a:lnTo>
                  <a:pt x="1566361" y="1609014"/>
                </a:lnTo>
                <a:lnTo>
                  <a:pt x="0" y="1609014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935592" y="1837626"/>
            <a:ext cx="1498467" cy="145236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92509" y="1671488"/>
            <a:ext cx="1773555" cy="1773555"/>
          </a:xfrm>
          <a:custGeom>
            <a:avLst/>
            <a:gdLst/>
            <a:ahLst/>
            <a:cxnLst/>
            <a:rect l="l" t="t" r="r" b="b"/>
            <a:pathLst>
              <a:path w="1773555" h="1773554">
                <a:moveTo>
                  <a:pt x="0" y="0"/>
                </a:moveTo>
                <a:lnTo>
                  <a:pt x="1773107" y="0"/>
                </a:lnTo>
                <a:lnTo>
                  <a:pt x="1773107" y="1773107"/>
                </a:lnTo>
                <a:lnTo>
                  <a:pt x="0" y="1773107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918396" y="1831139"/>
            <a:ext cx="1498468" cy="145236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775313" y="1665003"/>
            <a:ext cx="1773555" cy="1773555"/>
          </a:xfrm>
          <a:custGeom>
            <a:avLst/>
            <a:gdLst/>
            <a:ahLst/>
            <a:cxnLst/>
            <a:rect l="l" t="t" r="r" b="b"/>
            <a:pathLst>
              <a:path w="1773554" h="1773554">
                <a:moveTo>
                  <a:pt x="0" y="0"/>
                </a:moveTo>
                <a:lnTo>
                  <a:pt x="1773107" y="0"/>
                </a:lnTo>
                <a:lnTo>
                  <a:pt x="1773107" y="1773107"/>
                </a:lnTo>
                <a:lnTo>
                  <a:pt x="0" y="1773107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868899" y="4248356"/>
            <a:ext cx="1498468" cy="145236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725816" y="4082220"/>
            <a:ext cx="1773555" cy="1773555"/>
          </a:xfrm>
          <a:custGeom>
            <a:avLst/>
            <a:gdLst/>
            <a:ahLst/>
            <a:cxnLst/>
            <a:rect l="l" t="t" r="r" b="b"/>
            <a:pathLst>
              <a:path w="1773554" h="1773554">
                <a:moveTo>
                  <a:pt x="0" y="0"/>
                </a:moveTo>
                <a:lnTo>
                  <a:pt x="1773107" y="0"/>
                </a:lnTo>
                <a:lnTo>
                  <a:pt x="1773107" y="1773107"/>
                </a:lnTo>
                <a:lnTo>
                  <a:pt x="0" y="1773107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6435118" y="4086983"/>
            <a:ext cx="1763581" cy="176358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6430355" y="4082220"/>
            <a:ext cx="1773555" cy="1773555"/>
          </a:xfrm>
          <a:custGeom>
            <a:avLst/>
            <a:gdLst/>
            <a:ahLst/>
            <a:cxnLst/>
            <a:rect l="l" t="t" r="r" b="b"/>
            <a:pathLst>
              <a:path w="1773554" h="1773554">
                <a:moveTo>
                  <a:pt x="0" y="0"/>
                </a:moveTo>
                <a:lnTo>
                  <a:pt x="1773107" y="0"/>
                </a:lnTo>
                <a:lnTo>
                  <a:pt x="1773107" y="1773107"/>
                </a:lnTo>
                <a:lnTo>
                  <a:pt x="0" y="1773107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658522" y="6089396"/>
            <a:ext cx="14230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Ted </a:t>
            </a: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Smith,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37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644041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71300" y="733044"/>
            <a:ext cx="581723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75" dirty="0"/>
              <a:t>SUMMARY </a:t>
            </a:r>
            <a:r>
              <a:rPr spc="-125" dirty="0"/>
              <a:t>THEMES CASES</a:t>
            </a:r>
            <a:r>
              <a:rPr spc="-409" dirty="0"/>
              <a:t> </a:t>
            </a:r>
            <a:r>
              <a:rPr spc="-105" dirty="0"/>
              <a:t>1-5</a:t>
            </a:r>
          </a:p>
        </p:txBody>
      </p:sp>
      <p:sp>
        <p:nvSpPr>
          <p:cNvPr id="3" name="object 3"/>
          <p:cNvSpPr/>
          <p:nvPr/>
        </p:nvSpPr>
        <p:spPr>
          <a:xfrm>
            <a:off x="11575763" y="6241763"/>
            <a:ext cx="270510" cy="270510"/>
          </a:xfrm>
          <a:custGeom>
            <a:avLst/>
            <a:gdLst/>
            <a:ahLst/>
            <a:cxnLst/>
            <a:rect l="l" t="t" r="r" b="b"/>
            <a:pathLst>
              <a:path w="270509" h="270509">
                <a:moveTo>
                  <a:pt x="135237" y="0"/>
                </a:moveTo>
                <a:lnTo>
                  <a:pt x="92492" y="6894"/>
                </a:lnTo>
                <a:lnTo>
                  <a:pt x="55368" y="26092"/>
                </a:lnTo>
                <a:lnTo>
                  <a:pt x="26093" y="55367"/>
                </a:lnTo>
                <a:lnTo>
                  <a:pt x="6894" y="92491"/>
                </a:lnTo>
                <a:lnTo>
                  <a:pt x="0" y="135236"/>
                </a:lnTo>
                <a:lnTo>
                  <a:pt x="6894" y="177982"/>
                </a:lnTo>
                <a:lnTo>
                  <a:pt x="26093" y="215106"/>
                </a:lnTo>
                <a:lnTo>
                  <a:pt x="55368" y="244381"/>
                </a:lnTo>
                <a:lnTo>
                  <a:pt x="92492" y="263579"/>
                </a:lnTo>
                <a:lnTo>
                  <a:pt x="135237" y="270473"/>
                </a:lnTo>
                <a:lnTo>
                  <a:pt x="177982" y="263579"/>
                </a:lnTo>
                <a:lnTo>
                  <a:pt x="215106" y="244381"/>
                </a:lnTo>
                <a:lnTo>
                  <a:pt x="244381" y="215106"/>
                </a:lnTo>
                <a:lnTo>
                  <a:pt x="263580" y="177982"/>
                </a:lnTo>
                <a:lnTo>
                  <a:pt x="270474" y="135236"/>
                </a:lnTo>
                <a:lnTo>
                  <a:pt x="263580" y="92491"/>
                </a:lnTo>
                <a:lnTo>
                  <a:pt x="244381" y="55367"/>
                </a:lnTo>
                <a:lnTo>
                  <a:pt x="215106" y="26092"/>
                </a:lnTo>
                <a:lnTo>
                  <a:pt x="177982" y="6894"/>
                </a:lnTo>
                <a:lnTo>
                  <a:pt x="135237" y="0"/>
                </a:lnTo>
                <a:close/>
              </a:path>
            </a:pathLst>
          </a:custGeom>
          <a:solidFill>
            <a:srgbClr val="F0CDA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628449" y="6288532"/>
            <a:ext cx="16510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-10" normalizeH="0" baseline="0" noProof="0" dirty="0">
                <a:ln>
                  <a:noFill/>
                </a:ln>
                <a:solidFill>
                  <a:srgbClr val="00292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10</a:t>
            </a: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22098" y="1322787"/>
            <a:ext cx="3470910" cy="0"/>
          </a:xfrm>
          <a:custGeom>
            <a:avLst/>
            <a:gdLst/>
            <a:ahLst/>
            <a:cxnLst/>
            <a:rect l="l" t="t" r="r" b="b"/>
            <a:pathLst>
              <a:path w="3470910">
                <a:moveTo>
                  <a:pt x="0" y="0"/>
                </a:moveTo>
                <a:lnTo>
                  <a:pt x="3470429" y="0"/>
                </a:lnTo>
              </a:path>
            </a:pathLst>
          </a:custGeom>
          <a:ln w="548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599775" y="3457740"/>
            <a:ext cx="992505" cy="992505"/>
          </a:xfrm>
          <a:custGeom>
            <a:avLst/>
            <a:gdLst/>
            <a:ahLst/>
            <a:cxnLst/>
            <a:rect l="l" t="t" r="r" b="b"/>
            <a:pathLst>
              <a:path w="992504" h="992504">
                <a:moveTo>
                  <a:pt x="0" y="0"/>
                </a:moveTo>
                <a:lnTo>
                  <a:pt x="992451" y="0"/>
                </a:lnTo>
                <a:lnTo>
                  <a:pt x="992451" y="992451"/>
                </a:lnTo>
                <a:lnTo>
                  <a:pt x="0" y="992451"/>
                </a:lnTo>
                <a:lnTo>
                  <a:pt x="0" y="0"/>
                </a:lnTo>
                <a:close/>
              </a:path>
            </a:pathLst>
          </a:custGeom>
          <a:ln w="6350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135111" y="579119"/>
            <a:ext cx="3401567" cy="41330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999138" y="421956"/>
            <a:ext cx="448552" cy="36811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8447690" y="421956"/>
            <a:ext cx="2848212" cy="34705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999138" y="421956"/>
            <a:ext cx="3296764" cy="402823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999138" y="4103137"/>
            <a:ext cx="2848213" cy="34705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0847350" y="769011"/>
            <a:ext cx="448552" cy="368117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100"/>
              </a:spcBef>
              <a:buChar char="•"/>
              <a:tabLst>
                <a:tab pos="297815" algn="l"/>
                <a:tab pos="298450" algn="l"/>
              </a:tabLst>
            </a:pPr>
            <a:r>
              <a:rPr spc="-15" dirty="0"/>
              <a:t>Trauma </a:t>
            </a:r>
            <a:r>
              <a:rPr spc="-5" dirty="0"/>
              <a:t>history</a:t>
            </a:r>
          </a:p>
          <a:p>
            <a:pPr marL="298450" indent="-285750">
              <a:lnSpc>
                <a:spcPct val="100000"/>
              </a:lnSpc>
              <a:buChar char="•"/>
              <a:tabLst>
                <a:tab pos="297815" algn="l"/>
                <a:tab pos="298450" algn="l"/>
              </a:tabLst>
            </a:pPr>
            <a:r>
              <a:rPr spc="-5" dirty="0"/>
              <a:t>Complex substance </a:t>
            </a:r>
            <a:r>
              <a:rPr dirty="0"/>
              <a:t>use</a:t>
            </a:r>
            <a:r>
              <a:rPr spc="-15" dirty="0"/>
              <a:t> </a:t>
            </a:r>
            <a:r>
              <a:rPr spc="-5" dirty="0"/>
              <a:t>histories</a:t>
            </a:r>
          </a:p>
          <a:p>
            <a:pPr marL="297815" marR="186055" indent="-285750">
              <a:lnSpc>
                <a:spcPct val="100000"/>
              </a:lnSpc>
              <a:buChar char="•"/>
              <a:tabLst>
                <a:tab pos="297815" algn="l"/>
                <a:tab pos="298450" algn="l"/>
              </a:tabLst>
            </a:pPr>
            <a:r>
              <a:rPr dirty="0"/>
              <a:t>The </a:t>
            </a:r>
            <a:r>
              <a:rPr spc="-5" dirty="0"/>
              <a:t>system </a:t>
            </a:r>
            <a:r>
              <a:rPr dirty="0"/>
              <a:t>is slow </a:t>
            </a:r>
            <a:r>
              <a:rPr spc="-5" dirty="0"/>
              <a:t>to escalate </a:t>
            </a:r>
            <a:r>
              <a:rPr dirty="0"/>
              <a:t>cases and deploy</a:t>
            </a:r>
            <a:r>
              <a:rPr spc="-65" dirty="0"/>
              <a:t> </a:t>
            </a:r>
            <a:r>
              <a:rPr spc="-5" dirty="0"/>
              <a:t>adequate  </a:t>
            </a:r>
            <a:r>
              <a:rPr dirty="0"/>
              <a:t>help/ </a:t>
            </a:r>
            <a:r>
              <a:rPr spc="-5" dirty="0"/>
              <a:t>interventions </a:t>
            </a:r>
            <a:r>
              <a:rPr dirty="0"/>
              <a:t>prior </a:t>
            </a:r>
            <a:r>
              <a:rPr spc="-5" dirty="0"/>
              <a:t>to </a:t>
            </a:r>
            <a:r>
              <a:rPr dirty="0"/>
              <a:t>an individual reaching </a:t>
            </a:r>
            <a:r>
              <a:rPr spc="-5" dirty="0"/>
              <a:t>acute  </a:t>
            </a:r>
            <a:r>
              <a:rPr dirty="0"/>
              <a:t>crisis.</a:t>
            </a:r>
          </a:p>
          <a:p>
            <a:pPr marL="297815" marR="5080" indent="-285750">
              <a:lnSpc>
                <a:spcPct val="100000"/>
              </a:lnSpc>
              <a:buChar char="•"/>
              <a:tabLst>
                <a:tab pos="297815" algn="l"/>
                <a:tab pos="298450" algn="l"/>
              </a:tabLst>
            </a:pPr>
            <a:r>
              <a:rPr dirty="0"/>
              <a:t>A lack of </a:t>
            </a:r>
            <a:r>
              <a:rPr spc="-5" dirty="0"/>
              <a:t>consistency </a:t>
            </a:r>
            <a:r>
              <a:rPr dirty="0"/>
              <a:t>and </a:t>
            </a:r>
            <a:r>
              <a:rPr spc="-5" dirty="0"/>
              <a:t>continuity </a:t>
            </a:r>
            <a:r>
              <a:rPr dirty="0"/>
              <a:t>of </a:t>
            </a:r>
            <a:r>
              <a:rPr spc="-5" dirty="0"/>
              <a:t>care </a:t>
            </a:r>
            <a:r>
              <a:rPr dirty="0"/>
              <a:t>is a </a:t>
            </a:r>
            <a:r>
              <a:rPr spc="-5" dirty="0"/>
              <a:t>common  </a:t>
            </a:r>
            <a:r>
              <a:rPr dirty="0"/>
              <a:t>challenge. </a:t>
            </a:r>
            <a:r>
              <a:rPr spc="-5" dirty="0"/>
              <a:t>Isolation compounds </a:t>
            </a:r>
            <a:r>
              <a:rPr dirty="0"/>
              <a:t>risk </a:t>
            </a:r>
            <a:r>
              <a:rPr spc="-5" dirty="0"/>
              <a:t>factors </a:t>
            </a:r>
            <a:r>
              <a:rPr dirty="0"/>
              <a:t>and by </a:t>
            </a:r>
            <a:r>
              <a:rPr spc="-5" dirty="0"/>
              <a:t>its nature  </a:t>
            </a:r>
            <a:r>
              <a:rPr dirty="0"/>
              <a:t>is </a:t>
            </a:r>
            <a:r>
              <a:rPr spc="-5" dirty="0"/>
              <a:t>difficult to</a:t>
            </a:r>
            <a:r>
              <a:rPr spc="-35" dirty="0"/>
              <a:t> </a:t>
            </a:r>
            <a:r>
              <a:rPr spc="-5" dirty="0"/>
              <a:t>combat.</a:t>
            </a:r>
          </a:p>
          <a:p>
            <a:pPr marL="297815" marR="311150" indent="-285750">
              <a:lnSpc>
                <a:spcPct val="100000"/>
              </a:lnSpc>
              <a:buChar char="•"/>
              <a:tabLst>
                <a:tab pos="297815" algn="l"/>
                <a:tab pos="298450" algn="l"/>
              </a:tabLst>
            </a:pPr>
            <a:r>
              <a:rPr spc="-5" dirty="0"/>
              <a:t>Encounters </a:t>
            </a:r>
            <a:r>
              <a:rPr dirty="0"/>
              <a:t>with various </a:t>
            </a:r>
            <a:r>
              <a:rPr spc="-5" dirty="0"/>
              <a:t>organizations may </a:t>
            </a:r>
            <a:r>
              <a:rPr dirty="0"/>
              <a:t>have provided  </a:t>
            </a:r>
            <a:r>
              <a:rPr spc="-5" dirty="0"/>
              <a:t>potential opportunities for </a:t>
            </a:r>
            <a:r>
              <a:rPr dirty="0"/>
              <a:t>follow-up or </a:t>
            </a:r>
            <a:r>
              <a:rPr spc="-5" dirty="0"/>
              <a:t>referrals to  appropriate</a:t>
            </a:r>
            <a:r>
              <a:rPr spc="-10" dirty="0"/>
              <a:t> </a:t>
            </a:r>
            <a:r>
              <a:rPr spc="-5" dirty="0"/>
              <a:t>services/programs.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640311" y="4869179"/>
            <a:ext cx="699643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7815" marR="5080" lvl="0" indent="-28575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297815" algn="l"/>
                <a:tab pos="298450" algn="l"/>
              </a:tabLst>
              <a:defRPr/>
            </a:pPr>
            <a:r>
              <a:rPr kumimoji="0" sz="20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At-risk 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individuals </a:t>
            </a:r>
            <a:r>
              <a:rPr kumimoji="0" sz="20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fear 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or </a:t>
            </a:r>
            <a:r>
              <a:rPr kumimoji="0" sz="20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distrust “the system” 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or individuals  </a:t>
            </a:r>
            <a:r>
              <a:rPr kumimoji="0" sz="20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from 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which </a:t>
            </a:r>
            <a:r>
              <a:rPr kumimoji="0" sz="20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they 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need</a:t>
            </a:r>
            <a:r>
              <a:rPr kumimoji="0" sz="20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help.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97815" marR="8890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297815" algn="l"/>
                <a:tab pos="298450" algn="l"/>
              </a:tabLst>
              <a:defRPr/>
            </a:pP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Access </a:t>
            </a:r>
            <a:r>
              <a:rPr kumimoji="0" sz="20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to transportation 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and housing is a hurdle, as is</a:t>
            </a:r>
            <a:r>
              <a:rPr kumimoji="0" sz="2000" b="0" i="0" u="none" strike="noStrike" kern="1200" cap="none" spc="-1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lack  of knowledge of</a:t>
            </a:r>
            <a:r>
              <a:rPr kumimoji="0" sz="20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options.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984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297815" algn="l"/>
                <a:tab pos="298450" algn="l"/>
              </a:tabLst>
              <a:defRPr/>
            </a:pPr>
            <a:r>
              <a:rPr kumimoji="0" sz="20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Opportunities for 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enhanced</a:t>
            </a:r>
            <a:r>
              <a:rPr kumimoji="0" sz="20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information-sharing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984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297815" algn="l"/>
                <a:tab pos="298450" algn="l"/>
              </a:tabLst>
              <a:defRPr/>
            </a:pPr>
            <a:r>
              <a:rPr kumimoji="0" sz="20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Stigma 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(social and</a:t>
            </a:r>
            <a:r>
              <a:rPr kumimoji="0" sz="20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workplace)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4816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EC1C6-5775-A1A7-3E19-D9F9194C0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Oneida County Unintentional Drug/Toxin Deaths-2022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B6CF5B6F-31D4-E09F-0976-61121BF636D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971636" y="1758533"/>
          <a:ext cx="4387274" cy="5099471"/>
        </p:xfrm>
        <a:graphic>
          <a:graphicData uri="http://schemas.openxmlformats.org/drawingml/2006/table">
            <a:tbl>
              <a:tblPr/>
              <a:tblGrid>
                <a:gridCol w="2233521">
                  <a:extLst>
                    <a:ext uri="{9D8B030D-6E8A-4147-A177-3AD203B41FA5}">
                      <a16:colId xmlns:a16="http://schemas.microsoft.com/office/drawing/2014/main" val="867098407"/>
                    </a:ext>
                  </a:extLst>
                </a:gridCol>
                <a:gridCol w="765779">
                  <a:extLst>
                    <a:ext uri="{9D8B030D-6E8A-4147-A177-3AD203B41FA5}">
                      <a16:colId xmlns:a16="http://schemas.microsoft.com/office/drawing/2014/main" val="1176525402"/>
                    </a:ext>
                  </a:extLst>
                </a:gridCol>
                <a:gridCol w="1387974">
                  <a:extLst>
                    <a:ext uri="{9D8B030D-6E8A-4147-A177-3AD203B41FA5}">
                      <a16:colId xmlns:a16="http://schemas.microsoft.com/office/drawing/2014/main" val="1253189690"/>
                    </a:ext>
                  </a:extLst>
                </a:gridCol>
              </a:tblGrid>
              <a:tr h="5795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Drug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Number of Instances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Percentage of Total Cases Submitted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486984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Fentanyl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78.8%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5398843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Cocaine/metabolite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51.8%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632299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Methamphetamine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6503300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Ethyl alcohol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2223108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Heroin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911661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Methadone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5993773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Alprazolam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3009470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Cyclobenzaprine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848808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Fluorofentanyl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811289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Gabapentin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09689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Buprenorphine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6301195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Diphenhydramine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5791192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Mirtazapine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156861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Diazepam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8735139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Hydrocodone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839130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Oxycodone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2596532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Tramadol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760231"/>
                  </a:ext>
                </a:extLst>
              </a:tr>
              <a:tr h="193811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4-ANPP (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despropionyl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fentanyl)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7391083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Amphetamine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1264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Butalbital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2527857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Cannabinoids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249550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Dextromethorphan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546872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Doxylamine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108029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Morphine (free)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2930415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Sertraline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4088440"/>
                  </a:ext>
                </a:extLst>
              </a:tr>
              <a:tr h="1662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Trazodone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7545176"/>
                  </a:ext>
                </a:extLst>
              </a:tr>
              <a:tr h="170288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Xylazine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6849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488157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2900" y="269173"/>
            <a:ext cx="1804670" cy="1333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01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picture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can't be</a:t>
            </a:r>
            <a:r>
              <a:rPr kumimoji="0" sz="1050" b="0" i="0" u="none" strike="noStrike" kern="1200" cap="none" spc="-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displayed.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80000" y="179109"/>
            <a:ext cx="11832590" cy="6514465"/>
          </a:xfrm>
          <a:custGeom>
            <a:avLst/>
            <a:gdLst/>
            <a:ahLst/>
            <a:cxnLst/>
            <a:rect l="l" t="t" r="r" b="b"/>
            <a:pathLst>
              <a:path w="11832590" h="6514465">
                <a:moveTo>
                  <a:pt x="0" y="0"/>
                </a:moveTo>
                <a:lnTo>
                  <a:pt x="11831999" y="0"/>
                </a:lnTo>
                <a:lnTo>
                  <a:pt x="11831999" y="6513921"/>
                </a:lnTo>
                <a:lnTo>
                  <a:pt x="0" y="6513921"/>
                </a:lnTo>
                <a:lnTo>
                  <a:pt x="0" y="0"/>
                </a:lnTo>
                <a:close/>
              </a:path>
            </a:pathLst>
          </a:custGeom>
          <a:solidFill>
            <a:srgbClr val="00292E">
              <a:alpha val="90199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575763" y="6241763"/>
            <a:ext cx="270510" cy="270510"/>
          </a:xfrm>
          <a:custGeom>
            <a:avLst/>
            <a:gdLst/>
            <a:ahLst/>
            <a:cxnLst/>
            <a:rect l="l" t="t" r="r" b="b"/>
            <a:pathLst>
              <a:path w="270509" h="270509">
                <a:moveTo>
                  <a:pt x="135237" y="0"/>
                </a:moveTo>
                <a:lnTo>
                  <a:pt x="92492" y="6894"/>
                </a:lnTo>
                <a:lnTo>
                  <a:pt x="55368" y="26092"/>
                </a:lnTo>
                <a:lnTo>
                  <a:pt x="26093" y="55367"/>
                </a:lnTo>
                <a:lnTo>
                  <a:pt x="6894" y="92491"/>
                </a:lnTo>
                <a:lnTo>
                  <a:pt x="0" y="135236"/>
                </a:lnTo>
                <a:lnTo>
                  <a:pt x="6894" y="177982"/>
                </a:lnTo>
                <a:lnTo>
                  <a:pt x="26093" y="215106"/>
                </a:lnTo>
                <a:lnTo>
                  <a:pt x="55368" y="244381"/>
                </a:lnTo>
                <a:lnTo>
                  <a:pt x="92492" y="263579"/>
                </a:lnTo>
                <a:lnTo>
                  <a:pt x="135237" y="270473"/>
                </a:lnTo>
                <a:lnTo>
                  <a:pt x="177982" y="263579"/>
                </a:lnTo>
                <a:lnTo>
                  <a:pt x="215106" y="244381"/>
                </a:lnTo>
                <a:lnTo>
                  <a:pt x="244381" y="215106"/>
                </a:lnTo>
                <a:lnTo>
                  <a:pt x="263580" y="177982"/>
                </a:lnTo>
                <a:lnTo>
                  <a:pt x="270474" y="135236"/>
                </a:lnTo>
                <a:lnTo>
                  <a:pt x="263580" y="92491"/>
                </a:lnTo>
                <a:lnTo>
                  <a:pt x="244381" y="55367"/>
                </a:lnTo>
                <a:lnTo>
                  <a:pt x="215106" y="26092"/>
                </a:lnTo>
                <a:lnTo>
                  <a:pt x="177982" y="6894"/>
                </a:lnTo>
                <a:lnTo>
                  <a:pt x="135237" y="0"/>
                </a:lnTo>
                <a:close/>
              </a:path>
            </a:pathLst>
          </a:custGeom>
          <a:solidFill>
            <a:srgbClr val="F0CDA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641149" y="6313262"/>
            <a:ext cx="139700" cy="14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10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-10" normalizeH="0" baseline="0" noProof="0" dirty="0">
                <a:ln>
                  <a:noFill/>
                </a:ln>
                <a:solidFill>
                  <a:srgbClr val="00292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11</a:t>
            </a: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599775" y="3457740"/>
            <a:ext cx="992505" cy="992505"/>
          </a:xfrm>
          <a:custGeom>
            <a:avLst/>
            <a:gdLst/>
            <a:ahLst/>
            <a:cxnLst/>
            <a:rect l="l" t="t" r="r" b="b"/>
            <a:pathLst>
              <a:path w="992504" h="992504">
                <a:moveTo>
                  <a:pt x="0" y="0"/>
                </a:moveTo>
                <a:lnTo>
                  <a:pt x="992451" y="0"/>
                </a:lnTo>
                <a:lnTo>
                  <a:pt x="992451" y="992451"/>
                </a:lnTo>
                <a:lnTo>
                  <a:pt x="0" y="992451"/>
                </a:lnTo>
                <a:lnTo>
                  <a:pt x="0" y="0"/>
                </a:lnTo>
                <a:close/>
              </a:path>
            </a:pathLst>
          </a:custGeom>
          <a:ln w="6350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929814" y="3738901"/>
            <a:ext cx="332740" cy="430530"/>
          </a:xfrm>
          <a:custGeom>
            <a:avLst/>
            <a:gdLst/>
            <a:ahLst/>
            <a:cxnLst/>
            <a:rect l="l" t="t" r="r" b="b"/>
            <a:pathLst>
              <a:path w="332739" h="430529">
                <a:moveTo>
                  <a:pt x="53765" y="0"/>
                </a:moveTo>
                <a:lnTo>
                  <a:pt x="42524" y="0"/>
                </a:lnTo>
                <a:lnTo>
                  <a:pt x="37147" y="4399"/>
                </a:lnTo>
                <a:lnTo>
                  <a:pt x="35191" y="10264"/>
                </a:lnTo>
                <a:lnTo>
                  <a:pt x="25240" y="13532"/>
                </a:lnTo>
                <a:lnTo>
                  <a:pt x="17168" y="19917"/>
                </a:lnTo>
                <a:lnTo>
                  <a:pt x="11753" y="28684"/>
                </a:lnTo>
                <a:lnTo>
                  <a:pt x="9775" y="39102"/>
                </a:lnTo>
                <a:lnTo>
                  <a:pt x="9775" y="159343"/>
                </a:lnTo>
                <a:lnTo>
                  <a:pt x="3910" y="162764"/>
                </a:lnTo>
                <a:lnTo>
                  <a:pt x="0" y="169118"/>
                </a:lnTo>
                <a:lnTo>
                  <a:pt x="0" y="175961"/>
                </a:lnTo>
                <a:lnTo>
                  <a:pt x="6736" y="212673"/>
                </a:lnTo>
                <a:lnTo>
                  <a:pt x="25294" y="243474"/>
                </a:lnTo>
                <a:lnTo>
                  <a:pt x="53200" y="265935"/>
                </a:lnTo>
                <a:lnTo>
                  <a:pt x="87980" y="277628"/>
                </a:lnTo>
                <a:lnTo>
                  <a:pt x="87980" y="327483"/>
                </a:lnTo>
                <a:lnTo>
                  <a:pt x="96045" y="367441"/>
                </a:lnTo>
                <a:lnTo>
                  <a:pt x="118040" y="400068"/>
                </a:lnTo>
                <a:lnTo>
                  <a:pt x="150666" y="422063"/>
                </a:lnTo>
                <a:lnTo>
                  <a:pt x="190624" y="430128"/>
                </a:lnTo>
                <a:lnTo>
                  <a:pt x="230582" y="422063"/>
                </a:lnTo>
                <a:lnTo>
                  <a:pt x="262121" y="400801"/>
                </a:lnTo>
                <a:lnTo>
                  <a:pt x="190624" y="400801"/>
                </a:lnTo>
                <a:lnTo>
                  <a:pt x="162053" y="395051"/>
                </a:lnTo>
                <a:lnTo>
                  <a:pt x="138752" y="379356"/>
                </a:lnTo>
                <a:lnTo>
                  <a:pt x="123058" y="356054"/>
                </a:lnTo>
                <a:lnTo>
                  <a:pt x="117307" y="327483"/>
                </a:lnTo>
                <a:lnTo>
                  <a:pt x="117307" y="277628"/>
                </a:lnTo>
                <a:lnTo>
                  <a:pt x="152087" y="265935"/>
                </a:lnTo>
                <a:lnTo>
                  <a:pt x="179993" y="243474"/>
                </a:lnTo>
                <a:lnTo>
                  <a:pt x="182386" y="239502"/>
                </a:lnTo>
                <a:lnTo>
                  <a:pt x="102643" y="239502"/>
                </a:lnTo>
                <a:lnTo>
                  <a:pt x="77869" y="234523"/>
                </a:lnTo>
                <a:lnTo>
                  <a:pt x="57676" y="220929"/>
                </a:lnTo>
                <a:lnTo>
                  <a:pt x="44081" y="200736"/>
                </a:lnTo>
                <a:lnTo>
                  <a:pt x="39102" y="175961"/>
                </a:lnTo>
                <a:lnTo>
                  <a:pt x="39102" y="168629"/>
                </a:lnTo>
                <a:lnTo>
                  <a:pt x="35191" y="162275"/>
                </a:lnTo>
                <a:lnTo>
                  <a:pt x="29326" y="159343"/>
                </a:lnTo>
                <a:lnTo>
                  <a:pt x="29326" y="35191"/>
                </a:lnTo>
                <a:lnTo>
                  <a:pt x="31770" y="31770"/>
                </a:lnTo>
                <a:lnTo>
                  <a:pt x="35191" y="30303"/>
                </a:lnTo>
                <a:lnTo>
                  <a:pt x="69638" y="30303"/>
                </a:lnTo>
                <a:lnTo>
                  <a:pt x="71774" y="27141"/>
                </a:lnTo>
                <a:lnTo>
                  <a:pt x="73317" y="19550"/>
                </a:lnTo>
                <a:lnTo>
                  <a:pt x="71774" y="11959"/>
                </a:lnTo>
                <a:lnTo>
                  <a:pt x="67573" y="5742"/>
                </a:lnTo>
                <a:lnTo>
                  <a:pt x="61356" y="1542"/>
                </a:lnTo>
                <a:lnTo>
                  <a:pt x="53765" y="0"/>
                </a:lnTo>
                <a:close/>
              </a:path>
              <a:path w="332739" h="430529">
                <a:moveTo>
                  <a:pt x="278606" y="107532"/>
                </a:moveTo>
                <a:lnTo>
                  <a:pt x="257626" y="111740"/>
                </a:lnTo>
                <a:lnTo>
                  <a:pt x="240541" y="123233"/>
                </a:lnTo>
                <a:lnTo>
                  <a:pt x="229047" y="140318"/>
                </a:lnTo>
                <a:lnTo>
                  <a:pt x="224839" y="161297"/>
                </a:lnTo>
                <a:lnTo>
                  <a:pt x="227787" y="178810"/>
                </a:lnTo>
                <a:lnTo>
                  <a:pt x="235959" y="193985"/>
                </a:lnTo>
                <a:lnTo>
                  <a:pt x="248347" y="205769"/>
                </a:lnTo>
                <a:lnTo>
                  <a:pt x="263942" y="213108"/>
                </a:lnTo>
                <a:lnTo>
                  <a:pt x="263942" y="327483"/>
                </a:lnTo>
                <a:lnTo>
                  <a:pt x="258192" y="356054"/>
                </a:lnTo>
                <a:lnTo>
                  <a:pt x="242497" y="379356"/>
                </a:lnTo>
                <a:lnTo>
                  <a:pt x="219195" y="395051"/>
                </a:lnTo>
                <a:lnTo>
                  <a:pt x="190624" y="400801"/>
                </a:lnTo>
                <a:lnTo>
                  <a:pt x="262121" y="400801"/>
                </a:lnTo>
                <a:lnTo>
                  <a:pt x="263209" y="400068"/>
                </a:lnTo>
                <a:lnTo>
                  <a:pt x="285204" y="367441"/>
                </a:lnTo>
                <a:lnTo>
                  <a:pt x="293269" y="327483"/>
                </a:lnTo>
                <a:lnTo>
                  <a:pt x="293269" y="213108"/>
                </a:lnTo>
                <a:lnTo>
                  <a:pt x="308864" y="205769"/>
                </a:lnTo>
                <a:lnTo>
                  <a:pt x="319646" y="195512"/>
                </a:lnTo>
                <a:lnTo>
                  <a:pt x="278606" y="195512"/>
                </a:lnTo>
                <a:lnTo>
                  <a:pt x="265218" y="192847"/>
                </a:lnTo>
                <a:lnTo>
                  <a:pt x="254350" y="185553"/>
                </a:lnTo>
                <a:lnTo>
                  <a:pt x="247056" y="174685"/>
                </a:lnTo>
                <a:lnTo>
                  <a:pt x="244391" y="161297"/>
                </a:lnTo>
                <a:lnTo>
                  <a:pt x="247056" y="147909"/>
                </a:lnTo>
                <a:lnTo>
                  <a:pt x="254350" y="137041"/>
                </a:lnTo>
                <a:lnTo>
                  <a:pt x="265218" y="129747"/>
                </a:lnTo>
                <a:lnTo>
                  <a:pt x="278606" y="127082"/>
                </a:lnTo>
                <a:lnTo>
                  <a:pt x="319259" y="127082"/>
                </a:lnTo>
                <a:lnTo>
                  <a:pt x="316669" y="123233"/>
                </a:lnTo>
                <a:lnTo>
                  <a:pt x="299585" y="111740"/>
                </a:lnTo>
                <a:lnTo>
                  <a:pt x="278606" y="107532"/>
                </a:lnTo>
                <a:close/>
              </a:path>
              <a:path w="332739" h="430529">
                <a:moveTo>
                  <a:pt x="193841" y="30303"/>
                </a:moveTo>
                <a:lnTo>
                  <a:pt x="170096" y="30303"/>
                </a:lnTo>
                <a:lnTo>
                  <a:pt x="173517" y="31770"/>
                </a:lnTo>
                <a:lnTo>
                  <a:pt x="175961" y="35191"/>
                </a:lnTo>
                <a:lnTo>
                  <a:pt x="175961" y="159343"/>
                </a:lnTo>
                <a:lnTo>
                  <a:pt x="170096" y="162764"/>
                </a:lnTo>
                <a:lnTo>
                  <a:pt x="166185" y="169118"/>
                </a:lnTo>
                <a:lnTo>
                  <a:pt x="166185" y="175961"/>
                </a:lnTo>
                <a:lnTo>
                  <a:pt x="161206" y="200736"/>
                </a:lnTo>
                <a:lnTo>
                  <a:pt x="147612" y="220929"/>
                </a:lnTo>
                <a:lnTo>
                  <a:pt x="127419" y="234523"/>
                </a:lnTo>
                <a:lnTo>
                  <a:pt x="102643" y="239502"/>
                </a:lnTo>
                <a:lnTo>
                  <a:pt x="182386" y="239502"/>
                </a:lnTo>
                <a:lnTo>
                  <a:pt x="198551" y="212673"/>
                </a:lnTo>
                <a:lnTo>
                  <a:pt x="205287" y="175961"/>
                </a:lnTo>
                <a:lnTo>
                  <a:pt x="205287" y="168629"/>
                </a:lnTo>
                <a:lnTo>
                  <a:pt x="201377" y="162275"/>
                </a:lnTo>
                <a:lnTo>
                  <a:pt x="195512" y="159343"/>
                </a:lnTo>
                <a:lnTo>
                  <a:pt x="195512" y="39102"/>
                </a:lnTo>
                <a:lnTo>
                  <a:pt x="193841" y="30303"/>
                </a:lnTo>
                <a:close/>
              </a:path>
              <a:path w="332739" h="430529">
                <a:moveTo>
                  <a:pt x="319259" y="127082"/>
                </a:moveTo>
                <a:lnTo>
                  <a:pt x="278606" y="127082"/>
                </a:lnTo>
                <a:lnTo>
                  <a:pt x="291994" y="129747"/>
                </a:lnTo>
                <a:lnTo>
                  <a:pt x="302861" y="137041"/>
                </a:lnTo>
                <a:lnTo>
                  <a:pt x="310154" y="147909"/>
                </a:lnTo>
                <a:lnTo>
                  <a:pt x="312820" y="161297"/>
                </a:lnTo>
                <a:lnTo>
                  <a:pt x="310154" y="174685"/>
                </a:lnTo>
                <a:lnTo>
                  <a:pt x="302861" y="185553"/>
                </a:lnTo>
                <a:lnTo>
                  <a:pt x="291994" y="192847"/>
                </a:lnTo>
                <a:lnTo>
                  <a:pt x="278606" y="195512"/>
                </a:lnTo>
                <a:lnTo>
                  <a:pt x="319646" y="195512"/>
                </a:lnTo>
                <a:lnTo>
                  <a:pt x="321252" y="193985"/>
                </a:lnTo>
                <a:lnTo>
                  <a:pt x="329423" y="178810"/>
                </a:lnTo>
                <a:lnTo>
                  <a:pt x="332371" y="161297"/>
                </a:lnTo>
                <a:lnTo>
                  <a:pt x="328163" y="140318"/>
                </a:lnTo>
                <a:lnTo>
                  <a:pt x="319259" y="127082"/>
                </a:lnTo>
                <a:close/>
              </a:path>
              <a:path w="332739" h="430529">
                <a:moveTo>
                  <a:pt x="69638" y="30303"/>
                </a:moveTo>
                <a:lnTo>
                  <a:pt x="35191" y="30303"/>
                </a:lnTo>
                <a:lnTo>
                  <a:pt x="37636" y="35680"/>
                </a:lnTo>
                <a:lnTo>
                  <a:pt x="42524" y="39102"/>
                </a:lnTo>
                <a:lnTo>
                  <a:pt x="53765" y="39102"/>
                </a:lnTo>
                <a:lnTo>
                  <a:pt x="61356" y="37559"/>
                </a:lnTo>
                <a:lnTo>
                  <a:pt x="67573" y="33358"/>
                </a:lnTo>
                <a:lnTo>
                  <a:pt x="69638" y="30303"/>
                </a:lnTo>
                <a:close/>
              </a:path>
              <a:path w="332739" h="430529">
                <a:moveTo>
                  <a:pt x="162764" y="0"/>
                </a:moveTo>
                <a:lnTo>
                  <a:pt x="151522" y="0"/>
                </a:lnTo>
                <a:lnTo>
                  <a:pt x="143931" y="1542"/>
                </a:lnTo>
                <a:lnTo>
                  <a:pt x="137714" y="5742"/>
                </a:lnTo>
                <a:lnTo>
                  <a:pt x="133513" y="11959"/>
                </a:lnTo>
                <a:lnTo>
                  <a:pt x="131970" y="19550"/>
                </a:lnTo>
                <a:lnTo>
                  <a:pt x="133513" y="27141"/>
                </a:lnTo>
                <a:lnTo>
                  <a:pt x="137714" y="33358"/>
                </a:lnTo>
                <a:lnTo>
                  <a:pt x="143931" y="37559"/>
                </a:lnTo>
                <a:lnTo>
                  <a:pt x="151522" y="39102"/>
                </a:lnTo>
                <a:lnTo>
                  <a:pt x="162275" y="39102"/>
                </a:lnTo>
                <a:lnTo>
                  <a:pt x="167652" y="35191"/>
                </a:lnTo>
                <a:lnTo>
                  <a:pt x="170096" y="30303"/>
                </a:lnTo>
                <a:lnTo>
                  <a:pt x="193841" y="30303"/>
                </a:lnTo>
                <a:lnTo>
                  <a:pt x="193534" y="28684"/>
                </a:lnTo>
                <a:lnTo>
                  <a:pt x="188119" y="19917"/>
                </a:lnTo>
                <a:lnTo>
                  <a:pt x="180047" y="13532"/>
                </a:lnTo>
                <a:lnTo>
                  <a:pt x="170096" y="10264"/>
                </a:lnTo>
                <a:lnTo>
                  <a:pt x="168140" y="4399"/>
                </a:lnTo>
                <a:lnTo>
                  <a:pt x="1627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183980" y="3875760"/>
            <a:ext cx="48895" cy="48895"/>
          </a:xfrm>
          <a:custGeom>
            <a:avLst/>
            <a:gdLst/>
            <a:ahLst/>
            <a:cxnLst/>
            <a:rect l="l" t="t" r="r" b="b"/>
            <a:pathLst>
              <a:path w="48895" h="48895">
                <a:moveTo>
                  <a:pt x="24438" y="0"/>
                </a:moveTo>
                <a:lnTo>
                  <a:pt x="14926" y="1920"/>
                </a:lnTo>
                <a:lnTo>
                  <a:pt x="7158" y="7157"/>
                </a:lnTo>
                <a:lnTo>
                  <a:pt x="1920" y="14925"/>
                </a:lnTo>
                <a:lnTo>
                  <a:pt x="0" y="24438"/>
                </a:lnTo>
                <a:lnTo>
                  <a:pt x="1920" y="33951"/>
                </a:lnTo>
                <a:lnTo>
                  <a:pt x="7158" y="41719"/>
                </a:lnTo>
                <a:lnTo>
                  <a:pt x="14926" y="46956"/>
                </a:lnTo>
                <a:lnTo>
                  <a:pt x="24438" y="48877"/>
                </a:lnTo>
                <a:lnTo>
                  <a:pt x="33951" y="46956"/>
                </a:lnTo>
                <a:lnTo>
                  <a:pt x="41720" y="41719"/>
                </a:lnTo>
                <a:lnTo>
                  <a:pt x="46957" y="33951"/>
                </a:lnTo>
                <a:lnTo>
                  <a:pt x="48878" y="24438"/>
                </a:lnTo>
                <a:lnTo>
                  <a:pt x="46957" y="14925"/>
                </a:lnTo>
                <a:lnTo>
                  <a:pt x="41720" y="7157"/>
                </a:lnTo>
                <a:lnTo>
                  <a:pt x="33951" y="1920"/>
                </a:lnTo>
                <a:lnTo>
                  <a:pt x="244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325842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5" dirty="0"/>
              <a:t>THANK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03299" y="2548635"/>
            <a:ext cx="2586990" cy="1366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8800" b="1" i="0" u="none" strike="noStrike" kern="1200" cap="none" spc="-8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Y</a:t>
            </a:r>
            <a:r>
              <a:rPr kumimoji="0" sz="8800" b="1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O</a:t>
            </a:r>
            <a:r>
              <a:rPr kumimoji="0" sz="8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U</a:t>
            </a:r>
            <a:endParaRPr kumimoji="0" sz="8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91999" y="3979164"/>
            <a:ext cx="184975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F0CDA1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Q &amp; A</a:t>
            </a:r>
            <a:r>
              <a:rPr kumimoji="0" sz="2000" b="0" i="0" u="none" strike="noStrike" kern="1200" cap="none" spc="-275" normalizeH="0" baseline="0" noProof="0" dirty="0">
                <a:ln>
                  <a:noFill/>
                </a:ln>
                <a:solidFill>
                  <a:srgbClr val="F0CDA1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 </a:t>
            </a:r>
            <a:r>
              <a:rPr kumimoji="0" sz="2000" b="0" i="0" u="none" strike="noStrike" kern="1200" cap="none" spc="-5" normalizeH="0" baseline="0" noProof="0" dirty="0">
                <a:ln>
                  <a:noFill/>
                </a:ln>
                <a:solidFill>
                  <a:srgbClr val="F0CDA1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Discussion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Gill Sans M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81399" y="2238573"/>
            <a:ext cx="10629265" cy="1190625"/>
          </a:xfrm>
          <a:custGeom>
            <a:avLst/>
            <a:gdLst/>
            <a:ahLst/>
            <a:cxnLst/>
            <a:rect l="l" t="t" r="r" b="b"/>
            <a:pathLst>
              <a:path w="10629265" h="1190625">
                <a:moveTo>
                  <a:pt x="0" y="0"/>
                </a:moveTo>
                <a:lnTo>
                  <a:pt x="10629202" y="0"/>
                </a:lnTo>
                <a:lnTo>
                  <a:pt x="10629202" y="1190427"/>
                </a:lnTo>
                <a:lnTo>
                  <a:pt x="0" y="1190427"/>
                </a:lnTo>
                <a:lnTo>
                  <a:pt x="0" y="0"/>
                </a:lnTo>
                <a:close/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204699" y="3837386"/>
            <a:ext cx="3470910" cy="0"/>
          </a:xfrm>
          <a:custGeom>
            <a:avLst/>
            <a:gdLst/>
            <a:ahLst/>
            <a:cxnLst/>
            <a:rect l="l" t="t" r="r" b="b"/>
            <a:pathLst>
              <a:path w="3470910">
                <a:moveTo>
                  <a:pt x="0" y="0"/>
                </a:moveTo>
                <a:lnTo>
                  <a:pt x="3470429" y="0"/>
                </a:lnTo>
              </a:path>
            </a:pathLst>
          </a:custGeom>
          <a:ln w="54863">
            <a:solidFill>
              <a:srgbClr val="F0CDA1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647546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" name="Rectangle 2067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70" name="Straight Connector 2069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072" name="Rectangle 2071">
            <a:extLst>
              <a:ext uri="{FF2B5EF4-FFF2-40B4-BE49-F238E27FC236}">
                <a16:creationId xmlns:a16="http://schemas.microsoft.com/office/drawing/2014/main" id="{4C869C3B-5565-4AAC-86A8-9EB0AB1C6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66815A-BD8D-A55F-3058-02252B5D6183}"/>
              </a:ext>
            </a:extLst>
          </p:cNvPr>
          <p:cNvSpPr txBox="1"/>
          <p:nvPr/>
        </p:nvSpPr>
        <p:spPr>
          <a:xfrm>
            <a:off x="6107187" y="2714355"/>
            <a:ext cx="5537736" cy="25870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 anchorCtr="0">
            <a:normAutofit fontScale="25000" lnSpcReduction="20000"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60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Andrea Mazzini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16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Regional Director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16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Commercial Development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16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East Overdose Reversal Sciences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16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Indivior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CA51B39-F3A5-CE85-4D88-C6F51050B5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43751" y="518756"/>
            <a:ext cx="7258933" cy="1645920"/>
          </a:xfrm>
          <a:prstGeom prst="rect">
            <a:avLst/>
          </a:prstGeom>
        </p:spPr>
      </p:pic>
      <p:cxnSp>
        <p:nvCxnSpPr>
          <p:cNvPr id="2074" name="Straight Connector 2073">
            <a:extLst>
              <a:ext uri="{FF2B5EF4-FFF2-40B4-BE49-F238E27FC236}">
                <a16:creationId xmlns:a16="http://schemas.microsoft.com/office/drawing/2014/main" id="{F41136EC-EC34-4D08-B5AB-8CE5870B1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52600" y="5415653"/>
            <a:ext cx="86868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6" name="Rectangle 2075">
            <a:extLst>
              <a:ext uri="{FF2B5EF4-FFF2-40B4-BE49-F238E27FC236}">
                <a16:creationId xmlns:a16="http://schemas.microsoft.com/office/drawing/2014/main" id="{064CBAAB-7956-4763-9F69-A3FDBF1AC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99A1B8-E20E-7A17-902F-BAF5D71BF21E}"/>
              </a:ext>
            </a:extLst>
          </p:cNvPr>
          <p:cNvSpPr txBox="1"/>
          <p:nvPr/>
        </p:nvSpPr>
        <p:spPr>
          <a:xfrm>
            <a:off x="445160" y="2714355"/>
            <a:ext cx="5537736" cy="25870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 anchorCtr="0">
            <a:normAutofit fontScale="25000" lnSpcReduction="20000"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60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Diana Casinella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16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Director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16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Commercial Development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16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Overdose Reversal Sciences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16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Indivior</a:t>
            </a:r>
          </a:p>
        </p:txBody>
      </p:sp>
    </p:spTree>
    <p:extLst>
      <p:ext uri="{BB962C8B-B14F-4D97-AF65-F5344CB8AC3E}">
        <p14:creationId xmlns:p14="http://schemas.microsoft.com/office/powerpoint/2010/main" val="409905060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35EA1A3-6E5B-E7C3-75DC-BC16604C6A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474" y="0"/>
            <a:ext cx="95390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53652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19BCA2-0DA6-A7AC-CA4B-E54BF23E1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689" y="0"/>
            <a:ext cx="94846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30083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142AA46-D1F3-1D32-F036-45F9C472B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660" y="0"/>
            <a:ext cx="94746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20756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FE81AA3-1C0E-F3AD-25D2-70E1F580F4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030" y="0"/>
            <a:ext cx="94719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21090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3F384D-2DE6-1755-08D5-297AA045FE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2761" y="0"/>
            <a:ext cx="94664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62183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9FA3CA3-2FD7-DFAF-C102-1EE18338A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106" y="0"/>
            <a:ext cx="95017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56365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85BA05E-5BC9-4844-7BE1-A30FE02960A3}"/>
              </a:ext>
            </a:extLst>
          </p:cNvPr>
          <p:cNvSpPr txBox="1"/>
          <p:nvPr/>
        </p:nvSpPr>
        <p:spPr>
          <a:xfrm>
            <a:off x="0" y="2080726"/>
            <a:ext cx="1219199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>
              <a:latin typeface="+mj-lt"/>
            </a:endParaRPr>
          </a:p>
          <a:p>
            <a:pPr algn="ctr"/>
            <a:r>
              <a:rPr lang="en-US" sz="2400" dirty="0">
                <a:latin typeface="+mj-lt"/>
              </a:rPr>
              <a:t>CLOSING REMARKS</a:t>
            </a:r>
          </a:p>
          <a:p>
            <a:pPr algn="ctr"/>
            <a:endParaRPr lang="en-US" dirty="0">
              <a:latin typeface="+mj-lt"/>
            </a:endParaRPr>
          </a:p>
          <a:p>
            <a:pPr algn="ctr"/>
            <a:endParaRPr lang="en-US" dirty="0">
              <a:latin typeface="+mj-lt"/>
            </a:endParaRPr>
          </a:p>
          <a:p>
            <a:pPr algn="ctr"/>
            <a:endParaRPr lang="en-US" dirty="0">
              <a:latin typeface="+mj-lt"/>
            </a:endParaRPr>
          </a:p>
          <a:p>
            <a:pPr algn="ctr"/>
            <a:endParaRPr lang="en-US" dirty="0">
              <a:latin typeface="+mj-lt"/>
            </a:endParaRPr>
          </a:p>
          <a:p>
            <a:pPr algn="ctr"/>
            <a:endParaRPr lang="en-US" dirty="0">
              <a:latin typeface="+mj-lt"/>
            </a:endParaRPr>
          </a:p>
          <a:p>
            <a:pPr algn="ctr"/>
            <a:endParaRPr lang="en-US" dirty="0">
              <a:latin typeface="+mj-lt"/>
            </a:endParaRPr>
          </a:p>
          <a:p>
            <a:pPr algn="ctr"/>
            <a:endParaRPr lang="en-US" dirty="0">
              <a:latin typeface="+mj-lt"/>
            </a:endParaRPr>
          </a:p>
          <a:p>
            <a:pPr algn="ctr"/>
            <a:endParaRPr lang="en-US" dirty="0">
              <a:latin typeface="+mj-lt"/>
            </a:endParaRPr>
          </a:p>
          <a:p>
            <a:pPr algn="ctr"/>
            <a:r>
              <a:rPr lang="en-US" dirty="0">
                <a:latin typeface="+mj-lt"/>
              </a:rPr>
              <a:t>Thank You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50571D-D0C1-C678-BD53-6DEF29739F35}"/>
              </a:ext>
            </a:extLst>
          </p:cNvPr>
          <p:cNvSpPr txBox="1"/>
          <p:nvPr/>
        </p:nvSpPr>
        <p:spPr>
          <a:xfrm>
            <a:off x="0" y="466530"/>
            <a:ext cx="12191999" cy="215444"/>
          </a:xfrm>
          <a:prstGeom prst="rect">
            <a:avLst/>
          </a:prstGeom>
          <a:solidFill>
            <a:srgbClr val="BFB0D9"/>
          </a:solidFill>
        </p:spPr>
        <p:txBody>
          <a:bodyPr wrap="square" rtlCol="0">
            <a:spAutoFit/>
          </a:bodyPr>
          <a:lstStyle/>
          <a:p>
            <a:endParaRPr lang="en-US" sz="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47404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EC1C6-5775-A1A7-3E19-D9F9194C0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Oneida County Unintentional Drug/Toxin Deaths-2023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F52532E-EEFE-A662-7184-446667DE7BB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471404" y="1762874"/>
          <a:ext cx="5249192" cy="4942727"/>
        </p:xfrm>
        <a:graphic>
          <a:graphicData uri="http://schemas.openxmlformats.org/drawingml/2006/table">
            <a:tbl>
              <a:tblPr/>
              <a:tblGrid>
                <a:gridCol w="2631521">
                  <a:extLst>
                    <a:ext uri="{9D8B030D-6E8A-4147-A177-3AD203B41FA5}">
                      <a16:colId xmlns:a16="http://schemas.microsoft.com/office/drawing/2014/main" val="790940062"/>
                    </a:ext>
                  </a:extLst>
                </a:gridCol>
                <a:gridCol w="1301911">
                  <a:extLst>
                    <a:ext uri="{9D8B030D-6E8A-4147-A177-3AD203B41FA5}">
                      <a16:colId xmlns:a16="http://schemas.microsoft.com/office/drawing/2014/main" val="3474425282"/>
                    </a:ext>
                  </a:extLst>
                </a:gridCol>
                <a:gridCol w="1315760">
                  <a:extLst>
                    <a:ext uri="{9D8B030D-6E8A-4147-A177-3AD203B41FA5}">
                      <a16:colId xmlns:a16="http://schemas.microsoft.com/office/drawing/2014/main" val="2609491049"/>
                    </a:ext>
                  </a:extLst>
                </a:gridCol>
              </a:tblGrid>
              <a:tr h="3928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Drug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Number of Instances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Percentage of Total Cases Submitted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4749777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Fentanyl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71.6%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6339052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Cocaine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44.6%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7944080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Methamphetamine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8774105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Ethyl alcohol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6059315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4-ANPP (despropionyl fentanyl)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631328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Bromazolam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397714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MDMB-4en-PINACA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497601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Methadone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575981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Xylazine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778528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Amphetamine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8004680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Diazepam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9867011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Fluorofentanyl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6172358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Gabapentin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30205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N,N-Dimethylpentylone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972664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Phenacetin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45051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2-fluoro-2-oxo-PCE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526579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5-fluoro-PINACA 3,3-dimethylbutanoic acid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906795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Acetaminophen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5724710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Alprazolam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9205654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Benzodiazepines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4481507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Buprenorphine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312320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Cannabinoids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473495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Clonazepam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6213904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Clozapine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304351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Cyclobenzaprine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9097788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Diphenhydramine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121251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Heroin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339833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Lidocaine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915293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Mitragynine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706825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Morphine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0586919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Oxycodone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14688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Phencyclidine (PCP)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1196581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Quetiapine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26570"/>
                  </a:ext>
                </a:extLst>
              </a:tr>
              <a:tr h="129905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Sertraline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4915274"/>
                  </a:ext>
                </a:extLst>
              </a:tr>
              <a:tr h="133073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Trazodone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90974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5926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EC1C6-5775-A1A7-3E19-D9F9194C0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Oneida County Unintentional Drug/Toxin Deaths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43D18BB-989A-7920-50C5-067D4E52B50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689350" y="2121059"/>
          <a:ext cx="4813300" cy="3760470"/>
        </p:xfrm>
        <a:graphic>
          <a:graphicData uri="http://schemas.openxmlformats.org/drawingml/2006/table">
            <a:tbl>
              <a:tblPr/>
              <a:tblGrid>
                <a:gridCol w="2413000">
                  <a:extLst>
                    <a:ext uri="{9D8B030D-6E8A-4147-A177-3AD203B41FA5}">
                      <a16:colId xmlns:a16="http://schemas.microsoft.com/office/drawing/2014/main" val="863092255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4071638601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383457687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Drug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2022 Percentage of Total Cases Submitted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 Percentage of Total Cases Submitted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2036157"/>
                  </a:ext>
                </a:extLst>
              </a:tr>
              <a:tr h="15621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Fentanyl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78.8%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71.6%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617005"/>
                  </a:ext>
                </a:extLst>
              </a:tr>
              <a:tr h="15621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Cocaine/metabolite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51.8%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44.6%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945962"/>
                  </a:ext>
                </a:extLst>
              </a:tr>
              <a:tr h="15621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Methamphetamine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422964"/>
                  </a:ext>
                </a:extLst>
              </a:tr>
              <a:tr h="15621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Ethyl alcohol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5866179"/>
                  </a:ext>
                </a:extLst>
              </a:tr>
              <a:tr h="15621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4-ANPP (despropionyl fentanyl)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08715"/>
                  </a:ext>
                </a:extLst>
              </a:tr>
              <a:tr h="15621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Bromazolam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31587"/>
                  </a:ext>
                </a:extLst>
              </a:tr>
              <a:tr h="15621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MDMB-4en-PINACA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3084566"/>
                  </a:ext>
                </a:extLst>
              </a:tr>
              <a:tr h="15621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Methadone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180348"/>
                  </a:ext>
                </a:extLst>
              </a:tr>
              <a:tr h="15621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Xylazine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65632"/>
                  </a:ext>
                </a:extLst>
              </a:tr>
              <a:tr h="15621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Amphetamine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8021402"/>
                  </a:ext>
                </a:extLst>
              </a:tr>
              <a:tr h="15621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Diazepam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100446"/>
                  </a:ext>
                </a:extLst>
              </a:tr>
              <a:tr h="15621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Fluorofentanyl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535796"/>
                  </a:ext>
                </a:extLst>
              </a:tr>
              <a:tr h="15621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Gabapentin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832900"/>
                  </a:ext>
                </a:extLst>
              </a:tr>
              <a:tr h="15621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N,N-Dimethylpentylone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6489185"/>
                  </a:ext>
                </a:extLst>
              </a:tr>
              <a:tr h="15621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Phenacetin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399254"/>
                  </a:ext>
                </a:extLst>
              </a:tr>
              <a:tr h="15621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Alprazolam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8032483"/>
                  </a:ext>
                </a:extLst>
              </a:tr>
              <a:tr h="15621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Buprenorphine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465741"/>
                  </a:ext>
                </a:extLst>
              </a:tr>
              <a:tr h="15621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Cyclobenzaprine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7613604"/>
                  </a:ext>
                </a:extLst>
              </a:tr>
              <a:tr h="15621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Diphenhydramine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0865042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Heroin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5796282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Mirtazapine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289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4820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589B540-1E67-A621-D377-9D4F35FBDD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0989" y="190999"/>
            <a:ext cx="9170022" cy="6667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2EC1C6-5775-A1A7-3E19-D9F9194C0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9811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Oneida County Unintentional Drug/Toxin Deaths</a:t>
            </a:r>
          </a:p>
        </p:txBody>
      </p:sp>
    </p:spTree>
    <p:extLst>
      <p:ext uri="{BB962C8B-B14F-4D97-AF65-F5344CB8AC3E}">
        <p14:creationId xmlns:p14="http://schemas.microsoft.com/office/powerpoint/2010/main" val="355514456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Bembo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 Nova Light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Red Radial 16x9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2006</TotalTime>
  <Words>3312</Words>
  <Application>Microsoft Office PowerPoint</Application>
  <PresentationFormat>Widescreen</PresentationFormat>
  <Paragraphs>1098</Paragraphs>
  <Slides>69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69</vt:i4>
      </vt:variant>
    </vt:vector>
  </HeadingPairs>
  <TitlesOfParts>
    <vt:vector size="91" baseType="lpstr">
      <vt:lpstr>Aptos</vt:lpstr>
      <vt:lpstr>Arial</vt:lpstr>
      <vt:lpstr>Arial</vt:lpstr>
      <vt:lpstr>Arial </vt:lpstr>
      <vt:lpstr>Arial  </vt:lpstr>
      <vt:lpstr>Arial   </vt:lpstr>
      <vt:lpstr>Arial Black</vt:lpstr>
      <vt:lpstr>Arial Nova Light</vt:lpstr>
      <vt:lpstr>Bembo</vt:lpstr>
      <vt:lpstr>Calibri</vt:lpstr>
      <vt:lpstr>Calibri Light</vt:lpstr>
      <vt:lpstr>Cambria</vt:lpstr>
      <vt:lpstr>Century</vt:lpstr>
      <vt:lpstr>Gill Sans MT</vt:lpstr>
      <vt:lpstr>Lucida Sans</vt:lpstr>
      <vt:lpstr>Lucida Sans Unicode</vt:lpstr>
      <vt:lpstr>Times New Roman</vt:lpstr>
      <vt:lpstr>RetrospectVTI</vt:lpstr>
      <vt:lpstr>Office Theme</vt:lpstr>
      <vt:lpstr>1_Office Theme</vt:lpstr>
      <vt:lpstr>Red Radial 16x9</vt:lpstr>
      <vt:lpstr>2_Office Theme</vt:lpstr>
      <vt:lpstr>PowerPoint Presentation</vt:lpstr>
      <vt:lpstr>Welcome &amp; Introduction </vt:lpstr>
      <vt:lpstr>PowerPoint Presentation</vt:lpstr>
      <vt:lpstr>PowerPoint Presentation</vt:lpstr>
      <vt:lpstr>Oneida County Unintentional Drug/Toxin Deaths</vt:lpstr>
      <vt:lpstr>Oneida County Unintentional Drug/Toxin Deaths-2022</vt:lpstr>
      <vt:lpstr>Oneida County Unintentional Drug/Toxin Deaths-2023</vt:lpstr>
      <vt:lpstr>Oneida County Unintentional Drug/Toxin Deaths</vt:lpstr>
      <vt:lpstr>Oneida County Unintentional Drug/Toxin Deaths</vt:lpstr>
      <vt:lpstr>PowerPoint Presentation</vt:lpstr>
      <vt:lpstr>ONEIDA COUNTY OPIOID TASK   FORCE</vt:lpstr>
      <vt:lpstr>DATA ANALYSIS SUBTEAM</vt:lpstr>
      <vt:lpstr>DATA ANALYSIS SUBTEAM</vt:lpstr>
      <vt:lpstr>DATA ANALYSIS SUBTEAM</vt:lpstr>
      <vt:lpstr>DATA ANALYSIS SUBTEAM</vt:lpstr>
      <vt:lpstr>DATA ANALYSIS SUBTEAM</vt:lpstr>
      <vt:lpstr>DATA ANALYSIS SUBTEAM</vt:lpstr>
      <vt:lpstr>DATA ANALYSIS SUBTEAM</vt:lpstr>
      <vt:lpstr>PowerPoint Presentation</vt:lpstr>
      <vt:lpstr>PowerPoint Presentation</vt:lpstr>
      <vt:lpstr>CENTRAL NY/ ONEIDA  CO.</vt:lpstr>
      <vt:lpstr>Synthetic Marihuana</vt:lpstr>
      <vt:lpstr>ADULTERANTS- CUTTING AGENTS</vt:lpstr>
      <vt:lpstr>XYLAZINE- “TRANQ” or “Zombie Drug”</vt:lpstr>
      <vt:lpstr>Effects of “Tranq”</vt:lpstr>
      <vt:lpstr>BENZODIAZEPINES- BROMAZOLAM “Benzo Dope”</vt:lpstr>
      <vt:lpstr>FENTANYL- USED AS A CUTTING AGENT</vt:lpstr>
      <vt:lpstr>PowerPoint Presentation</vt:lpstr>
      <vt:lpstr>Summer of 2023</vt:lpstr>
      <vt:lpstr>Exit 31 - Utica</vt:lpstr>
      <vt:lpstr>Utica Police Department Involvement  Pilot Program</vt:lpstr>
      <vt:lpstr>The program aims to provide near real-time drug and cutting agent data to law enforcement, public safety, and health officials.</vt:lpstr>
      <vt:lpstr>PowerPoint Presentation</vt:lpstr>
      <vt:lpstr>Example of data received from submissions.</vt:lpstr>
      <vt:lpstr>Promising Results</vt:lpstr>
      <vt:lpstr>PowerPoint Presentation</vt:lpstr>
      <vt:lpstr>outreach efforts</vt:lpstr>
      <vt:lpstr>   Oneida County          post Overdose Follow-up Program                       (PFP)  -2023 </vt:lpstr>
      <vt:lpstr>Demographics</vt:lpstr>
      <vt:lpstr>Most reported Substances used</vt:lpstr>
      <vt:lpstr>Linkage / Harm Reduction Services</vt:lpstr>
      <vt:lpstr>PowerPoint Presentation</vt:lpstr>
      <vt:lpstr>PowerPoint Presentation</vt:lpstr>
      <vt:lpstr> Street engagement team </vt:lpstr>
      <vt:lpstr>DRUG USER Health HUB</vt:lpstr>
      <vt:lpstr>            Harm reduction vending machine</vt:lpstr>
      <vt:lpstr>Contact Information</vt:lpstr>
      <vt:lpstr>PowerPoint Presentation</vt:lpstr>
      <vt:lpstr>PowerPoint Presentation</vt:lpstr>
      <vt:lpstr>ONEIDA COUNTY OPIOIDTASK FORCE</vt:lpstr>
      <vt:lpstr>AGENDA</vt:lpstr>
      <vt:lpstr>OVERDOSE FATALITY REVIEW</vt:lpstr>
      <vt:lpstr>SHARED UNDERSTANDING</vt:lpstr>
      <vt:lpstr>PARTICIPANTS</vt:lpstr>
      <vt:lpstr>PARTICIPANTS</vt:lpstr>
      <vt:lpstr>CASE PRESENTATION</vt:lpstr>
      <vt:lpstr>DATA COLLECTED</vt:lpstr>
      <vt:lpstr>SUMMARY THEMES CASES 1-5</vt:lpstr>
      <vt:lpstr>SUMMARY THEMES CASES 1-5</vt:lpstr>
      <vt:lpstr>PowerPoint Presentation</vt:lpstr>
      <vt:lpstr>THANK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Oneida County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Overdose Awareness Day</dc:title>
  <dc:creator>Graziano, Megan E..</dc:creator>
  <cp:lastModifiedBy>Graziano, Megan E..</cp:lastModifiedBy>
  <cp:revision>101</cp:revision>
  <cp:lastPrinted>2023-08-24T18:41:02Z</cp:lastPrinted>
  <dcterms:created xsi:type="dcterms:W3CDTF">2023-08-16T16:54:34Z</dcterms:created>
  <dcterms:modified xsi:type="dcterms:W3CDTF">2024-04-24T16:32:00Z</dcterms:modified>
</cp:coreProperties>
</file>