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drawings/drawing4.xml" ContentType="application/vnd.openxmlformats-officedocument.drawingml.chartshapes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drawings/drawing5.xml" ContentType="application/vnd.openxmlformats-officedocument.drawingml.chartshapes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drawings/drawing6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  <p:sldMasterId id="2147483968" r:id="rId2"/>
  </p:sldMasterIdLst>
  <p:notesMasterIdLst>
    <p:notesMasterId r:id="rId30"/>
  </p:notesMasterIdLst>
  <p:sldIdLst>
    <p:sldId id="288" r:id="rId3"/>
    <p:sldId id="289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316" r:id="rId12"/>
    <p:sldId id="313" r:id="rId13"/>
    <p:sldId id="308" r:id="rId14"/>
    <p:sldId id="324" r:id="rId15"/>
    <p:sldId id="309" r:id="rId16"/>
    <p:sldId id="332" r:id="rId17"/>
    <p:sldId id="320" r:id="rId18"/>
    <p:sldId id="319" r:id="rId19"/>
    <p:sldId id="322" r:id="rId20"/>
    <p:sldId id="329" r:id="rId21"/>
    <p:sldId id="325" r:id="rId22"/>
    <p:sldId id="334" r:id="rId23"/>
    <p:sldId id="323" r:id="rId24"/>
    <p:sldId id="310" r:id="rId25"/>
    <p:sldId id="312" r:id="rId26"/>
    <p:sldId id="315" r:id="rId27"/>
    <p:sldId id="307" r:id="rId28"/>
    <p:sldId id="306" r:id="rId2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A1874E0-86B0-98A2-A9EF-ED1CD7DD8AFB}" name="Dahlin, Joshua M." initials="DJ" userId="S::jdahlin@oneidacountyny.gov::ed565b81-8f81-4c86-bdd8-53fbfade712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FB0D9"/>
    <a:srgbClr val="D8AFEB"/>
    <a:srgbClr val="AD93DD"/>
    <a:srgbClr val="EBEAFA"/>
    <a:srgbClr val="E8D1F3"/>
    <a:srgbClr val="B008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C92BFF-92B8-4570-A3E3-2D166F83E430}" v="3" dt="2025-09-15T00:40:21.5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9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8/10/relationships/authors" Target="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chartUserShapes" Target="../drawings/drawing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chartUserShapes" Target="../drawings/drawing5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chartUserShapes" Target="../drawings/drawing6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sng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CY23/24</a:t>
            </a:r>
            <a:r>
              <a:rPr lang="en-US" u="sng" baseline="0"/>
              <a:t> </a:t>
            </a:r>
            <a:r>
              <a:rPr lang="en-US" u="sng"/>
              <a:t>YEAR</a:t>
            </a:r>
            <a:r>
              <a:rPr lang="en-US" u="sng" baseline="0"/>
              <a:t> COMPARISON</a:t>
            </a:r>
            <a:endParaRPr lang="en-US" u="sng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sng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6587106299212587E-2"/>
          <c:y val="0.13798449803149607"/>
          <c:w val="0.69227657480314964"/>
          <c:h val="0.6953599901574802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FATALITIES</c:v>
                </c:pt>
              </c:strCache>
            </c:strRef>
          </c:tx>
          <c:spPr>
            <a:solidFill>
              <a:srgbClr val="FF7C8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0"/>
                  <c:y val="6.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CDF-4368-8985-48AF11C3F2C8}"/>
                </c:ext>
              </c:extLst>
            </c:dLbl>
            <c:dLbl>
              <c:idx val="1"/>
              <c:layout>
                <c:manualLayout>
                  <c:x val="0"/>
                  <c:y val="6.2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FCDF-4368-8985-48AF11C3F2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YTD CY23</c:v>
                </c:pt>
                <c:pt idx="1">
                  <c:v>YTD CY24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74</c:v>
                </c:pt>
                <c:pt idx="1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DF-4368-8985-48AF11C3F2C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NON-FATALITIES</c:v>
                </c:pt>
              </c:strCache>
            </c:strRef>
          </c:tx>
          <c:spPr>
            <a:solidFill>
              <a:srgbClr val="99FF99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2.0833333333333333E-3"/>
                  <c:y val="5.9374999999999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CDF-4368-8985-48AF11C3F2C8}"/>
                </c:ext>
              </c:extLst>
            </c:dLbl>
            <c:dLbl>
              <c:idx val="1"/>
              <c:layout>
                <c:manualLayout>
                  <c:x val="-7.638800644811996E-17"/>
                  <c:y val="5.9374999999999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CDF-4368-8985-48AF11C3F2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YTD CY23</c:v>
                </c:pt>
                <c:pt idx="1">
                  <c:v>YTD CY24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344</c:v>
                </c:pt>
                <c:pt idx="1">
                  <c:v>266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DF-4368-8985-48AF11C3F2C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2.0833333333333333E-3"/>
                  <c:y val="6.2499999999999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CDF-4368-8985-48AF11C3F2C8}"/>
                </c:ext>
              </c:extLst>
            </c:dLbl>
            <c:dLbl>
              <c:idx val="1"/>
              <c:layout>
                <c:manualLayout>
                  <c:x val="0"/>
                  <c:y val="6.2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328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FCDF-4368-8985-48AF11C3F2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YTD CY23</c:v>
                </c:pt>
                <c:pt idx="1">
                  <c:v>YTD CY24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418</c:v>
                </c:pt>
                <c:pt idx="1">
                  <c:v>329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DF-4368-8985-48AF11C3F2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8910072"/>
        <c:axId val="679211104"/>
        <c:axId val="758164456"/>
      </c:bar3DChart>
      <c:catAx>
        <c:axId val="298910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79211104"/>
        <c:crosses val="autoZero"/>
        <c:auto val="1"/>
        <c:lblAlgn val="ctr"/>
        <c:lblOffset val="100"/>
        <c:noMultiLvlLbl val="0"/>
      </c:catAx>
      <c:valAx>
        <c:axId val="679211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98910072"/>
        <c:crosses val="autoZero"/>
        <c:crossBetween val="between"/>
      </c:valAx>
      <c:serAx>
        <c:axId val="75816445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79211104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>
      <a:outerShdw blurRad="50800" dist="38100" dir="2700000" algn="tl" rotWithShape="0">
        <a:prstClr val="black">
          <a:alpha val="40000"/>
        </a:prstClr>
      </a:outerShdw>
      <a:softEdge rad="25400"/>
    </a:effectLst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sng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TYPE OF OD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sng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9EAA-4F6A-B64D-B9A9E6D6F498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EAA-4F6A-B64D-B9A9E6D6F498}"/>
              </c:ext>
            </c:extLst>
          </c:dPt>
          <c:dPt>
            <c:idx val="2"/>
            <c:invertIfNegative val="0"/>
            <c:bubble3D val="0"/>
            <c:spPr>
              <a:solidFill>
                <a:srgbClr val="9900FF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9EAA-4F6A-B64D-B9A9E6D6F498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9EAA-4F6A-B64D-B9A9E6D6F498}"/>
              </c:ext>
            </c:extLst>
          </c:dPt>
          <c:dLbls>
            <c:dLbl>
              <c:idx val="0"/>
              <c:layout>
                <c:manualLayout>
                  <c:x val="1.7298646142572132E-2"/>
                  <c:y val="-0.187086834561960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EAA-4F6A-B64D-B9A9E6D6F498}"/>
                </c:ext>
              </c:extLst>
            </c:dLbl>
            <c:dLbl>
              <c:idx val="1"/>
              <c:layout>
                <c:manualLayout>
                  <c:x val="2.1623307678215214E-2"/>
                  <c:y val="-6.7559134702930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EAA-4F6A-B64D-B9A9E6D6F498}"/>
                </c:ext>
              </c:extLst>
            </c:dLbl>
            <c:dLbl>
              <c:idx val="2"/>
              <c:layout>
                <c:manualLayout>
                  <c:x val="8.649323071286007E-3"/>
                  <c:y val="-6.2362278187320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EAA-4F6A-B64D-B9A9E6D6F498}"/>
                </c:ext>
              </c:extLst>
            </c:dLbl>
            <c:dLbl>
              <c:idx val="3"/>
              <c:layout>
                <c:manualLayout>
                  <c:x val="1.7298646142572014E-2"/>
                  <c:y val="-6.2362278187320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EAA-4F6A-B64D-B9A9E6D6F4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UNINTENTIONAL</c:v>
                </c:pt>
                <c:pt idx="1">
                  <c:v>INTENTIONAL</c:v>
                </c:pt>
                <c:pt idx="2">
                  <c:v>ACCIDENT</c:v>
                </c:pt>
                <c:pt idx="3">
                  <c:v>UNKNOWN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277</c:v>
                </c:pt>
                <c:pt idx="1">
                  <c:v>34</c:v>
                </c:pt>
                <c:pt idx="2">
                  <c:v>2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EAA-4F6A-B64D-B9A9E6D6F4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LOCATION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5699-42B6-8603-DB5ADFD2E84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5699-42B6-8603-DB5ADFD2E84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5699-42B6-8603-DB5ADFD2E84D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5699-42B6-8603-DB5ADFD2E84D}"/>
              </c:ext>
            </c:extLst>
          </c:dPt>
          <c:cat>
            <c:strRef>
              <c:f>Sheet1!$A$2:$A$5</c:f>
              <c:strCache>
                <c:ptCount val="4"/>
                <c:pt idx="0">
                  <c:v>RESIDENCE</c:v>
                </c:pt>
                <c:pt idx="1">
                  <c:v>THIRD PARTY</c:v>
                </c:pt>
                <c:pt idx="2">
                  <c:v>PUBLIC</c:v>
                </c:pt>
                <c:pt idx="3">
                  <c:v>UNKNOWN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147</c:v>
                </c:pt>
                <c:pt idx="1">
                  <c:v>63</c:v>
                </c:pt>
                <c:pt idx="2">
                  <c:v>113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699-42B6-8603-DB5ADFD2E8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sng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MULTIPLE OD’S</a:t>
            </a:r>
          </a:p>
        </c:rich>
      </c:tx>
      <c:layout>
        <c:manualLayout>
          <c:xMode val="edge"/>
          <c:yMode val="edge"/>
          <c:x val="0.12983270022252863"/>
          <c:y val="4.663300848192802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sng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8B7A-46D7-8AAC-9283AF44D6D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8B7A-46D7-8AAC-9283AF44D6DE}"/>
              </c:ext>
            </c:extLst>
          </c:dPt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7A-46D7-8AAC-9283AF44D6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sng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GENDER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sng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58A8-4E7C-9BF6-712635CEE0FA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58A8-4E7C-9BF6-712635CEE0FA}"/>
              </c:ext>
            </c:extLst>
          </c:dPt>
          <c:dLbls>
            <c:dLbl>
              <c:idx val="0"/>
              <c:layout>
                <c:manualLayout>
                  <c:x val="2.5947969213858259E-2"/>
                  <c:y val="-0.2572015750604686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8A8-4E7C-9BF6-712635CEE0FA}"/>
                </c:ext>
              </c:extLst>
            </c:dLbl>
            <c:dLbl>
              <c:idx val="1"/>
              <c:layout>
                <c:manualLayout>
                  <c:x val="3.2434961517322745E-2"/>
                  <c:y val="-0.163673729583934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378184500276846"/>
                      <c:h val="0.1096613988212361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8A8-4E7C-9BF6-712635CEE0F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121</c:v>
                </c:pt>
                <c:pt idx="1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A8-4E7C-9BF6-712635CEE0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RACE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F52E-4180-8E42-1A9E5061C57A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F52E-4180-8E42-1A9E5061C57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F52E-4180-8E42-1A9E5061C57A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F52E-4180-8E42-1A9E5061C57A}"/>
              </c:ext>
            </c:extLst>
          </c:dPt>
          <c:dLbls>
            <c:dLbl>
              <c:idx val="0"/>
              <c:layout>
                <c:manualLayout>
                  <c:x val="8.5680957845643002E-3"/>
                  <c:y val="-8.1836864791967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2E-4180-8E42-1A9E5061C57A}"/>
                </c:ext>
              </c:extLst>
            </c:dLbl>
            <c:dLbl>
              <c:idx val="1"/>
              <c:layout>
                <c:manualLayout>
                  <c:x val="-4.9926987094437228E-3"/>
                  <c:y val="-0.204592161979918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2E-4180-8E42-1A9E5061C57A}"/>
                </c:ext>
              </c:extLst>
            </c:dLbl>
            <c:dLbl>
              <c:idx val="2"/>
              <c:layout>
                <c:manualLayout>
                  <c:x val="1.7313385020217741E-2"/>
                  <c:y val="-8.76823551342506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52E-4180-8E42-1A9E5061C57A}"/>
                </c:ext>
              </c:extLst>
            </c:dLbl>
            <c:dLbl>
              <c:idx val="3"/>
              <c:layout>
                <c:manualLayout>
                  <c:x val="1.3206606675596125E-2"/>
                  <c:y val="-7.5991374449684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52E-4180-8E42-1A9E5061C5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BLACK</c:v>
                </c:pt>
                <c:pt idx="1">
                  <c:v>WHITE</c:v>
                </c:pt>
                <c:pt idx="2">
                  <c:v>HISPANIC</c:v>
                </c:pt>
                <c:pt idx="3">
                  <c:v>ASIAN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142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52E-4180-8E42-1A9E5061C5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VICTIMS BY 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1"/>
            <c:invertIfNegative val="0"/>
            <c:bubble3D val="0"/>
            <c:spPr>
              <a:solidFill>
                <a:srgbClr val="FF7C8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009B-4563-BEDA-0FD8226CF8D3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009B-4563-BEDA-0FD8226CF8D3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009B-4563-BEDA-0FD8226CF8D3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009B-4563-BEDA-0FD8226CF8D3}"/>
              </c:ext>
            </c:extLst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009B-4563-BEDA-0FD8226CF8D3}"/>
              </c:ext>
            </c:extLst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009B-4563-BEDA-0FD8226CF8D3}"/>
              </c:ext>
            </c:extLst>
          </c:dPt>
          <c:dPt>
            <c:idx val="7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D-009B-4563-BEDA-0FD8226CF8D3}"/>
              </c:ext>
            </c:extLst>
          </c:dPt>
          <c:dPt>
            <c:idx val="8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F-009B-4563-BEDA-0FD8226CF8D3}"/>
              </c:ext>
            </c:extLst>
          </c:dPt>
          <c:cat>
            <c:strRef>
              <c:f>Sheet1!$A$2:$A$10</c:f>
              <c:strCache>
                <c:ptCount val="9"/>
                <c:pt idx="0">
                  <c:v>1Y-10Y</c:v>
                </c:pt>
                <c:pt idx="1">
                  <c:v>10Y-19Y</c:v>
                </c:pt>
                <c:pt idx="2">
                  <c:v>20Y-29Y</c:v>
                </c:pt>
                <c:pt idx="3">
                  <c:v>30Y-39Y</c:v>
                </c:pt>
                <c:pt idx="4">
                  <c:v>40Y-49Y</c:v>
                </c:pt>
                <c:pt idx="5">
                  <c:v>50Y-59Y</c:v>
                </c:pt>
                <c:pt idx="6">
                  <c:v>60Y-69Y</c:v>
                </c:pt>
                <c:pt idx="7">
                  <c:v>70Y+</c:v>
                </c:pt>
                <c:pt idx="8">
                  <c:v>UNK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</c:v>
                </c:pt>
                <c:pt idx="1">
                  <c:v>8</c:v>
                </c:pt>
                <c:pt idx="2">
                  <c:v>22</c:v>
                </c:pt>
                <c:pt idx="3">
                  <c:v>63</c:v>
                </c:pt>
                <c:pt idx="4">
                  <c:v>43</c:v>
                </c:pt>
                <c:pt idx="5">
                  <c:v>26</c:v>
                </c:pt>
                <c:pt idx="6">
                  <c:v>6</c:v>
                </c:pt>
                <c:pt idx="7">
                  <c:v>8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09B-4563-BEDA-0FD8226CF8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sng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TYPE OF OD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sng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1B74-4E8C-A3AC-2EA57D093225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1B74-4E8C-A3AC-2EA57D093225}"/>
              </c:ext>
            </c:extLst>
          </c:dPt>
          <c:dPt>
            <c:idx val="2"/>
            <c:invertIfNegative val="0"/>
            <c:bubble3D val="0"/>
            <c:spPr>
              <a:solidFill>
                <a:srgbClr val="9900FF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1B74-4E8C-A3AC-2EA57D093225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1B74-4E8C-A3AC-2EA57D093225}"/>
              </c:ext>
            </c:extLst>
          </c:dPt>
          <c:dLbls>
            <c:dLbl>
              <c:idx val="0"/>
              <c:layout>
                <c:manualLayout>
                  <c:x val="1.7298646142572132E-2"/>
                  <c:y val="-0.197480547593180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B74-4E8C-A3AC-2EA57D093225}"/>
                </c:ext>
              </c:extLst>
            </c:dLbl>
            <c:dLbl>
              <c:idx val="1"/>
              <c:layout>
                <c:manualLayout>
                  <c:x val="2.1623307678215214E-2"/>
                  <c:y val="-6.7559134702930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B74-4E8C-A3AC-2EA57D093225}"/>
                </c:ext>
              </c:extLst>
            </c:dLbl>
            <c:dLbl>
              <c:idx val="2"/>
              <c:layout>
                <c:manualLayout>
                  <c:x val="8.649323071286007E-3"/>
                  <c:y val="-6.2362278187320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B74-4E8C-A3AC-2EA57D093225}"/>
                </c:ext>
              </c:extLst>
            </c:dLbl>
            <c:dLbl>
              <c:idx val="3"/>
              <c:layout>
                <c:manualLayout>
                  <c:x val="1.7298646142572014E-2"/>
                  <c:y val="-6.2362278187320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B74-4E8C-A3AC-2EA57D093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UNINTENTIONAL</c:v>
                </c:pt>
                <c:pt idx="1">
                  <c:v>INTENTIONAL</c:v>
                </c:pt>
                <c:pt idx="2">
                  <c:v>ACCIDENT</c:v>
                </c:pt>
                <c:pt idx="3">
                  <c:v>UNKNOWN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150</c:v>
                </c:pt>
                <c:pt idx="1">
                  <c:v>22</c:v>
                </c:pt>
                <c:pt idx="2">
                  <c:v>0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B74-4E8C-A3AC-2EA57D0932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LOCATION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E421-4D2B-9113-F128DCA2064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E421-4D2B-9113-F128DCA2064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E421-4D2B-9113-F128DCA2064D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E421-4D2B-9113-F128DCA2064D}"/>
              </c:ext>
            </c:extLst>
          </c:dPt>
          <c:cat>
            <c:strRef>
              <c:f>Sheet1!$A$2:$A$5</c:f>
              <c:strCache>
                <c:ptCount val="4"/>
                <c:pt idx="0">
                  <c:v>RESIDENCE</c:v>
                </c:pt>
                <c:pt idx="1">
                  <c:v>THIRD PARTY</c:v>
                </c:pt>
                <c:pt idx="2">
                  <c:v>PUBLIC</c:v>
                </c:pt>
                <c:pt idx="3">
                  <c:v>UNKNOWN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68</c:v>
                </c:pt>
                <c:pt idx="1">
                  <c:v>34</c:v>
                </c:pt>
                <c:pt idx="2">
                  <c:v>76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421-4D2B-9113-F128DCA206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sng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MULTIPLE OD’S</a:t>
            </a:r>
          </a:p>
        </c:rich>
      </c:tx>
      <c:layout>
        <c:manualLayout>
          <c:xMode val="edge"/>
          <c:yMode val="edge"/>
          <c:x val="0.12983270022252863"/>
          <c:y val="4.663300848192802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sng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5C53-4A79-B2D0-11FFDBE4FBD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5C53-4A79-B2D0-11FFDBE4FBDD}"/>
              </c:ext>
            </c:extLst>
          </c:dPt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53-4A79-B2D0-11FFDBE4F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800"/>
              <a:t>CITY/TOWN WHERE OD OCCURRED </a:t>
            </a:r>
          </a:p>
        </c:rich>
      </c:tx>
      <c:layout>
        <c:manualLayout>
          <c:xMode val="edge"/>
          <c:yMode val="edge"/>
          <c:x val="0.21656073101187168"/>
          <c:y val="1.03155720301468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62369100242525"/>
          <c:y val="5.5311078886301129E-2"/>
          <c:w val="0.77884772692512549"/>
          <c:h val="0.881951621094668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19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16F-448F-9B09-D2AD5221E473}"/>
              </c:ext>
            </c:extLst>
          </c:dPt>
          <c:dPt>
            <c:idx val="25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16F-448F-9B09-D2AD5221E473}"/>
              </c:ext>
            </c:extLst>
          </c:dPt>
          <c:dPt>
            <c:idx val="2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320-4C22-8817-C7B051F8837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Sheet1!$A$2:$A$36</c:f>
              <c:strCache>
                <c:ptCount val="35"/>
                <c:pt idx="0">
                  <c:v>Annsville</c:v>
                </c:pt>
                <c:pt idx="1">
                  <c:v>Augusta</c:v>
                </c:pt>
                <c:pt idx="2">
                  <c:v>Ava</c:v>
                </c:pt>
                <c:pt idx="3">
                  <c:v>Barneveld</c:v>
                </c:pt>
                <c:pt idx="4">
                  <c:v>Blossvale</c:v>
                </c:pt>
                <c:pt idx="5">
                  <c:v>Boonville</c:v>
                </c:pt>
                <c:pt idx="6">
                  <c:v>Bridgewater</c:v>
                </c:pt>
                <c:pt idx="7">
                  <c:v>Camden</c:v>
                </c:pt>
                <c:pt idx="8">
                  <c:v>Chadwicks</c:v>
                </c:pt>
                <c:pt idx="9">
                  <c:v>Clinton</c:v>
                </c:pt>
                <c:pt idx="10">
                  <c:v>Deansboro</c:v>
                </c:pt>
                <c:pt idx="11">
                  <c:v>Deerfield</c:v>
                </c:pt>
                <c:pt idx="12">
                  <c:v>Florence</c:v>
                </c:pt>
                <c:pt idx="13">
                  <c:v>Floyd</c:v>
                </c:pt>
                <c:pt idx="14">
                  <c:v>Forestport</c:v>
                </c:pt>
                <c:pt idx="15">
                  <c:v>Kirkland</c:v>
                </c:pt>
                <c:pt idx="16">
                  <c:v>Lee</c:v>
                </c:pt>
                <c:pt idx="17">
                  <c:v>Marcy</c:v>
                </c:pt>
                <c:pt idx="18">
                  <c:v>Marshall</c:v>
                </c:pt>
                <c:pt idx="19">
                  <c:v>New Hartford</c:v>
                </c:pt>
                <c:pt idx="20">
                  <c:v>New York Mills</c:v>
                </c:pt>
                <c:pt idx="21">
                  <c:v>Oriskany</c:v>
                </c:pt>
                <c:pt idx="22">
                  <c:v>Oriskany Falls</c:v>
                </c:pt>
                <c:pt idx="23">
                  <c:v>Paris</c:v>
                </c:pt>
                <c:pt idx="24">
                  <c:v>Remsen</c:v>
                </c:pt>
                <c:pt idx="25">
                  <c:v>Rome</c:v>
                </c:pt>
                <c:pt idx="26">
                  <c:v>Sangerfield</c:v>
                </c:pt>
                <c:pt idx="27">
                  <c:v>Utica</c:v>
                </c:pt>
                <c:pt idx="28">
                  <c:v>Vernon</c:v>
                </c:pt>
                <c:pt idx="29">
                  <c:v>Verona</c:v>
                </c:pt>
                <c:pt idx="30">
                  <c:v>Vienna</c:v>
                </c:pt>
                <c:pt idx="31">
                  <c:v>Warterville</c:v>
                </c:pt>
                <c:pt idx="32">
                  <c:v>Westmoreland</c:v>
                </c:pt>
                <c:pt idx="33">
                  <c:v>Whitesboro</c:v>
                </c:pt>
                <c:pt idx="34">
                  <c:v>Whitestown</c:v>
                </c:pt>
              </c:strCache>
            </c:strRef>
          </c:cat>
          <c:val>
            <c:numRef>
              <c:f>Sheet1!$B$2:$B$36</c:f>
              <c:numCache>
                <c:formatCode>General</c:formatCode>
                <c:ptCount val="35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6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2</c:v>
                </c:pt>
                <c:pt idx="16">
                  <c:v>4</c:v>
                </c:pt>
                <c:pt idx="17">
                  <c:v>6</c:v>
                </c:pt>
                <c:pt idx="18">
                  <c:v>2</c:v>
                </c:pt>
                <c:pt idx="19">
                  <c:v>27</c:v>
                </c:pt>
                <c:pt idx="20">
                  <c:v>3</c:v>
                </c:pt>
                <c:pt idx="21">
                  <c:v>4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51</c:v>
                </c:pt>
                <c:pt idx="26">
                  <c:v>1</c:v>
                </c:pt>
                <c:pt idx="27">
                  <c:v>182</c:v>
                </c:pt>
                <c:pt idx="28">
                  <c:v>4</c:v>
                </c:pt>
                <c:pt idx="29">
                  <c:v>3</c:v>
                </c:pt>
                <c:pt idx="30">
                  <c:v>2</c:v>
                </c:pt>
                <c:pt idx="31">
                  <c:v>4</c:v>
                </c:pt>
                <c:pt idx="32">
                  <c:v>3</c:v>
                </c:pt>
                <c:pt idx="33">
                  <c:v>2</c:v>
                </c:pt>
                <c:pt idx="3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F13-4B26-B726-E7DCA2048F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20348344"/>
        <c:axId val="720350640"/>
      </c:barChart>
      <c:catAx>
        <c:axId val="7203483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20350640"/>
        <c:crosses val="autoZero"/>
        <c:auto val="1"/>
        <c:lblAlgn val="ctr"/>
        <c:lblOffset val="100"/>
        <c:noMultiLvlLbl val="0"/>
      </c:catAx>
      <c:valAx>
        <c:axId val="720350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20348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sng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b="1" i="0" u="sng" baseline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</a:rPr>
              <a:t>CY25 YEAR TO DATE</a:t>
            </a:r>
            <a:endParaRPr lang="en-US" sz="2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sng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6587106299212587E-2"/>
          <c:y val="0.13798449803149607"/>
          <c:w val="0.69227657480314964"/>
          <c:h val="0.6953599901574802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FATALITIES</c:v>
                </c:pt>
              </c:strCache>
            </c:strRef>
          </c:tx>
          <c:spPr>
            <a:solidFill>
              <a:srgbClr val="FF7C8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0"/>
                  <c:y val="6.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116-453B-9776-4F02510A2B6F}"/>
                </c:ext>
              </c:extLst>
            </c:dLbl>
            <c:dLbl>
              <c:idx val="1"/>
              <c:layout>
                <c:manualLayout>
                  <c:x val="1.0416666666666666E-2"/>
                  <c:y val="3.437500000000000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8116-453B-9776-4F02510A2B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YTD CY24</c:v>
                </c:pt>
                <c:pt idx="1">
                  <c:v>YTD CY25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47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16-453B-9776-4F02510A2B6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NON-FATALITIES</c:v>
                </c:pt>
              </c:strCache>
            </c:strRef>
          </c:tx>
          <c:spPr>
            <a:solidFill>
              <a:srgbClr val="99FF99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2.0833333333333333E-3"/>
                  <c:y val="5.9374999999999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16-453B-9776-4F02510A2B6F}"/>
                </c:ext>
              </c:extLst>
            </c:dLbl>
            <c:dLbl>
              <c:idx val="1"/>
              <c:layout>
                <c:manualLayout>
                  <c:x val="-7.638800644811996E-17"/>
                  <c:y val="5.9374999999999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116-453B-9776-4F02510A2B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YTD CY24</c:v>
                </c:pt>
                <c:pt idx="1">
                  <c:v>YTD CY25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200</c:v>
                </c:pt>
                <c:pt idx="1">
                  <c:v>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116-453B-9776-4F02510A2B6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2.0833333333333333E-3"/>
                  <c:y val="6.2499999999999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116-453B-9776-4F02510A2B6F}"/>
                </c:ext>
              </c:extLst>
            </c:dLbl>
            <c:dLbl>
              <c:idx val="1"/>
              <c:layout>
                <c:manualLayout>
                  <c:x val="0"/>
                  <c:y val="6.2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178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8116-453B-9776-4F02510A2B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YTD CY24</c:v>
                </c:pt>
                <c:pt idx="1">
                  <c:v>YTD CY25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247</c:v>
                </c:pt>
                <c:pt idx="1">
                  <c:v>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116-453B-9776-4F02510A2B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8910072"/>
        <c:axId val="679211104"/>
        <c:axId val="758164456"/>
      </c:bar3DChart>
      <c:catAx>
        <c:axId val="298910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79211104"/>
        <c:crosses val="autoZero"/>
        <c:auto val="1"/>
        <c:lblAlgn val="ctr"/>
        <c:lblOffset val="100"/>
        <c:noMultiLvlLbl val="0"/>
      </c:catAx>
      <c:valAx>
        <c:axId val="679211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98910072"/>
        <c:crosses val="autoZero"/>
        <c:crossBetween val="between"/>
      </c:valAx>
      <c:serAx>
        <c:axId val="75816445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79211104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>
      <a:outerShdw blurRad="50800" dist="38100" dir="2700000" algn="tl" rotWithShape="0">
        <a:prstClr val="black">
          <a:alpha val="40000"/>
        </a:prstClr>
      </a:outerShdw>
      <a:softEdge rad="25400"/>
    </a:effectLst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800"/>
              <a:t>CITY/TOWN WHERE OD OCCURRED </a:t>
            </a:r>
          </a:p>
        </c:rich>
      </c:tx>
      <c:layout>
        <c:manualLayout>
          <c:xMode val="edge"/>
          <c:yMode val="edge"/>
          <c:x val="0.21656073101187168"/>
          <c:y val="1.03155720301468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62369100242525"/>
          <c:y val="5.5311078886301129E-2"/>
          <c:w val="0.77884772692512549"/>
          <c:h val="0.881951621094668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9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D9C-43E2-89B1-DA7F4677646E}"/>
              </c:ext>
            </c:extLst>
          </c:dPt>
          <c:dPt>
            <c:idx val="1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D9C-43E2-89B1-DA7F4677646E}"/>
              </c:ext>
            </c:extLst>
          </c:dPt>
          <c:dPt>
            <c:idx val="16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D9C-43E2-89B1-DA7F467764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Sheet1!$A$2:$A$22</c:f>
              <c:strCache>
                <c:ptCount val="21"/>
                <c:pt idx="0">
                  <c:v>Blossvale</c:v>
                </c:pt>
                <c:pt idx="1">
                  <c:v>Boonville</c:v>
                </c:pt>
                <c:pt idx="2">
                  <c:v>Camden</c:v>
                </c:pt>
                <c:pt idx="3">
                  <c:v>Deerfield</c:v>
                </c:pt>
                <c:pt idx="4">
                  <c:v>Forestport</c:v>
                </c:pt>
                <c:pt idx="5">
                  <c:v>Kirkland</c:v>
                </c:pt>
                <c:pt idx="6">
                  <c:v>Lee</c:v>
                </c:pt>
                <c:pt idx="7">
                  <c:v>Lee Center</c:v>
                </c:pt>
                <c:pt idx="8">
                  <c:v>Marcy</c:v>
                </c:pt>
                <c:pt idx="9">
                  <c:v>New Hartford</c:v>
                </c:pt>
                <c:pt idx="10">
                  <c:v>Oneida</c:v>
                </c:pt>
                <c:pt idx="11">
                  <c:v>Oriskany</c:v>
                </c:pt>
                <c:pt idx="12">
                  <c:v>Remsen</c:v>
                </c:pt>
                <c:pt idx="13">
                  <c:v>Rome</c:v>
                </c:pt>
                <c:pt idx="14">
                  <c:v>Sauquoit</c:v>
                </c:pt>
                <c:pt idx="15">
                  <c:v>Trenton</c:v>
                </c:pt>
                <c:pt idx="16">
                  <c:v>Utica</c:v>
                </c:pt>
                <c:pt idx="17">
                  <c:v>Vernon</c:v>
                </c:pt>
                <c:pt idx="18">
                  <c:v>Verona</c:v>
                </c:pt>
                <c:pt idx="19">
                  <c:v>Whitesboro</c:v>
                </c:pt>
                <c:pt idx="20">
                  <c:v>Yorkville</c:v>
                </c:pt>
              </c:strCache>
            </c:str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3</c:v>
                </c:pt>
                <c:pt idx="1">
                  <c:v>1</c:v>
                </c:pt>
                <c:pt idx="2">
                  <c:v>4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4</c:v>
                </c:pt>
                <c:pt idx="9">
                  <c:v>14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16</c:v>
                </c:pt>
                <c:pt idx="14">
                  <c:v>1</c:v>
                </c:pt>
                <c:pt idx="15">
                  <c:v>2</c:v>
                </c:pt>
                <c:pt idx="16">
                  <c:v>112</c:v>
                </c:pt>
                <c:pt idx="17">
                  <c:v>1</c:v>
                </c:pt>
                <c:pt idx="18">
                  <c:v>2</c:v>
                </c:pt>
                <c:pt idx="19">
                  <c:v>7</c:v>
                </c:pt>
                <c:pt idx="2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D9C-43E2-89B1-DA7F467764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20348344"/>
        <c:axId val="720350640"/>
      </c:barChart>
      <c:catAx>
        <c:axId val="7203483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20350640"/>
        <c:crosses val="autoZero"/>
        <c:auto val="1"/>
        <c:lblAlgn val="ctr"/>
        <c:lblOffset val="100"/>
        <c:noMultiLvlLbl val="0"/>
      </c:catAx>
      <c:valAx>
        <c:axId val="720350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20348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sng" strike="noStrike" kern="1200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u="sng">
                <a:effectLst/>
              </a:rPr>
              <a:t>OVERDOSE BY MONTH AND DAY OF THE WEEK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sng" strike="noStrike" kern="1200" baseline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Monday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</c:v>
                </c:pt>
                <c:pt idx="1">
                  <c:v>2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7</c:v>
                </c:pt>
                <c:pt idx="6">
                  <c:v>9</c:v>
                </c:pt>
                <c:pt idx="7">
                  <c:v>7</c:v>
                </c:pt>
                <c:pt idx="8">
                  <c:v>6</c:v>
                </c:pt>
                <c:pt idx="9">
                  <c:v>0</c:v>
                </c:pt>
                <c:pt idx="10">
                  <c:v>4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12-481F-B85D-E6312B274ED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Tuesday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6</c:v>
                </c:pt>
                <c:pt idx="1">
                  <c:v>5</c:v>
                </c:pt>
                <c:pt idx="2">
                  <c:v>2</c:v>
                </c:pt>
                <c:pt idx="3">
                  <c:v>6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1</c:v>
                </c:pt>
                <c:pt idx="8">
                  <c:v>5</c:v>
                </c:pt>
                <c:pt idx="9">
                  <c:v>7</c:v>
                </c:pt>
                <c:pt idx="10">
                  <c:v>1</c:v>
                </c:pt>
                <c:pt idx="1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12-481F-B85D-E6312B274ED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Wednesday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</c:v>
                </c:pt>
                <c:pt idx="1">
                  <c:v>2</c:v>
                </c:pt>
                <c:pt idx="2">
                  <c:v>3</c:v>
                </c:pt>
                <c:pt idx="3">
                  <c:v>9</c:v>
                </c:pt>
                <c:pt idx="4">
                  <c:v>4</c:v>
                </c:pt>
                <c:pt idx="5">
                  <c:v>5</c:v>
                </c:pt>
                <c:pt idx="6">
                  <c:v>2</c:v>
                </c:pt>
                <c:pt idx="7">
                  <c:v>2</c:v>
                </c:pt>
                <c:pt idx="8">
                  <c:v>5</c:v>
                </c:pt>
                <c:pt idx="9">
                  <c:v>5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312-481F-B85D-E6312B274ED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Thursday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2</c:v>
                </c:pt>
                <c:pt idx="4">
                  <c:v>10</c:v>
                </c:pt>
                <c:pt idx="5">
                  <c:v>3</c:v>
                </c:pt>
                <c:pt idx="6">
                  <c:v>2</c:v>
                </c:pt>
                <c:pt idx="7">
                  <c:v>7</c:v>
                </c:pt>
                <c:pt idx="8">
                  <c:v>3</c:v>
                </c:pt>
                <c:pt idx="9">
                  <c:v>2</c:v>
                </c:pt>
                <c:pt idx="10">
                  <c:v>4</c:v>
                </c:pt>
                <c:pt idx="1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312-481F-B85D-E6312B274EDA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Friday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8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6</c:v>
                </c:pt>
                <c:pt idx="5">
                  <c:v>6</c:v>
                </c:pt>
                <c:pt idx="6">
                  <c:v>3</c:v>
                </c:pt>
                <c:pt idx="7">
                  <c:v>4</c:v>
                </c:pt>
                <c:pt idx="8">
                  <c:v>0</c:v>
                </c:pt>
                <c:pt idx="9">
                  <c:v>6</c:v>
                </c:pt>
                <c:pt idx="10">
                  <c:v>3</c:v>
                </c:pt>
                <c:pt idx="1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312-481F-B85D-E6312B274EDA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Saturday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Sheet1!$G$2:$G$13</c:f>
              <c:numCache>
                <c:formatCode>General</c:formatCode>
                <c:ptCount val="12"/>
                <c:pt idx="0">
                  <c:v>3</c:v>
                </c:pt>
                <c:pt idx="1">
                  <c:v>9</c:v>
                </c:pt>
                <c:pt idx="2">
                  <c:v>4</c:v>
                </c:pt>
                <c:pt idx="3">
                  <c:v>0</c:v>
                </c:pt>
                <c:pt idx="4">
                  <c:v>1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2</c:v>
                </c:pt>
                <c:pt idx="10">
                  <c:v>2</c:v>
                </c:pt>
                <c:pt idx="1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312-481F-B85D-E6312B274EDA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Sunday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Sheet1!$H$2:$H$13</c:f>
              <c:numCache>
                <c:formatCode>General</c:formatCode>
                <c:ptCount val="12"/>
                <c:pt idx="0">
                  <c:v>2</c:v>
                </c:pt>
                <c:pt idx="1">
                  <c:v>7</c:v>
                </c:pt>
                <c:pt idx="2">
                  <c:v>1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  <c:pt idx="8">
                  <c:v>2</c:v>
                </c:pt>
                <c:pt idx="9">
                  <c:v>3</c:v>
                </c:pt>
                <c:pt idx="10">
                  <c:v>2</c:v>
                </c:pt>
                <c:pt idx="1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312-481F-B85D-E6312B274E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766024672"/>
        <c:axId val="766019424"/>
      </c:barChart>
      <c:catAx>
        <c:axId val="766024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66019424"/>
        <c:crosses val="autoZero"/>
        <c:auto val="1"/>
        <c:lblAlgn val="ctr"/>
        <c:lblOffset val="100"/>
        <c:noMultiLvlLbl val="0"/>
      </c:catAx>
      <c:valAx>
        <c:axId val="766019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66024672"/>
        <c:crosses val="autoZero"/>
        <c:crossBetween val="between"/>
      </c:valAx>
      <c:dTable>
        <c:showHorzBorder val="1"/>
        <c:showVertBorder val="1"/>
        <c:showOutline val="1"/>
        <c:showKeys val="0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sng" strike="noStrike" kern="1200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u="sng">
                <a:effectLst/>
              </a:rPr>
              <a:t>OVERDOSE BY MONTH AND DAY OF THE WEEK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sng" strike="noStrike" kern="1200" baseline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Monday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Sheet1!$A$2:$A$10</c:f>
              <c:strCache>
                <c:ptCount val="9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5</c:v>
                </c:pt>
                <c:pt idx="1">
                  <c:v>4</c:v>
                </c:pt>
                <c:pt idx="2">
                  <c:v>1</c:v>
                </c:pt>
                <c:pt idx="3">
                  <c:v>4</c:v>
                </c:pt>
                <c:pt idx="4">
                  <c:v>1</c:v>
                </c:pt>
                <c:pt idx="5">
                  <c:v>3</c:v>
                </c:pt>
                <c:pt idx="6">
                  <c:v>2</c:v>
                </c:pt>
                <c:pt idx="7">
                  <c:v>2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72-4A9C-94C3-36A7D9E3FC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Tuesday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Sheet1!$A$2:$A$10</c:f>
              <c:strCache>
                <c:ptCount val="9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3</c:v>
                </c:pt>
                <c:pt idx="1">
                  <c:v>4</c:v>
                </c:pt>
                <c:pt idx="2">
                  <c:v>3</c:v>
                </c:pt>
                <c:pt idx="3">
                  <c:v>8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72-4A9C-94C3-36A7D9E3FC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Wednesday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Sheet1!$A$2:$A$10</c:f>
              <c:strCache>
                <c:ptCount val="9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  <c:pt idx="0">
                  <c:v>6</c:v>
                </c:pt>
                <c:pt idx="1">
                  <c:v>3</c:v>
                </c:pt>
                <c:pt idx="2">
                  <c:v>6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72-4A9C-94C3-36A7D9E3FC7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Thursday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Sheet1!$A$2:$A$10</c:f>
              <c:strCache>
                <c:ptCount val="9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  <c:pt idx="0">
                  <c:v>5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  <c:pt idx="4">
                  <c:v>4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272-4A9C-94C3-36A7D9E3FC7A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Friday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Sheet1!$A$2:$A$10</c:f>
              <c:strCache>
                <c:ptCount val="9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</c:strCache>
            </c:strRef>
          </c:cat>
          <c:val>
            <c:numRef>
              <c:f>Sheet1!$F$2:$F$10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7</c:v>
                </c:pt>
                <c:pt idx="5">
                  <c:v>1</c:v>
                </c:pt>
                <c:pt idx="6">
                  <c:v>7</c:v>
                </c:pt>
                <c:pt idx="7">
                  <c:v>5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272-4A9C-94C3-36A7D9E3FC7A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Saturday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Sheet1!$A$2:$A$10</c:f>
              <c:strCache>
                <c:ptCount val="9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</c:strCache>
            </c:strRef>
          </c:cat>
          <c:val>
            <c:numRef>
              <c:f>Sheet1!$G$2:$G$10</c:f>
              <c:numCache>
                <c:formatCode>General</c:formatCode>
                <c:ptCount val="9"/>
                <c:pt idx="0">
                  <c:v>3</c:v>
                </c:pt>
                <c:pt idx="1">
                  <c:v>1</c:v>
                </c:pt>
                <c:pt idx="2">
                  <c:v>4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3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272-4A9C-94C3-36A7D9E3FC7A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Sunday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Sheet1!$A$2:$A$10</c:f>
              <c:strCache>
                <c:ptCount val="9"/>
                <c:pt idx="0">
                  <c:v>January</c:v>
                </c:pt>
                <c:pt idx="1">
                  <c:v>February</c:v>
                </c:pt>
                <c:pt idx="2">
                  <c:v>March 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</c:strCache>
            </c:strRef>
          </c:cat>
          <c:val>
            <c:numRef>
              <c:f>Sheet1!$H$2:$H$10</c:f>
              <c:numCache>
                <c:formatCode>General</c:formatCode>
                <c:ptCount val="9"/>
                <c:pt idx="0">
                  <c:v>2</c:v>
                </c:pt>
                <c:pt idx="1">
                  <c:v>8</c:v>
                </c:pt>
                <c:pt idx="2">
                  <c:v>0</c:v>
                </c:pt>
                <c:pt idx="3">
                  <c:v>3</c:v>
                </c:pt>
                <c:pt idx="4">
                  <c:v>4</c:v>
                </c:pt>
                <c:pt idx="5">
                  <c:v>7</c:v>
                </c:pt>
                <c:pt idx="6">
                  <c:v>0</c:v>
                </c:pt>
                <c:pt idx="7">
                  <c:v>2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272-4A9C-94C3-36A7D9E3FC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766024672"/>
        <c:axId val="766019424"/>
      </c:barChart>
      <c:catAx>
        <c:axId val="766024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66019424"/>
        <c:crosses val="autoZero"/>
        <c:auto val="1"/>
        <c:lblAlgn val="ctr"/>
        <c:lblOffset val="100"/>
        <c:noMultiLvlLbl val="0"/>
      </c:catAx>
      <c:valAx>
        <c:axId val="766019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66024672"/>
        <c:crosses val="autoZero"/>
        <c:crossBetween val="between"/>
      </c:valAx>
      <c:dTable>
        <c:showHorzBorder val="1"/>
        <c:showVertBorder val="1"/>
        <c:showOutline val="1"/>
        <c:showKeys val="0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sng" strike="noStrike" kern="1200" spc="0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u="sng"/>
              <a:t>SUSPECTED DRUG USED IN OVERDOSE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sng" strike="noStrike" kern="1200" spc="0" baseline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2384803535065895E-2"/>
          <c:y val="0.13156653402032092"/>
          <c:w val="0.92847555421046779"/>
          <c:h val="0.5711766424220517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YTD CY24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6.24999999999994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EBB-4E91-A02F-D958C71E383F}"/>
                </c:ext>
              </c:extLst>
            </c:dLbl>
            <c:dLbl>
              <c:idx val="1"/>
              <c:layout>
                <c:manualLayout>
                  <c:x val="0"/>
                  <c:y val="6.24999999999999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EBB-4E91-A02F-D958C71E383F}"/>
                </c:ext>
              </c:extLst>
            </c:dLbl>
            <c:dLbl>
              <c:idx val="2"/>
              <c:layout>
                <c:manualLayout>
                  <c:x val="3.4799349553575358E-3"/>
                  <c:y val="4.8313239363191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EBB-4E91-A02F-D958C71E383F}"/>
                </c:ext>
              </c:extLst>
            </c:dLbl>
            <c:dLbl>
              <c:idx val="3"/>
              <c:layout>
                <c:manualLayout>
                  <c:x val="0"/>
                  <c:y val="5.9374999999999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EBB-4E91-A02F-D958C71E383F}"/>
                </c:ext>
              </c:extLst>
            </c:dLbl>
            <c:dLbl>
              <c:idx val="4"/>
              <c:layout>
                <c:manualLayout>
                  <c:x val="-6.3798070514132883E-17"/>
                  <c:y val="9.3749999999999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EBB-4E91-A02F-D958C71E383F}"/>
                </c:ext>
              </c:extLst>
            </c:dLbl>
            <c:dLbl>
              <c:idx val="5"/>
              <c:layout>
                <c:manualLayout>
                  <c:x val="1.7399674776787518E-3"/>
                  <c:y val="4.23384705849813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EBB-4E91-A02F-D958C71E383F}"/>
                </c:ext>
              </c:extLst>
            </c:dLbl>
            <c:dLbl>
              <c:idx val="6"/>
              <c:layout>
                <c:manualLayout>
                  <c:x val="-6.3798070514132883E-17"/>
                  <c:y val="0.1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EBB-4E91-A02F-D958C71E383F}"/>
                </c:ext>
              </c:extLst>
            </c:dLbl>
            <c:dLbl>
              <c:idx val="7"/>
              <c:layout>
                <c:manualLayout>
                  <c:x val="0"/>
                  <c:y val="3.12499999999994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EBB-4E91-A02F-D958C71E383F}"/>
                </c:ext>
              </c:extLst>
            </c:dLbl>
            <c:dLbl>
              <c:idx val="8"/>
              <c:layout>
                <c:manualLayout>
                  <c:x val="-1.2759614102826577E-16"/>
                  <c:y val="3.12500000000000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EBB-4E91-A02F-D958C71E383F}"/>
                </c:ext>
              </c:extLst>
            </c:dLbl>
            <c:dLbl>
              <c:idx val="9"/>
              <c:layout>
                <c:manualLayout>
                  <c:x val="0"/>
                  <c:y val="7.81249999999999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EBB-4E91-A02F-D958C71E383F}"/>
                </c:ext>
              </c:extLst>
            </c:dLbl>
            <c:dLbl>
              <c:idx val="10"/>
              <c:layout>
                <c:manualLayout>
                  <c:x val="-1.2759614102826577E-16"/>
                  <c:y val="8.43749999999999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EBB-4E91-A02F-D958C71E383F}"/>
                </c:ext>
              </c:extLst>
            </c:dLbl>
            <c:dLbl>
              <c:idx val="11"/>
              <c:layout>
                <c:manualLayout>
                  <c:x val="3.4799349553575037E-3"/>
                  <c:y val="4.1095550455813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EBB-4E91-A02F-D958C71E38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AERO/ALCO</c:v>
                </c:pt>
                <c:pt idx="1">
                  <c:v>COCAINE</c:v>
                </c:pt>
                <c:pt idx="2">
                  <c:v>CRACK</c:v>
                </c:pt>
                <c:pt idx="3">
                  <c:v>FENTANYL</c:v>
                </c:pt>
                <c:pt idx="4">
                  <c:v>HEROIN</c:v>
                </c:pt>
                <c:pt idx="5">
                  <c:v>METH</c:v>
                </c:pt>
                <c:pt idx="6">
                  <c:v>OTHER</c:v>
                </c:pt>
                <c:pt idx="7">
                  <c:v>OTC</c:v>
                </c:pt>
                <c:pt idx="8">
                  <c:v>OXYCODONE</c:v>
                </c:pt>
                <c:pt idx="9">
                  <c:v>PER. PILLS</c:v>
                </c:pt>
                <c:pt idx="10">
                  <c:v>SYN. MARIJUANA</c:v>
                </c:pt>
                <c:pt idx="11">
                  <c:v>UNK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</c:v>
                </c:pt>
                <c:pt idx="1">
                  <c:v>25</c:v>
                </c:pt>
                <c:pt idx="2">
                  <c:v>13</c:v>
                </c:pt>
                <c:pt idx="3">
                  <c:v>37</c:v>
                </c:pt>
                <c:pt idx="4">
                  <c:v>53</c:v>
                </c:pt>
                <c:pt idx="5">
                  <c:v>12</c:v>
                </c:pt>
                <c:pt idx="6">
                  <c:v>71</c:v>
                </c:pt>
                <c:pt idx="7">
                  <c:v>6</c:v>
                </c:pt>
                <c:pt idx="8">
                  <c:v>2</c:v>
                </c:pt>
                <c:pt idx="9">
                  <c:v>43</c:v>
                </c:pt>
                <c:pt idx="10">
                  <c:v>44</c:v>
                </c:pt>
                <c:pt idx="1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BB-4E91-A02F-D958C71E38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YTD CY23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9"/>
              <c:layout>
                <c:manualLayout>
                  <c:x val="8.6998373883937601E-3"/>
                  <c:y val="-7.72200772200772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EBB-4E91-A02F-D958C71E38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effectLst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AERO/ALCO</c:v>
                </c:pt>
                <c:pt idx="1">
                  <c:v>COCAINE</c:v>
                </c:pt>
                <c:pt idx="2">
                  <c:v>CRACK</c:v>
                </c:pt>
                <c:pt idx="3">
                  <c:v>FENTANYL</c:v>
                </c:pt>
                <c:pt idx="4">
                  <c:v>HEROIN</c:v>
                </c:pt>
                <c:pt idx="5">
                  <c:v>METH</c:v>
                </c:pt>
                <c:pt idx="6">
                  <c:v>OTHER</c:v>
                </c:pt>
                <c:pt idx="7">
                  <c:v>OTC</c:v>
                </c:pt>
                <c:pt idx="8">
                  <c:v>OXYCODONE</c:v>
                </c:pt>
                <c:pt idx="9">
                  <c:v>PER. PILLS</c:v>
                </c:pt>
                <c:pt idx="10">
                  <c:v>SYN. MARIJUANA</c:v>
                </c:pt>
                <c:pt idx="11">
                  <c:v>UNK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</c:v>
                </c:pt>
                <c:pt idx="1">
                  <c:v>31</c:v>
                </c:pt>
                <c:pt idx="2">
                  <c:v>11</c:v>
                </c:pt>
                <c:pt idx="3">
                  <c:v>50</c:v>
                </c:pt>
                <c:pt idx="4">
                  <c:v>108</c:v>
                </c:pt>
                <c:pt idx="5">
                  <c:v>16</c:v>
                </c:pt>
                <c:pt idx="6">
                  <c:v>91</c:v>
                </c:pt>
                <c:pt idx="7">
                  <c:v>1</c:v>
                </c:pt>
                <c:pt idx="8">
                  <c:v>3</c:v>
                </c:pt>
                <c:pt idx="9">
                  <c:v>26</c:v>
                </c:pt>
                <c:pt idx="10">
                  <c:v>56</c:v>
                </c:pt>
                <c:pt idx="1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BB-4E91-A02F-D958C71E38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33076576"/>
        <c:axId val="633070672"/>
        <c:axId val="415155368"/>
      </c:bar3DChart>
      <c:catAx>
        <c:axId val="633076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33070672"/>
        <c:crosses val="autoZero"/>
        <c:auto val="1"/>
        <c:lblAlgn val="ctr"/>
        <c:lblOffset val="100"/>
        <c:noMultiLvlLbl val="0"/>
      </c:catAx>
      <c:valAx>
        <c:axId val="633070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33076576"/>
        <c:crosses val="autoZero"/>
        <c:crossBetween val="between"/>
      </c:valAx>
      <c:serAx>
        <c:axId val="415155368"/>
        <c:scaling>
          <c:orientation val="minMax"/>
        </c:scaling>
        <c:delete val="1"/>
        <c:axPos val="b"/>
        <c:majorTickMark val="none"/>
        <c:minorTickMark val="none"/>
        <c:tickLblPos val="nextTo"/>
        <c:crossAx val="633070672"/>
        <c:crosses val="autoZero"/>
      </c:ser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3090413779336775"/>
          <c:y val="0.92348868110236237"/>
          <c:w val="0.33819172441326445"/>
          <c:h val="5.5298898448504746E-2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19050"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effectLst/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sng" strike="noStrike" kern="1200" spc="0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u="sng"/>
              <a:t>SUSPECTED DRUG USED IN OVERDOSE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sng" strike="noStrike" kern="1200" spc="0" baseline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2384803535065895E-2"/>
          <c:y val="0.13156653402032092"/>
          <c:w val="0.92847555421046779"/>
          <c:h val="0.5711766424220517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YTD CY25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5.4367952097278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22C-418C-8B76-57BC035A3A87}"/>
                </c:ext>
              </c:extLst>
            </c:dLbl>
            <c:dLbl>
              <c:idx val="1"/>
              <c:layout>
                <c:manualLayout>
                  <c:x val="0"/>
                  <c:y val="5.7688278435326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22C-418C-8B76-57BC035A3A87}"/>
                </c:ext>
              </c:extLst>
            </c:dLbl>
            <c:dLbl>
              <c:idx val="2"/>
              <c:layout>
                <c:manualLayout>
                  <c:x val="3.479934955357472E-3"/>
                  <c:y val="2.60120961646224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2C-418C-8B76-57BC035A3A87}"/>
                </c:ext>
              </c:extLst>
            </c:dLbl>
            <c:dLbl>
              <c:idx val="3"/>
              <c:layout>
                <c:manualLayout>
                  <c:x val="0"/>
                  <c:y val="5.9374999999999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22C-418C-8B76-57BC035A3A87}"/>
                </c:ext>
              </c:extLst>
            </c:dLbl>
            <c:dLbl>
              <c:idx val="4"/>
              <c:layout>
                <c:manualLayout>
                  <c:x val="-6.3798070514132883E-17"/>
                  <c:y val="9.3749999999999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22C-418C-8B76-57BC035A3A87}"/>
                </c:ext>
              </c:extLst>
            </c:dLbl>
            <c:dLbl>
              <c:idx val="5"/>
              <c:layout>
                <c:manualLayout>
                  <c:x val="1.7399674776787518E-3"/>
                  <c:y val="1.43823344317093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22C-418C-8B76-57BC035A3A87}"/>
                </c:ext>
              </c:extLst>
            </c:dLbl>
            <c:dLbl>
              <c:idx val="6"/>
              <c:layout>
                <c:manualLayout>
                  <c:x val="-6.3798070514132883E-17"/>
                  <c:y val="0.1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22C-418C-8B76-57BC035A3A87}"/>
                </c:ext>
              </c:extLst>
            </c:dLbl>
            <c:dLbl>
              <c:idx val="7"/>
              <c:layout>
                <c:manualLayout>
                  <c:x val="0"/>
                  <c:y val="3.12499999999994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22C-418C-8B76-57BC035A3A87}"/>
                </c:ext>
              </c:extLst>
            </c:dLbl>
            <c:dLbl>
              <c:idx val="8"/>
              <c:layout>
                <c:manualLayout>
                  <c:x val="-1.2759614102826577E-16"/>
                  <c:y val="3.12500000000000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22C-418C-8B76-57BC035A3A87}"/>
                </c:ext>
              </c:extLst>
            </c:dLbl>
            <c:dLbl>
              <c:idx val="9"/>
              <c:layout>
                <c:manualLayout>
                  <c:x val="0"/>
                  <c:y val="7.81249999999999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22C-418C-8B76-57BC035A3A87}"/>
                </c:ext>
              </c:extLst>
            </c:dLbl>
            <c:dLbl>
              <c:idx val="10"/>
              <c:layout>
                <c:manualLayout>
                  <c:x val="-1.2759614102826577E-16"/>
                  <c:y val="8.43749999999999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22C-418C-8B76-57BC035A3A87}"/>
                </c:ext>
              </c:extLst>
            </c:dLbl>
            <c:dLbl>
              <c:idx val="11"/>
              <c:layout>
                <c:manualLayout>
                  <c:x val="1.2759614102826577E-16"/>
                  <c:y val="-4.61647929091614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22C-418C-8B76-57BC035A3A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AERO/ALCO</c:v>
                </c:pt>
                <c:pt idx="1">
                  <c:v>COCAINE</c:v>
                </c:pt>
                <c:pt idx="2">
                  <c:v>CRACK</c:v>
                </c:pt>
                <c:pt idx="3">
                  <c:v>FENTANYL</c:v>
                </c:pt>
                <c:pt idx="4">
                  <c:v>HEROIN</c:v>
                </c:pt>
                <c:pt idx="5">
                  <c:v>METH</c:v>
                </c:pt>
                <c:pt idx="6">
                  <c:v>OTHER</c:v>
                </c:pt>
                <c:pt idx="7">
                  <c:v>OTC</c:v>
                </c:pt>
                <c:pt idx="8">
                  <c:v>OXYCODONE</c:v>
                </c:pt>
                <c:pt idx="9">
                  <c:v>PER. PILLS</c:v>
                </c:pt>
                <c:pt idx="10">
                  <c:v>SYN. MARIJUANA</c:v>
                </c:pt>
                <c:pt idx="11">
                  <c:v>UNK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11</c:v>
                </c:pt>
                <c:pt idx="1">
                  <c:v>9</c:v>
                </c:pt>
                <c:pt idx="2">
                  <c:v>2</c:v>
                </c:pt>
                <c:pt idx="3">
                  <c:v>16</c:v>
                </c:pt>
                <c:pt idx="4">
                  <c:v>37</c:v>
                </c:pt>
                <c:pt idx="5">
                  <c:v>4</c:v>
                </c:pt>
                <c:pt idx="6">
                  <c:v>51</c:v>
                </c:pt>
                <c:pt idx="7">
                  <c:v>1</c:v>
                </c:pt>
                <c:pt idx="8">
                  <c:v>1</c:v>
                </c:pt>
                <c:pt idx="9">
                  <c:v>24</c:v>
                </c:pt>
                <c:pt idx="10">
                  <c:v>21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22C-418C-8B76-57BC035A3A8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YTD CY24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0439804866072495E-2"/>
                  <c:y val="-2.40589630245943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22C-418C-8B76-57BC035A3A87}"/>
                </c:ext>
              </c:extLst>
            </c:dLbl>
            <c:dLbl>
              <c:idx val="9"/>
              <c:layout>
                <c:manualLayout>
                  <c:x val="8.6998373883937601E-3"/>
                  <c:y val="-7.72200772200772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22C-418C-8B76-57BC035A3A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effectLst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AERO/ALCO</c:v>
                </c:pt>
                <c:pt idx="1">
                  <c:v>COCAINE</c:v>
                </c:pt>
                <c:pt idx="2">
                  <c:v>CRACK</c:v>
                </c:pt>
                <c:pt idx="3">
                  <c:v>FENTANYL</c:v>
                </c:pt>
                <c:pt idx="4">
                  <c:v>HEROIN</c:v>
                </c:pt>
                <c:pt idx="5">
                  <c:v>METH</c:v>
                </c:pt>
                <c:pt idx="6">
                  <c:v>OTHER</c:v>
                </c:pt>
                <c:pt idx="7">
                  <c:v>OTC</c:v>
                </c:pt>
                <c:pt idx="8">
                  <c:v>OXYCODONE</c:v>
                </c:pt>
                <c:pt idx="9">
                  <c:v>PER. PILLS</c:v>
                </c:pt>
                <c:pt idx="10">
                  <c:v>SYN. MARIJUANA</c:v>
                </c:pt>
                <c:pt idx="11">
                  <c:v>UNK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</c:v>
                </c:pt>
                <c:pt idx="1">
                  <c:v>22</c:v>
                </c:pt>
                <c:pt idx="2">
                  <c:v>12</c:v>
                </c:pt>
                <c:pt idx="3">
                  <c:v>26</c:v>
                </c:pt>
                <c:pt idx="4">
                  <c:v>43</c:v>
                </c:pt>
                <c:pt idx="5">
                  <c:v>10</c:v>
                </c:pt>
                <c:pt idx="6">
                  <c:v>55</c:v>
                </c:pt>
                <c:pt idx="7">
                  <c:v>6</c:v>
                </c:pt>
                <c:pt idx="8">
                  <c:v>2</c:v>
                </c:pt>
                <c:pt idx="9">
                  <c:v>29</c:v>
                </c:pt>
                <c:pt idx="10">
                  <c:v>32</c:v>
                </c:pt>
                <c:pt idx="1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22C-418C-8B76-57BC035A3A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33076576"/>
        <c:axId val="633070672"/>
        <c:axId val="415155368"/>
      </c:bar3DChart>
      <c:catAx>
        <c:axId val="633076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33070672"/>
        <c:crosses val="autoZero"/>
        <c:auto val="1"/>
        <c:lblAlgn val="ctr"/>
        <c:lblOffset val="100"/>
        <c:noMultiLvlLbl val="0"/>
      </c:catAx>
      <c:valAx>
        <c:axId val="633070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33076576"/>
        <c:crosses val="autoZero"/>
        <c:crossBetween val="between"/>
      </c:valAx>
      <c:serAx>
        <c:axId val="415155368"/>
        <c:scaling>
          <c:orientation val="minMax"/>
        </c:scaling>
        <c:delete val="1"/>
        <c:axPos val="b"/>
        <c:majorTickMark val="none"/>
        <c:minorTickMark val="none"/>
        <c:tickLblPos val="nextTo"/>
        <c:crossAx val="633070672"/>
        <c:crosses val="autoZero"/>
      </c:ser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3090413779336775"/>
          <c:y val="0.92348868110236237"/>
          <c:w val="0.33819172441326445"/>
          <c:h val="5.5298898448504746E-2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19050"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effectLst/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sng" strike="noStrike" kern="1200" spc="0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>
                <a:effectLst/>
              </a:rPr>
              <a:t>DRUGS USED IN FATAL OVERDOSES CY24</a:t>
            </a:r>
          </a:p>
        </c:rich>
      </c:tx>
      <c:layout>
        <c:manualLayout>
          <c:xMode val="edge"/>
          <c:yMode val="edge"/>
          <c:x val="0.14672391732283466"/>
          <c:y val="1.8749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30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34B0-49F6-93F7-8247F5B439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COCAINE</c:v>
                </c:pt>
                <c:pt idx="1">
                  <c:v>FENTANYL</c:v>
                </c:pt>
                <c:pt idx="2">
                  <c:v>HEROIN</c:v>
                </c:pt>
                <c:pt idx="3">
                  <c:v>METH</c:v>
                </c:pt>
                <c:pt idx="4">
                  <c:v>OTHER</c:v>
                </c:pt>
                <c:pt idx="5">
                  <c:v>OXYCODONE</c:v>
                </c:pt>
                <c:pt idx="6">
                  <c:v>SYN.MARIJUANA</c:v>
                </c:pt>
                <c:pt idx="7">
                  <c:v>PRES. PILLS</c:v>
                </c:pt>
                <c:pt idx="8">
                  <c:v>UNK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10</c:v>
                </c:pt>
                <c:pt idx="1">
                  <c:v>30</c:v>
                </c:pt>
                <c:pt idx="2">
                  <c:v>2</c:v>
                </c:pt>
                <c:pt idx="3">
                  <c:v>5</c:v>
                </c:pt>
                <c:pt idx="4">
                  <c:v>7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56-46C1-ADC1-7F3ACF4A7E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3017912"/>
        <c:axId val="453019552"/>
      </c:barChart>
      <c:catAx>
        <c:axId val="453017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3019552"/>
        <c:crosses val="autoZero"/>
        <c:auto val="1"/>
        <c:lblAlgn val="ctr"/>
        <c:lblOffset val="100"/>
        <c:noMultiLvlLbl val="0"/>
      </c:catAx>
      <c:valAx>
        <c:axId val="453019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3017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9050"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sng" strike="noStrike" kern="1200" spc="0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>
                <a:effectLst/>
              </a:rPr>
              <a:t>DRUG USED IN FATAL OVERDOSES YTD CY25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F0E-4623-A268-9440A7C816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COCAINE</c:v>
                </c:pt>
                <c:pt idx="1">
                  <c:v>FENTANYL</c:v>
                </c:pt>
                <c:pt idx="2">
                  <c:v>HEROIN</c:v>
                </c:pt>
                <c:pt idx="3">
                  <c:v>METH</c:v>
                </c:pt>
                <c:pt idx="4">
                  <c:v>OTHER</c:v>
                </c:pt>
                <c:pt idx="5">
                  <c:v>PRES. PILLS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5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0E-4623-A268-9440A7C816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3017912"/>
        <c:axId val="453019552"/>
      </c:barChart>
      <c:catAx>
        <c:axId val="453017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3019552"/>
        <c:crosses val="autoZero"/>
        <c:auto val="1"/>
        <c:lblAlgn val="ctr"/>
        <c:lblOffset val="100"/>
        <c:noMultiLvlLbl val="0"/>
      </c:catAx>
      <c:valAx>
        <c:axId val="453019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3017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9050"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sng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GENDER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sng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9ECE-41CA-8319-66973A6FE0B9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ECE-41CA-8319-66973A6FE0B9}"/>
              </c:ext>
            </c:extLst>
          </c:dPt>
          <c:dLbls>
            <c:dLbl>
              <c:idx val="0"/>
              <c:layout>
                <c:manualLayout>
                  <c:x val="2.1623307678215176E-2"/>
                  <c:y val="-0.204592161979918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212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ECE-41CA-8319-66973A6FE0B9}"/>
                </c:ext>
              </c:extLst>
            </c:dLbl>
            <c:dLbl>
              <c:idx val="1"/>
              <c:layout>
                <c:manualLayout>
                  <c:x val="1.9460976910393692E-2"/>
                  <c:y val="-0.15198274889936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378184500276846"/>
                      <c:h val="0.1096613988212361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ECE-41CA-8319-66973A6FE0B9}"/>
                </c:ext>
              </c:extLst>
            </c:dLbl>
            <c:dLbl>
              <c:idx val="2"/>
              <c:layout>
                <c:manualLayout>
                  <c:x val="1.714813430015058E-2"/>
                  <c:y val="-8.18368647919672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ECE-41CA-8319-66973A6FE0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MALE</c:v>
                </c:pt>
                <c:pt idx="1">
                  <c:v>FEMALE</c:v>
                </c:pt>
                <c:pt idx="2">
                  <c:v>UNK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212</c:v>
                </c:pt>
                <c:pt idx="1">
                  <c:v>112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CE-41CA-8319-66973A6FE0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RACE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18A6-438B-9F1C-3E4723B100FC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18A6-438B-9F1C-3E4723B100F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18A6-438B-9F1C-3E4723B100FC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18A6-438B-9F1C-3E4723B100FC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18A6-438B-9F1C-3E4723B100FC}"/>
              </c:ext>
            </c:extLst>
          </c:dPt>
          <c:dLbls>
            <c:dLbl>
              <c:idx val="0"/>
              <c:layout>
                <c:manualLayout>
                  <c:x val="8.5680957845643002E-3"/>
                  <c:y val="-8.1836864791967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8A6-438B-9F1C-3E4723B100FC}"/>
                </c:ext>
              </c:extLst>
            </c:dLbl>
            <c:dLbl>
              <c:idx val="1"/>
              <c:layout>
                <c:manualLayout>
                  <c:x val="-4.9926987094437228E-3"/>
                  <c:y val="-0.204592161979918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8A6-438B-9F1C-3E4723B100FC}"/>
                </c:ext>
              </c:extLst>
            </c:dLbl>
            <c:dLbl>
              <c:idx val="2"/>
              <c:layout>
                <c:manualLayout>
                  <c:x val="1.2852143676846431E-2"/>
                  <c:y val="-4.67639227382670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8A6-438B-9F1C-3E4723B100FC}"/>
                </c:ext>
              </c:extLst>
            </c:dLbl>
            <c:dLbl>
              <c:idx val="3"/>
              <c:layout>
                <c:manualLayout>
                  <c:x val="4.2840478922820911E-3"/>
                  <c:y val="-4.67639227382670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8A6-438B-9F1C-3E4723B100FC}"/>
                </c:ext>
              </c:extLst>
            </c:dLbl>
            <c:dLbl>
              <c:idx val="4"/>
              <c:layout>
                <c:manualLayout>
                  <c:x val="1.2852143676846509E-2"/>
                  <c:y val="-5.26094130805503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8A6-438B-9F1C-3E4723B100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BLACK</c:v>
                </c:pt>
                <c:pt idx="1">
                  <c:v>WHITE</c:v>
                </c:pt>
                <c:pt idx="2">
                  <c:v>HISPANIC</c:v>
                </c:pt>
                <c:pt idx="3">
                  <c:v>OTHER</c:v>
                </c:pt>
                <c:pt idx="4">
                  <c:v>UNKNOWN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45</c:v>
                </c:pt>
                <c:pt idx="1">
                  <c:v>254</c:v>
                </c:pt>
                <c:pt idx="2">
                  <c:v>21</c:v>
                </c:pt>
                <c:pt idx="3">
                  <c:v>1</c:v>
                </c:pt>
                <c:pt idx="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8A6-438B-9F1C-3E4723B100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u="sng"/>
              <a:t>VICTIMS BY 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7C8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15C-419C-97FB-E79054953CC9}"/>
              </c:ext>
            </c:extLst>
          </c:dPt>
          <c:dPt>
            <c:idx val="1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15C-419C-97FB-E79054953CC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F-215C-419C-97FB-E79054953CC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215C-419C-97FB-E79054953CC9}"/>
              </c:ext>
            </c:extLst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215C-419C-97FB-E79054953CC9}"/>
              </c:ext>
            </c:extLst>
          </c:dPt>
          <c:dPt>
            <c:idx val="5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215C-419C-97FB-E79054953CC9}"/>
              </c:ext>
            </c:extLst>
          </c:dPt>
          <c:dPt>
            <c:idx val="6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215C-419C-97FB-E79054953CC9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D-215C-419C-97FB-E79054953CC9}"/>
              </c:ext>
            </c:extLst>
          </c:dPt>
          <c:cat>
            <c:strRef>
              <c:f>Sheet1!$A$2:$A$9</c:f>
              <c:strCache>
                <c:ptCount val="8"/>
                <c:pt idx="0">
                  <c:v>10Y-19Y</c:v>
                </c:pt>
                <c:pt idx="1">
                  <c:v>20Y-29Y</c:v>
                </c:pt>
                <c:pt idx="2">
                  <c:v>30Y-39Y</c:v>
                </c:pt>
                <c:pt idx="3">
                  <c:v>40Y-49Y</c:v>
                </c:pt>
                <c:pt idx="4">
                  <c:v>50Y-59Y</c:v>
                </c:pt>
                <c:pt idx="5">
                  <c:v>60Y-69Y</c:v>
                </c:pt>
                <c:pt idx="6">
                  <c:v>70Y+</c:v>
                </c:pt>
                <c:pt idx="7">
                  <c:v>UNKNOWN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6</c:v>
                </c:pt>
                <c:pt idx="1">
                  <c:v>49</c:v>
                </c:pt>
                <c:pt idx="2">
                  <c:v>108</c:v>
                </c:pt>
                <c:pt idx="3">
                  <c:v>72</c:v>
                </c:pt>
                <c:pt idx="4">
                  <c:v>56</c:v>
                </c:pt>
                <c:pt idx="5">
                  <c:v>20</c:v>
                </c:pt>
                <c:pt idx="6">
                  <c:v>6</c:v>
                </c:pt>
                <c:pt idx="7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15C-419C-97FB-E79054953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683879"/>
        <c:axId val="373682239"/>
        <c:axId val="0"/>
      </c:bar3DChart>
      <c:catAx>
        <c:axId val="373683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2239"/>
        <c:crosses val="autoZero"/>
        <c:auto val="1"/>
        <c:lblAlgn val="ctr"/>
        <c:lblOffset val="100"/>
        <c:noMultiLvlLbl val="0"/>
      </c:catAx>
      <c:valAx>
        <c:axId val="373682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3683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801BD7-B5B3-460D-85F7-667B3DFBDF41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47E904-285B-44E7-99B9-C7E0F2183C07}">
      <dgm:prSet phldrT="[Text]" custT="1"/>
      <dgm:spPr>
        <a:solidFill>
          <a:srgbClr val="00B050"/>
        </a:solidFill>
        <a:ln>
          <a:solidFill>
            <a:schemeClr val="tx1"/>
          </a:solidFill>
        </a:ln>
        <a:effectLst>
          <a:outerShdw blurRad="50800" dist="762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1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SINGLE</a:t>
          </a:r>
          <a:endParaRPr lang="en-US" sz="15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0682DF-4178-458C-B556-CF412D834630}" type="parTrans" cxnId="{6EA08E95-9506-416E-A8BE-6742BF99B761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D47087-AE49-48ED-BD26-CBC768997317}" type="sibTrans" cxnId="{6EA08E95-9506-416E-A8BE-6742BF99B761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E83299-F025-46C9-9E84-7131870477A0}">
      <dgm:prSet phldrT="[Text]" custT="1"/>
      <dgm:spPr>
        <a:solidFill>
          <a:schemeClr val="bg1">
            <a:lumMod val="75000"/>
          </a:schemeClr>
        </a:solidFill>
        <a:ln>
          <a:solidFill>
            <a:schemeClr val="tx1"/>
          </a:solidFill>
        </a:ln>
        <a:effectLst>
          <a:outerShdw blurRad="50800" dist="762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1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NONE</a:t>
          </a:r>
        </a:p>
      </dgm:t>
    </dgm:pt>
    <dgm:pt modelId="{C6AA018E-5A1B-4136-A62D-291451E6D64D}" type="parTrans" cxnId="{926FEF22-01FB-455B-862D-8286C6827CB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DB8CC9-ED62-49AC-9F67-087B0657DC20}" type="sibTrans" cxnId="{926FEF22-01FB-455B-862D-8286C6827CB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B7EEA9-94E7-444F-B6A5-DEBB30A094F9}">
      <dgm:prSet phldrT="[Text]" custT="1"/>
      <dgm:spPr>
        <a:solidFill>
          <a:schemeClr val="accent1">
            <a:lumMod val="75000"/>
          </a:schemeClr>
        </a:solidFill>
        <a:ln w="15875">
          <a:solidFill>
            <a:schemeClr val="bg1"/>
          </a:solidFill>
        </a:ln>
        <a:effectLst>
          <a:outerShdw blurRad="38100" sx="102000" sy="102000" algn="ctr" rotWithShape="0">
            <a:prstClr val="black">
              <a:alpha val="55000"/>
            </a:prstClr>
          </a:outerShdw>
        </a:effectLst>
      </dgm:spPr>
      <dgm:t>
        <a:bodyPr/>
        <a:lstStyle/>
        <a:p>
          <a:r>
            <a:rPr lang="en-US" sz="1400" b="1" i="0" u="non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TOTAL</a:t>
          </a:r>
          <a:endParaRPr lang="en-US" sz="1700" b="1" i="0" u="none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5C259A-C00D-4161-92AA-0A8C575D680D}" type="parTrans" cxnId="{3606C161-208C-4CA1-9B37-F8C6C02CE30C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08E37B-2824-49C6-9F36-8DC9860785D0}" type="sibTrans" cxnId="{3606C161-208C-4CA1-9B37-F8C6C02CE30C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C70CF7-69EB-4D08-B2D5-223405F2473D}">
      <dgm:prSet phldrT="[Text]" custT="1"/>
      <dgm:spPr>
        <a:solidFill>
          <a:srgbClr val="7030A0"/>
        </a:solidFill>
        <a:ln w="12700">
          <a:solidFill>
            <a:schemeClr val="tx1"/>
          </a:solidFill>
        </a:ln>
        <a:effectLst>
          <a:outerShdw blurRad="50800" dist="762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MULTIPLE</a:t>
          </a:r>
        </a:p>
      </dgm:t>
    </dgm:pt>
    <dgm:pt modelId="{62E98CCF-3F60-4766-B2BA-C04312CC59B0}" type="parTrans" cxnId="{51A161EE-27C4-4DB4-B257-DB5CD6557E88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FC202A-A092-473B-85C4-6FF919FF894E}" type="sibTrans" cxnId="{51A161EE-27C4-4DB4-B257-DB5CD6557E88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06DBCB-06D2-42AD-A083-762088A65FDC}" type="pres">
      <dgm:prSet presAssocID="{B7801BD7-B5B3-460D-85F7-667B3DFBDF41}" presName="compositeShape" presStyleCnt="0">
        <dgm:presLayoutVars>
          <dgm:chMax val="9"/>
          <dgm:dir/>
          <dgm:resizeHandles val="exact"/>
        </dgm:presLayoutVars>
      </dgm:prSet>
      <dgm:spPr/>
    </dgm:pt>
    <dgm:pt modelId="{8EE3C8E2-1CD9-4B56-88ED-7FE6CA08339A}" type="pres">
      <dgm:prSet presAssocID="{B7801BD7-B5B3-460D-85F7-667B3DFBDF41}" presName="triangle1" presStyleLbl="node1" presStyleIdx="0" presStyleCnt="4">
        <dgm:presLayoutVars>
          <dgm:bulletEnabled val="1"/>
        </dgm:presLayoutVars>
      </dgm:prSet>
      <dgm:spPr/>
    </dgm:pt>
    <dgm:pt modelId="{CD57956A-7128-459C-AA00-3FD6C0A2C2C2}" type="pres">
      <dgm:prSet presAssocID="{B7801BD7-B5B3-460D-85F7-667B3DFBDF41}" presName="triangle2" presStyleLbl="node1" presStyleIdx="1" presStyleCnt="4">
        <dgm:presLayoutVars>
          <dgm:bulletEnabled val="1"/>
        </dgm:presLayoutVars>
      </dgm:prSet>
      <dgm:spPr/>
    </dgm:pt>
    <dgm:pt modelId="{BC74EB28-1A65-4025-946C-8AF842D88DCA}" type="pres">
      <dgm:prSet presAssocID="{B7801BD7-B5B3-460D-85F7-667B3DFBDF41}" presName="triangle3" presStyleLbl="node1" presStyleIdx="2" presStyleCnt="4">
        <dgm:presLayoutVars>
          <dgm:bulletEnabled val="1"/>
        </dgm:presLayoutVars>
      </dgm:prSet>
      <dgm:spPr/>
    </dgm:pt>
    <dgm:pt modelId="{A90F1F3F-36B8-46DE-8AE0-40DA7C3B502C}" type="pres">
      <dgm:prSet presAssocID="{B7801BD7-B5B3-460D-85F7-667B3DFBDF41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9EFC3F10-64AD-49C7-8C0C-C2C37688972F}" type="presOf" srcId="{F3B7EEA9-94E7-444F-B6A5-DEBB30A094F9}" destId="{BC74EB28-1A65-4025-946C-8AF842D88DCA}" srcOrd="0" destOrd="0" presId="urn:microsoft.com/office/officeart/2005/8/layout/pyramid4"/>
    <dgm:cxn modelId="{BC88CA19-E52C-4FD8-A451-35ADCB540BBE}" type="presOf" srcId="{6747E904-285B-44E7-99B9-C7E0F2183C07}" destId="{8EE3C8E2-1CD9-4B56-88ED-7FE6CA08339A}" srcOrd="0" destOrd="0" presId="urn:microsoft.com/office/officeart/2005/8/layout/pyramid4"/>
    <dgm:cxn modelId="{926FEF22-01FB-455B-862D-8286C6827CB4}" srcId="{B7801BD7-B5B3-460D-85F7-667B3DFBDF41}" destId="{F6E83299-F025-46C9-9E84-7131870477A0}" srcOrd="1" destOrd="0" parTransId="{C6AA018E-5A1B-4136-A62D-291451E6D64D}" sibTransId="{41DB8CC9-ED62-49AC-9F67-087B0657DC20}"/>
    <dgm:cxn modelId="{3606C161-208C-4CA1-9B37-F8C6C02CE30C}" srcId="{B7801BD7-B5B3-460D-85F7-667B3DFBDF41}" destId="{F3B7EEA9-94E7-444F-B6A5-DEBB30A094F9}" srcOrd="2" destOrd="0" parTransId="{A45C259A-C00D-4161-92AA-0A8C575D680D}" sibTransId="{3608E37B-2824-49C6-9F36-8DC9860785D0}"/>
    <dgm:cxn modelId="{8A9F8E68-EC46-4C82-8A54-61FCD47A33D7}" type="presOf" srcId="{B7801BD7-B5B3-460D-85F7-667B3DFBDF41}" destId="{8A06DBCB-06D2-42AD-A083-762088A65FDC}" srcOrd="0" destOrd="0" presId="urn:microsoft.com/office/officeart/2005/8/layout/pyramid4"/>
    <dgm:cxn modelId="{9DC7DA7B-7E3B-4641-8EF3-F08D995362DA}" type="presOf" srcId="{88C70CF7-69EB-4D08-B2D5-223405F2473D}" destId="{A90F1F3F-36B8-46DE-8AE0-40DA7C3B502C}" srcOrd="0" destOrd="0" presId="urn:microsoft.com/office/officeart/2005/8/layout/pyramid4"/>
    <dgm:cxn modelId="{6EA08E95-9506-416E-A8BE-6742BF99B761}" srcId="{B7801BD7-B5B3-460D-85F7-667B3DFBDF41}" destId="{6747E904-285B-44E7-99B9-C7E0F2183C07}" srcOrd="0" destOrd="0" parTransId="{520682DF-4178-458C-B556-CF412D834630}" sibTransId="{D1D47087-AE49-48ED-BD26-CBC768997317}"/>
    <dgm:cxn modelId="{819451E4-219E-41F8-A0D1-52715266DF37}" type="presOf" srcId="{F6E83299-F025-46C9-9E84-7131870477A0}" destId="{CD57956A-7128-459C-AA00-3FD6C0A2C2C2}" srcOrd="0" destOrd="0" presId="urn:microsoft.com/office/officeart/2005/8/layout/pyramid4"/>
    <dgm:cxn modelId="{51A161EE-27C4-4DB4-B257-DB5CD6557E88}" srcId="{B7801BD7-B5B3-460D-85F7-667B3DFBDF41}" destId="{88C70CF7-69EB-4D08-B2D5-223405F2473D}" srcOrd="3" destOrd="0" parTransId="{62E98CCF-3F60-4766-B2BA-C04312CC59B0}" sibTransId="{B1FC202A-A092-473B-85C4-6FF919FF894E}"/>
    <dgm:cxn modelId="{C25B8C9E-C536-4AE1-9AF1-D603125E2BC8}" type="presParOf" srcId="{8A06DBCB-06D2-42AD-A083-762088A65FDC}" destId="{8EE3C8E2-1CD9-4B56-88ED-7FE6CA08339A}" srcOrd="0" destOrd="0" presId="urn:microsoft.com/office/officeart/2005/8/layout/pyramid4"/>
    <dgm:cxn modelId="{2319753F-CE48-4856-8DDD-AD292F62004F}" type="presParOf" srcId="{8A06DBCB-06D2-42AD-A083-762088A65FDC}" destId="{CD57956A-7128-459C-AA00-3FD6C0A2C2C2}" srcOrd="1" destOrd="0" presId="urn:microsoft.com/office/officeart/2005/8/layout/pyramid4"/>
    <dgm:cxn modelId="{5F9396E7-F896-4EA1-891F-312520E3B0EA}" type="presParOf" srcId="{8A06DBCB-06D2-42AD-A083-762088A65FDC}" destId="{BC74EB28-1A65-4025-946C-8AF842D88DCA}" srcOrd="2" destOrd="0" presId="urn:microsoft.com/office/officeart/2005/8/layout/pyramid4"/>
    <dgm:cxn modelId="{20421506-375A-4813-8976-BCDE1A554F20}" type="presParOf" srcId="{8A06DBCB-06D2-42AD-A083-762088A65FDC}" destId="{A90F1F3F-36B8-46DE-8AE0-40DA7C3B502C}" srcOrd="3" destOrd="0" presId="urn:microsoft.com/office/officeart/2005/8/layout/pyramid4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801BD7-B5B3-460D-85F7-667B3DFBDF41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47E904-285B-44E7-99B9-C7E0F2183C07}">
      <dgm:prSet phldrT="[Text]" custT="1"/>
      <dgm:spPr>
        <a:solidFill>
          <a:srgbClr val="00B050"/>
        </a:solidFill>
        <a:ln>
          <a:solidFill>
            <a:schemeClr val="tx1"/>
          </a:solidFill>
        </a:ln>
        <a:effectLst>
          <a:outerShdw blurRad="50800" dist="76200" dir="16200000" rotWithShape="0">
            <a:prstClr val="black">
              <a:alpha val="40000"/>
            </a:prstClr>
          </a:outerShdw>
        </a:effectLst>
      </dgm:spPr>
      <dgm:t>
        <a:bodyPr anchor="t" anchorCtr="0"/>
        <a:lstStyle/>
        <a:p>
          <a:r>
            <a:rPr lang="en-US"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45</a:t>
          </a:r>
        </a:p>
        <a:p>
          <a:r>
            <a:rPr lang="en-US" sz="1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SINGLE</a:t>
          </a:r>
          <a:endParaRPr lang="en-US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0682DF-4178-458C-B556-CF412D834630}" type="parTrans" cxnId="{6EA08E95-9506-416E-A8BE-6742BF99B761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D47087-AE49-48ED-BD26-CBC768997317}" type="sibTrans" cxnId="{6EA08E95-9506-416E-A8BE-6742BF99B761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E83299-F025-46C9-9E84-7131870477A0}">
      <dgm:prSet phldrT="[Text]" custT="1"/>
      <dgm:spPr>
        <a:solidFill>
          <a:schemeClr val="bg1">
            <a:lumMod val="75000"/>
          </a:schemeClr>
        </a:solidFill>
        <a:ln>
          <a:solidFill>
            <a:schemeClr val="tx1"/>
          </a:solidFill>
        </a:ln>
        <a:effectLst>
          <a:outerShdw blurRad="50800" dist="76200" dir="8100000" algn="tr" rotWithShape="0">
            <a:prstClr val="black">
              <a:alpha val="40000"/>
            </a:prstClr>
          </a:outerShdw>
        </a:effectLst>
      </dgm:spPr>
      <dgm:t>
        <a:bodyPr anchor="t" anchorCtr="0"/>
        <a:lstStyle/>
        <a:p>
          <a:r>
            <a:rPr lang="en-US"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78</a:t>
          </a:r>
          <a:endParaRPr lang="en-US" sz="11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NONE</a:t>
          </a:r>
        </a:p>
      </dgm:t>
    </dgm:pt>
    <dgm:pt modelId="{C6AA018E-5A1B-4136-A62D-291451E6D64D}" type="parTrans" cxnId="{926FEF22-01FB-455B-862D-8286C6827CB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DB8CC9-ED62-49AC-9F67-087B0657DC20}" type="sibTrans" cxnId="{926FEF22-01FB-455B-862D-8286C6827CB4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B7EEA9-94E7-444F-B6A5-DEBB30A094F9}">
      <dgm:prSet phldrT="[Text]" custT="1"/>
      <dgm:spPr>
        <a:solidFill>
          <a:schemeClr val="accent1">
            <a:lumMod val="75000"/>
          </a:schemeClr>
        </a:solidFill>
        <a:ln w="15875">
          <a:solidFill>
            <a:schemeClr val="bg1"/>
          </a:solidFill>
        </a:ln>
        <a:effectLst>
          <a:outerShdw blurRad="38100" sx="102000" sy="102000" algn="ctr" rotWithShape="0">
            <a:prstClr val="black">
              <a:alpha val="55000"/>
            </a:prstClr>
          </a:outerShdw>
        </a:effectLst>
      </dgm:spPr>
      <dgm:t>
        <a:bodyPr anchor="t" anchorCtr="0"/>
        <a:lstStyle/>
        <a:p>
          <a:endParaRPr lang="en-US" sz="1400" b="1" i="0" u="none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1400" b="1" i="0" u="non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TOTAL</a:t>
          </a:r>
        </a:p>
        <a:p>
          <a:r>
            <a:rPr lang="en-US" sz="1600" b="1" i="0" u="non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178</a:t>
          </a:r>
          <a:endParaRPr lang="en-US" sz="2000" b="1" i="0" u="none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5C259A-C00D-4161-92AA-0A8C575D680D}" type="parTrans" cxnId="{3606C161-208C-4CA1-9B37-F8C6C02CE30C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08E37B-2824-49C6-9F36-8DC9860785D0}" type="sibTrans" cxnId="{3606C161-208C-4CA1-9B37-F8C6C02CE30C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C70CF7-69EB-4D08-B2D5-223405F2473D}">
      <dgm:prSet phldrT="[Text]" custT="1"/>
      <dgm:spPr>
        <a:solidFill>
          <a:srgbClr val="7030A0"/>
        </a:solidFill>
        <a:ln w="12700">
          <a:solidFill>
            <a:schemeClr val="tx1"/>
          </a:solidFill>
        </a:ln>
        <a:effectLst>
          <a:outerShdw blurRad="50800" dist="76200" dir="2700000" algn="tl" rotWithShape="0">
            <a:prstClr val="black">
              <a:alpha val="40000"/>
            </a:prstClr>
          </a:outerShdw>
        </a:effectLst>
      </dgm:spPr>
      <dgm:t>
        <a:bodyPr rIns="0" anchor="t" anchorCtr="0"/>
        <a:lstStyle/>
        <a:p>
          <a:pPr algn="ctr"/>
          <a:r>
            <a:rPr 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55</a:t>
          </a:r>
          <a:endParaRPr lang="en-US" sz="1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n-US" sz="1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MULTIPLE</a:t>
          </a:r>
          <a:endParaRPr lang="en-US" sz="9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E98CCF-3F60-4766-B2BA-C04312CC59B0}" type="parTrans" cxnId="{51A161EE-27C4-4DB4-B257-DB5CD6557E88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FC202A-A092-473B-85C4-6FF919FF894E}" type="sibTrans" cxnId="{51A161EE-27C4-4DB4-B257-DB5CD6557E88}">
      <dgm:prSet/>
      <dgm:spPr/>
      <dgm:t>
        <a:bodyPr/>
        <a:lstStyle/>
        <a:p>
          <a:endParaRPr 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06DBCB-06D2-42AD-A083-762088A65FDC}" type="pres">
      <dgm:prSet presAssocID="{B7801BD7-B5B3-460D-85F7-667B3DFBDF41}" presName="compositeShape" presStyleCnt="0">
        <dgm:presLayoutVars>
          <dgm:chMax val="9"/>
          <dgm:dir/>
          <dgm:resizeHandles val="exact"/>
        </dgm:presLayoutVars>
      </dgm:prSet>
      <dgm:spPr/>
    </dgm:pt>
    <dgm:pt modelId="{8EE3C8E2-1CD9-4B56-88ED-7FE6CA08339A}" type="pres">
      <dgm:prSet presAssocID="{B7801BD7-B5B3-460D-85F7-667B3DFBDF41}" presName="triangle1" presStyleLbl="node1" presStyleIdx="0" presStyleCnt="4">
        <dgm:presLayoutVars>
          <dgm:bulletEnabled val="1"/>
        </dgm:presLayoutVars>
      </dgm:prSet>
      <dgm:spPr/>
    </dgm:pt>
    <dgm:pt modelId="{CD57956A-7128-459C-AA00-3FD6C0A2C2C2}" type="pres">
      <dgm:prSet presAssocID="{B7801BD7-B5B3-460D-85F7-667B3DFBDF41}" presName="triangle2" presStyleLbl="node1" presStyleIdx="1" presStyleCnt="4">
        <dgm:presLayoutVars>
          <dgm:bulletEnabled val="1"/>
        </dgm:presLayoutVars>
      </dgm:prSet>
      <dgm:spPr/>
    </dgm:pt>
    <dgm:pt modelId="{BC74EB28-1A65-4025-946C-8AF842D88DCA}" type="pres">
      <dgm:prSet presAssocID="{B7801BD7-B5B3-460D-85F7-667B3DFBDF41}" presName="triangle3" presStyleLbl="node1" presStyleIdx="2" presStyleCnt="4">
        <dgm:presLayoutVars>
          <dgm:bulletEnabled val="1"/>
        </dgm:presLayoutVars>
      </dgm:prSet>
      <dgm:spPr/>
    </dgm:pt>
    <dgm:pt modelId="{A90F1F3F-36B8-46DE-8AE0-40DA7C3B502C}" type="pres">
      <dgm:prSet presAssocID="{B7801BD7-B5B3-460D-85F7-667B3DFBDF41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9EFC3F10-64AD-49C7-8C0C-C2C37688972F}" type="presOf" srcId="{F3B7EEA9-94E7-444F-B6A5-DEBB30A094F9}" destId="{BC74EB28-1A65-4025-946C-8AF842D88DCA}" srcOrd="0" destOrd="0" presId="urn:microsoft.com/office/officeart/2005/8/layout/pyramid4"/>
    <dgm:cxn modelId="{BC88CA19-E52C-4FD8-A451-35ADCB540BBE}" type="presOf" srcId="{6747E904-285B-44E7-99B9-C7E0F2183C07}" destId="{8EE3C8E2-1CD9-4B56-88ED-7FE6CA08339A}" srcOrd="0" destOrd="0" presId="urn:microsoft.com/office/officeart/2005/8/layout/pyramid4"/>
    <dgm:cxn modelId="{926FEF22-01FB-455B-862D-8286C6827CB4}" srcId="{B7801BD7-B5B3-460D-85F7-667B3DFBDF41}" destId="{F6E83299-F025-46C9-9E84-7131870477A0}" srcOrd="1" destOrd="0" parTransId="{C6AA018E-5A1B-4136-A62D-291451E6D64D}" sibTransId="{41DB8CC9-ED62-49AC-9F67-087B0657DC20}"/>
    <dgm:cxn modelId="{3606C161-208C-4CA1-9B37-F8C6C02CE30C}" srcId="{B7801BD7-B5B3-460D-85F7-667B3DFBDF41}" destId="{F3B7EEA9-94E7-444F-B6A5-DEBB30A094F9}" srcOrd="2" destOrd="0" parTransId="{A45C259A-C00D-4161-92AA-0A8C575D680D}" sibTransId="{3608E37B-2824-49C6-9F36-8DC9860785D0}"/>
    <dgm:cxn modelId="{8A9F8E68-EC46-4C82-8A54-61FCD47A33D7}" type="presOf" srcId="{B7801BD7-B5B3-460D-85F7-667B3DFBDF41}" destId="{8A06DBCB-06D2-42AD-A083-762088A65FDC}" srcOrd="0" destOrd="0" presId="urn:microsoft.com/office/officeart/2005/8/layout/pyramid4"/>
    <dgm:cxn modelId="{9DC7DA7B-7E3B-4641-8EF3-F08D995362DA}" type="presOf" srcId="{88C70CF7-69EB-4D08-B2D5-223405F2473D}" destId="{A90F1F3F-36B8-46DE-8AE0-40DA7C3B502C}" srcOrd="0" destOrd="0" presId="urn:microsoft.com/office/officeart/2005/8/layout/pyramid4"/>
    <dgm:cxn modelId="{6EA08E95-9506-416E-A8BE-6742BF99B761}" srcId="{B7801BD7-B5B3-460D-85F7-667B3DFBDF41}" destId="{6747E904-285B-44E7-99B9-C7E0F2183C07}" srcOrd="0" destOrd="0" parTransId="{520682DF-4178-458C-B556-CF412D834630}" sibTransId="{D1D47087-AE49-48ED-BD26-CBC768997317}"/>
    <dgm:cxn modelId="{819451E4-219E-41F8-A0D1-52715266DF37}" type="presOf" srcId="{F6E83299-F025-46C9-9E84-7131870477A0}" destId="{CD57956A-7128-459C-AA00-3FD6C0A2C2C2}" srcOrd="0" destOrd="0" presId="urn:microsoft.com/office/officeart/2005/8/layout/pyramid4"/>
    <dgm:cxn modelId="{51A161EE-27C4-4DB4-B257-DB5CD6557E88}" srcId="{B7801BD7-B5B3-460D-85F7-667B3DFBDF41}" destId="{88C70CF7-69EB-4D08-B2D5-223405F2473D}" srcOrd="3" destOrd="0" parTransId="{62E98CCF-3F60-4766-B2BA-C04312CC59B0}" sibTransId="{B1FC202A-A092-473B-85C4-6FF919FF894E}"/>
    <dgm:cxn modelId="{C25B8C9E-C536-4AE1-9AF1-D603125E2BC8}" type="presParOf" srcId="{8A06DBCB-06D2-42AD-A083-762088A65FDC}" destId="{8EE3C8E2-1CD9-4B56-88ED-7FE6CA08339A}" srcOrd="0" destOrd="0" presId="urn:microsoft.com/office/officeart/2005/8/layout/pyramid4"/>
    <dgm:cxn modelId="{2319753F-CE48-4856-8DDD-AD292F62004F}" type="presParOf" srcId="{8A06DBCB-06D2-42AD-A083-762088A65FDC}" destId="{CD57956A-7128-459C-AA00-3FD6C0A2C2C2}" srcOrd="1" destOrd="0" presId="urn:microsoft.com/office/officeart/2005/8/layout/pyramid4"/>
    <dgm:cxn modelId="{5F9396E7-F896-4EA1-891F-312520E3B0EA}" type="presParOf" srcId="{8A06DBCB-06D2-42AD-A083-762088A65FDC}" destId="{BC74EB28-1A65-4025-946C-8AF842D88DCA}" srcOrd="2" destOrd="0" presId="urn:microsoft.com/office/officeart/2005/8/layout/pyramid4"/>
    <dgm:cxn modelId="{20421506-375A-4813-8976-BCDE1A554F20}" type="presParOf" srcId="{8A06DBCB-06D2-42AD-A083-762088A65FDC}" destId="{A90F1F3F-36B8-46DE-8AE0-40DA7C3B502C}" srcOrd="3" destOrd="0" presId="urn:microsoft.com/office/officeart/2005/8/layout/pyramid4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AA88FC-5D51-4915-9DC6-47F4BD2778BD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AE4154C-884A-49B4-94DF-C20CE45C7D47}">
      <dgm:prSet/>
      <dgm:spPr/>
      <dgm:t>
        <a:bodyPr/>
        <a:lstStyle/>
        <a:p>
          <a:r>
            <a:rPr lang="en-US">
              <a:solidFill>
                <a:schemeClr val="bg1"/>
              </a:solidFill>
            </a:rPr>
            <a:t>Education and Prevention Team</a:t>
          </a:r>
        </a:p>
      </dgm:t>
    </dgm:pt>
    <dgm:pt modelId="{86846FBF-9A66-4CDB-8F43-0CCCEA056730}" type="parTrans" cxnId="{5830977F-6562-47CC-B682-793E1C690949}">
      <dgm:prSet/>
      <dgm:spPr/>
      <dgm:t>
        <a:bodyPr/>
        <a:lstStyle/>
        <a:p>
          <a:endParaRPr lang="en-US"/>
        </a:p>
      </dgm:t>
    </dgm:pt>
    <dgm:pt modelId="{D13FFD22-CC0E-4495-9ED7-439762508593}" type="sibTrans" cxnId="{5830977F-6562-47CC-B682-793E1C690949}">
      <dgm:prSet/>
      <dgm:spPr/>
      <dgm:t>
        <a:bodyPr/>
        <a:lstStyle/>
        <a:p>
          <a:endParaRPr lang="en-US"/>
        </a:p>
      </dgm:t>
    </dgm:pt>
    <dgm:pt modelId="{717F91F6-A579-44B1-A1D4-6618D0224157}">
      <dgm:prSet/>
      <dgm:spPr/>
      <dgm:t>
        <a:bodyPr/>
        <a:lstStyle/>
        <a:p>
          <a:r>
            <a:rPr lang="en-US">
              <a:solidFill>
                <a:schemeClr val="bg1"/>
              </a:solidFill>
            </a:rPr>
            <a:t>Treatment Enhancement Team</a:t>
          </a:r>
        </a:p>
      </dgm:t>
    </dgm:pt>
    <dgm:pt modelId="{19663B50-AD09-4BD8-A9A9-F164A78EF4BE}" type="parTrans" cxnId="{2EB01ABF-95C3-4617-8D97-48253A18DBE6}">
      <dgm:prSet/>
      <dgm:spPr/>
      <dgm:t>
        <a:bodyPr/>
        <a:lstStyle/>
        <a:p>
          <a:endParaRPr lang="en-US"/>
        </a:p>
      </dgm:t>
    </dgm:pt>
    <dgm:pt modelId="{7509CFD3-972E-4E18-8F81-6B558DBC4D9F}" type="sibTrans" cxnId="{2EB01ABF-95C3-4617-8D97-48253A18DBE6}">
      <dgm:prSet/>
      <dgm:spPr/>
      <dgm:t>
        <a:bodyPr/>
        <a:lstStyle/>
        <a:p>
          <a:endParaRPr lang="en-US"/>
        </a:p>
      </dgm:t>
    </dgm:pt>
    <dgm:pt modelId="{EAD5CB81-5BCE-4DC0-8B43-F5D43F7A492B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Government and Policy Liaison (Data and Quality Improvement) Team</a:t>
          </a:r>
        </a:p>
      </dgm:t>
    </dgm:pt>
    <dgm:pt modelId="{D26CA673-11FD-45D9-8AC4-81BCF6C4243B}" type="parTrans" cxnId="{90BBDEBC-7310-40D8-8197-D4240D3E2F93}">
      <dgm:prSet/>
      <dgm:spPr/>
      <dgm:t>
        <a:bodyPr/>
        <a:lstStyle/>
        <a:p>
          <a:endParaRPr lang="en-US"/>
        </a:p>
      </dgm:t>
    </dgm:pt>
    <dgm:pt modelId="{FCBDF846-4C6D-4AB3-B300-BE9208E05E74}" type="sibTrans" cxnId="{90BBDEBC-7310-40D8-8197-D4240D3E2F93}">
      <dgm:prSet/>
      <dgm:spPr/>
      <dgm:t>
        <a:bodyPr/>
        <a:lstStyle/>
        <a:p>
          <a:endParaRPr lang="en-US"/>
        </a:p>
      </dgm:t>
    </dgm:pt>
    <dgm:pt modelId="{9814754F-A6EB-48FE-8D66-B9AE6BAFD9B2}">
      <dgm:prSet/>
      <dgm:spPr/>
      <dgm:t>
        <a:bodyPr/>
        <a:lstStyle/>
        <a:p>
          <a:r>
            <a:rPr lang="en-US">
              <a:solidFill>
                <a:schemeClr val="bg1"/>
              </a:solidFill>
            </a:rPr>
            <a:t>Overdose Response and Harm Reduction Team</a:t>
          </a:r>
        </a:p>
      </dgm:t>
    </dgm:pt>
    <dgm:pt modelId="{8CB9AE28-51C8-43A1-BD39-2F556CCAE62A}" type="parTrans" cxnId="{E65885A1-8AFE-4FC3-956E-A2691564FE5A}">
      <dgm:prSet/>
      <dgm:spPr/>
      <dgm:t>
        <a:bodyPr/>
        <a:lstStyle/>
        <a:p>
          <a:endParaRPr lang="en-US"/>
        </a:p>
      </dgm:t>
    </dgm:pt>
    <dgm:pt modelId="{3EC224E7-AC7A-4D72-9049-259F085C34AE}" type="sibTrans" cxnId="{E65885A1-8AFE-4FC3-956E-A2691564FE5A}">
      <dgm:prSet/>
      <dgm:spPr/>
      <dgm:t>
        <a:bodyPr/>
        <a:lstStyle/>
        <a:p>
          <a:endParaRPr lang="en-US"/>
        </a:p>
      </dgm:t>
    </dgm:pt>
    <dgm:pt modelId="{E6E1BCAB-CAFD-410C-A856-E1FEDD7415DE}">
      <dgm:prSet/>
      <dgm:spPr/>
      <dgm:t>
        <a:bodyPr/>
        <a:lstStyle/>
        <a:p>
          <a:r>
            <a:rPr lang="en-US">
              <a:solidFill>
                <a:schemeClr val="bg1"/>
              </a:solidFill>
            </a:rPr>
            <a:t>Recovery Team</a:t>
          </a:r>
        </a:p>
      </dgm:t>
    </dgm:pt>
    <dgm:pt modelId="{D02EA5C3-1C6C-4E96-AAD6-16E329E739DD}" type="parTrans" cxnId="{F49913CC-BF75-4996-82E2-9AD0673C4DF7}">
      <dgm:prSet/>
      <dgm:spPr/>
      <dgm:t>
        <a:bodyPr/>
        <a:lstStyle/>
        <a:p>
          <a:endParaRPr lang="en-US"/>
        </a:p>
      </dgm:t>
    </dgm:pt>
    <dgm:pt modelId="{B1EF0EB9-70D5-4B26-A384-019860669AEB}" type="sibTrans" cxnId="{F49913CC-BF75-4996-82E2-9AD0673C4DF7}">
      <dgm:prSet/>
      <dgm:spPr/>
      <dgm:t>
        <a:bodyPr/>
        <a:lstStyle/>
        <a:p>
          <a:endParaRPr lang="en-US"/>
        </a:p>
      </dgm:t>
    </dgm:pt>
    <dgm:pt modelId="{6C3DE379-E44F-47CB-A905-1E6CDF4C3153}">
      <dgm:prSet/>
      <dgm:spPr>
        <a:solidFill>
          <a:schemeClr val="bg2"/>
        </a:solidFill>
      </dgm:spPr>
      <dgm:t>
        <a:bodyPr/>
        <a:lstStyle/>
        <a:p>
          <a:r>
            <a:rPr lang="en-US">
              <a:solidFill>
                <a:schemeClr val="bg1"/>
              </a:solidFill>
            </a:rPr>
            <a:t>Lived Experience</a:t>
          </a:r>
        </a:p>
      </dgm:t>
    </dgm:pt>
    <dgm:pt modelId="{75074965-461B-4BD8-A9B1-7C55F628867B}" type="parTrans" cxnId="{EE1344B0-87F0-4C4D-AF22-21D41B96C7E1}">
      <dgm:prSet/>
      <dgm:spPr/>
      <dgm:t>
        <a:bodyPr/>
        <a:lstStyle/>
        <a:p>
          <a:endParaRPr lang="en-US"/>
        </a:p>
      </dgm:t>
    </dgm:pt>
    <dgm:pt modelId="{EDF17352-09FD-442C-8C0F-98624B532F4E}" type="sibTrans" cxnId="{EE1344B0-87F0-4C4D-AF22-21D41B96C7E1}">
      <dgm:prSet/>
      <dgm:spPr/>
      <dgm:t>
        <a:bodyPr/>
        <a:lstStyle/>
        <a:p>
          <a:endParaRPr lang="en-US"/>
        </a:p>
      </dgm:t>
    </dgm:pt>
    <dgm:pt modelId="{2CE00A2C-720F-4538-B313-F1797B5701BC}" type="pres">
      <dgm:prSet presAssocID="{F1AA88FC-5D51-4915-9DC6-47F4BD2778BD}" presName="diagram" presStyleCnt="0">
        <dgm:presLayoutVars>
          <dgm:dir/>
          <dgm:resizeHandles val="exact"/>
        </dgm:presLayoutVars>
      </dgm:prSet>
      <dgm:spPr/>
    </dgm:pt>
    <dgm:pt modelId="{FBF4C3FC-BA4E-4971-90BD-40CB50745643}" type="pres">
      <dgm:prSet presAssocID="{4AE4154C-884A-49B4-94DF-C20CE45C7D47}" presName="node" presStyleLbl="node1" presStyleIdx="0" presStyleCnt="6">
        <dgm:presLayoutVars>
          <dgm:bulletEnabled val="1"/>
        </dgm:presLayoutVars>
      </dgm:prSet>
      <dgm:spPr/>
    </dgm:pt>
    <dgm:pt modelId="{986E6052-5941-437C-BEA5-E9C3BF6819C7}" type="pres">
      <dgm:prSet presAssocID="{D13FFD22-CC0E-4495-9ED7-439762508593}" presName="sibTrans" presStyleCnt="0"/>
      <dgm:spPr/>
    </dgm:pt>
    <dgm:pt modelId="{EF9CBC4A-B526-41B8-B5F4-0B36DBA978E5}" type="pres">
      <dgm:prSet presAssocID="{717F91F6-A579-44B1-A1D4-6618D0224157}" presName="node" presStyleLbl="node1" presStyleIdx="1" presStyleCnt="6">
        <dgm:presLayoutVars>
          <dgm:bulletEnabled val="1"/>
        </dgm:presLayoutVars>
      </dgm:prSet>
      <dgm:spPr/>
    </dgm:pt>
    <dgm:pt modelId="{E42BDC3D-DDA1-4233-98BF-76E716BF51B0}" type="pres">
      <dgm:prSet presAssocID="{7509CFD3-972E-4E18-8F81-6B558DBC4D9F}" presName="sibTrans" presStyleCnt="0"/>
      <dgm:spPr/>
    </dgm:pt>
    <dgm:pt modelId="{B080AA9B-6478-49B1-9A91-A4EEC5C9F29B}" type="pres">
      <dgm:prSet presAssocID="{EAD5CB81-5BCE-4DC0-8B43-F5D43F7A492B}" presName="node" presStyleLbl="node1" presStyleIdx="2" presStyleCnt="6" custLinFactX="-10000" custLinFactY="16773" custLinFactNeighborX="-100000" custLinFactNeighborY="100000">
        <dgm:presLayoutVars>
          <dgm:bulletEnabled val="1"/>
        </dgm:presLayoutVars>
      </dgm:prSet>
      <dgm:spPr/>
    </dgm:pt>
    <dgm:pt modelId="{84C38719-6762-4EBE-B91F-BB20BD7112C2}" type="pres">
      <dgm:prSet presAssocID="{FCBDF846-4C6D-4AB3-B300-BE9208E05E74}" presName="sibTrans" presStyleCnt="0"/>
      <dgm:spPr/>
    </dgm:pt>
    <dgm:pt modelId="{63A17638-73CD-40C8-9848-679A527934B6}" type="pres">
      <dgm:prSet presAssocID="{9814754F-A6EB-48FE-8D66-B9AE6BAFD9B2}" presName="node" presStyleLbl="node1" presStyleIdx="3" presStyleCnt="6">
        <dgm:presLayoutVars>
          <dgm:bulletEnabled val="1"/>
        </dgm:presLayoutVars>
      </dgm:prSet>
      <dgm:spPr/>
    </dgm:pt>
    <dgm:pt modelId="{F65150A0-0325-4236-97C0-04C43B1A05F5}" type="pres">
      <dgm:prSet presAssocID="{3EC224E7-AC7A-4D72-9049-259F085C34AE}" presName="sibTrans" presStyleCnt="0"/>
      <dgm:spPr/>
    </dgm:pt>
    <dgm:pt modelId="{187802F0-F943-40F0-9E76-DB2D201FE50D}" type="pres">
      <dgm:prSet presAssocID="{E6E1BCAB-CAFD-410C-A856-E1FEDD7415DE}" presName="node" presStyleLbl="node1" presStyleIdx="4" presStyleCnt="6" custLinFactX="9478" custLinFactY="-17230" custLinFactNeighborX="100000" custLinFactNeighborY="-100000">
        <dgm:presLayoutVars>
          <dgm:bulletEnabled val="1"/>
        </dgm:presLayoutVars>
      </dgm:prSet>
      <dgm:spPr/>
    </dgm:pt>
    <dgm:pt modelId="{10B7556E-ACF1-45F3-9907-02951671648C}" type="pres">
      <dgm:prSet presAssocID="{B1EF0EB9-70D5-4B26-A384-019860669AEB}" presName="sibTrans" presStyleCnt="0"/>
      <dgm:spPr/>
    </dgm:pt>
    <dgm:pt modelId="{BCCE6995-44CD-4CE3-81BF-97F6CD0A9F91}" type="pres">
      <dgm:prSet presAssocID="{6C3DE379-E44F-47CB-A905-1E6CDF4C3153}" presName="node" presStyleLbl="node1" presStyleIdx="5" presStyleCnt="6">
        <dgm:presLayoutVars>
          <dgm:bulletEnabled val="1"/>
        </dgm:presLayoutVars>
      </dgm:prSet>
      <dgm:spPr/>
    </dgm:pt>
  </dgm:ptLst>
  <dgm:cxnLst>
    <dgm:cxn modelId="{11FB8902-F809-42AE-9A13-D5643E0B2AE6}" type="presOf" srcId="{E6E1BCAB-CAFD-410C-A856-E1FEDD7415DE}" destId="{187802F0-F943-40F0-9E76-DB2D201FE50D}" srcOrd="0" destOrd="0" presId="urn:microsoft.com/office/officeart/2005/8/layout/default"/>
    <dgm:cxn modelId="{28D85029-9850-4678-9B06-2CF3D77EE48F}" type="presOf" srcId="{717F91F6-A579-44B1-A1D4-6618D0224157}" destId="{EF9CBC4A-B526-41B8-B5F4-0B36DBA978E5}" srcOrd="0" destOrd="0" presId="urn:microsoft.com/office/officeart/2005/8/layout/default"/>
    <dgm:cxn modelId="{6CE1FB44-AC7D-4365-936B-4E7D21AF19F7}" type="presOf" srcId="{6C3DE379-E44F-47CB-A905-1E6CDF4C3153}" destId="{BCCE6995-44CD-4CE3-81BF-97F6CD0A9F91}" srcOrd="0" destOrd="0" presId="urn:microsoft.com/office/officeart/2005/8/layout/default"/>
    <dgm:cxn modelId="{9D721046-2AD6-4725-A47E-EB8679106102}" type="presOf" srcId="{4AE4154C-884A-49B4-94DF-C20CE45C7D47}" destId="{FBF4C3FC-BA4E-4971-90BD-40CB50745643}" srcOrd="0" destOrd="0" presId="urn:microsoft.com/office/officeart/2005/8/layout/default"/>
    <dgm:cxn modelId="{6599776D-C96A-4F0A-A7EB-DE5BDF3E8731}" type="presOf" srcId="{9814754F-A6EB-48FE-8D66-B9AE6BAFD9B2}" destId="{63A17638-73CD-40C8-9848-679A527934B6}" srcOrd="0" destOrd="0" presId="urn:microsoft.com/office/officeart/2005/8/layout/default"/>
    <dgm:cxn modelId="{5830977F-6562-47CC-B682-793E1C690949}" srcId="{F1AA88FC-5D51-4915-9DC6-47F4BD2778BD}" destId="{4AE4154C-884A-49B4-94DF-C20CE45C7D47}" srcOrd="0" destOrd="0" parTransId="{86846FBF-9A66-4CDB-8F43-0CCCEA056730}" sibTransId="{D13FFD22-CC0E-4495-9ED7-439762508593}"/>
    <dgm:cxn modelId="{E65885A1-8AFE-4FC3-956E-A2691564FE5A}" srcId="{F1AA88FC-5D51-4915-9DC6-47F4BD2778BD}" destId="{9814754F-A6EB-48FE-8D66-B9AE6BAFD9B2}" srcOrd="3" destOrd="0" parTransId="{8CB9AE28-51C8-43A1-BD39-2F556CCAE62A}" sibTransId="{3EC224E7-AC7A-4D72-9049-259F085C34AE}"/>
    <dgm:cxn modelId="{EE1344B0-87F0-4C4D-AF22-21D41B96C7E1}" srcId="{F1AA88FC-5D51-4915-9DC6-47F4BD2778BD}" destId="{6C3DE379-E44F-47CB-A905-1E6CDF4C3153}" srcOrd="5" destOrd="0" parTransId="{75074965-461B-4BD8-A9B1-7C55F628867B}" sibTransId="{EDF17352-09FD-442C-8C0F-98624B532F4E}"/>
    <dgm:cxn modelId="{90BBDEBC-7310-40D8-8197-D4240D3E2F93}" srcId="{F1AA88FC-5D51-4915-9DC6-47F4BD2778BD}" destId="{EAD5CB81-5BCE-4DC0-8B43-F5D43F7A492B}" srcOrd="2" destOrd="0" parTransId="{D26CA673-11FD-45D9-8AC4-81BCF6C4243B}" sibTransId="{FCBDF846-4C6D-4AB3-B300-BE9208E05E74}"/>
    <dgm:cxn modelId="{422EE6BC-0A4C-4DDE-B96D-42919F95B414}" type="presOf" srcId="{F1AA88FC-5D51-4915-9DC6-47F4BD2778BD}" destId="{2CE00A2C-720F-4538-B313-F1797B5701BC}" srcOrd="0" destOrd="0" presId="urn:microsoft.com/office/officeart/2005/8/layout/default"/>
    <dgm:cxn modelId="{2EB01ABF-95C3-4617-8D97-48253A18DBE6}" srcId="{F1AA88FC-5D51-4915-9DC6-47F4BD2778BD}" destId="{717F91F6-A579-44B1-A1D4-6618D0224157}" srcOrd="1" destOrd="0" parTransId="{19663B50-AD09-4BD8-A9A9-F164A78EF4BE}" sibTransId="{7509CFD3-972E-4E18-8F81-6B558DBC4D9F}"/>
    <dgm:cxn modelId="{10E96DC0-EACD-4FB0-8D76-1C41B0C32665}" type="presOf" srcId="{EAD5CB81-5BCE-4DC0-8B43-F5D43F7A492B}" destId="{B080AA9B-6478-49B1-9A91-A4EEC5C9F29B}" srcOrd="0" destOrd="0" presId="urn:microsoft.com/office/officeart/2005/8/layout/default"/>
    <dgm:cxn modelId="{F49913CC-BF75-4996-82E2-9AD0673C4DF7}" srcId="{F1AA88FC-5D51-4915-9DC6-47F4BD2778BD}" destId="{E6E1BCAB-CAFD-410C-A856-E1FEDD7415DE}" srcOrd="4" destOrd="0" parTransId="{D02EA5C3-1C6C-4E96-AAD6-16E329E739DD}" sibTransId="{B1EF0EB9-70D5-4B26-A384-019860669AEB}"/>
    <dgm:cxn modelId="{1021AF81-1541-49F9-827C-39756DF8ED24}" type="presParOf" srcId="{2CE00A2C-720F-4538-B313-F1797B5701BC}" destId="{FBF4C3FC-BA4E-4971-90BD-40CB50745643}" srcOrd="0" destOrd="0" presId="urn:microsoft.com/office/officeart/2005/8/layout/default"/>
    <dgm:cxn modelId="{76EB9EA0-6E70-4AEE-B984-9FBE59A1C146}" type="presParOf" srcId="{2CE00A2C-720F-4538-B313-F1797B5701BC}" destId="{986E6052-5941-437C-BEA5-E9C3BF6819C7}" srcOrd="1" destOrd="0" presId="urn:microsoft.com/office/officeart/2005/8/layout/default"/>
    <dgm:cxn modelId="{2FBA0BEE-CF19-4EE9-9B1F-5BA0E205BB3C}" type="presParOf" srcId="{2CE00A2C-720F-4538-B313-F1797B5701BC}" destId="{EF9CBC4A-B526-41B8-B5F4-0B36DBA978E5}" srcOrd="2" destOrd="0" presId="urn:microsoft.com/office/officeart/2005/8/layout/default"/>
    <dgm:cxn modelId="{9E9E9CF9-F022-410F-98BD-CBA683A4919A}" type="presParOf" srcId="{2CE00A2C-720F-4538-B313-F1797B5701BC}" destId="{E42BDC3D-DDA1-4233-98BF-76E716BF51B0}" srcOrd="3" destOrd="0" presId="urn:microsoft.com/office/officeart/2005/8/layout/default"/>
    <dgm:cxn modelId="{6C934D6E-39D4-43E2-8D1F-61590B1C63CC}" type="presParOf" srcId="{2CE00A2C-720F-4538-B313-F1797B5701BC}" destId="{B080AA9B-6478-49B1-9A91-A4EEC5C9F29B}" srcOrd="4" destOrd="0" presId="urn:microsoft.com/office/officeart/2005/8/layout/default"/>
    <dgm:cxn modelId="{6BC7C24D-CC54-4BAA-A1E1-B66220CB34CB}" type="presParOf" srcId="{2CE00A2C-720F-4538-B313-F1797B5701BC}" destId="{84C38719-6762-4EBE-B91F-BB20BD7112C2}" srcOrd="5" destOrd="0" presId="urn:microsoft.com/office/officeart/2005/8/layout/default"/>
    <dgm:cxn modelId="{B418A5C7-9F88-4CB0-9118-13ED762B3AA3}" type="presParOf" srcId="{2CE00A2C-720F-4538-B313-F1797B5701BC}" destId="{63A17638-73CD-40C8-9848-679A527934B6}" srcOrd="6" destOrd="0" presId="urn:microsoft.com/office/officeart/2005/8/layout/default"/>
    <dgm:cxn modelId="{B8D72AF8-2620-4FCF-A997-0843602F42A7}" type="presParOf" srcId="{2CE00A2C-720F-4538-B313-F1797B5701BC}" destId="{F65150A0-0325-4236-97C0-04C43B1A05F5}" srcOrd="7" destOrd="0" presId="urn:microsoft.com/office/officeart/2005/8/layout/default"/>
    <dgm:cxn modelId="{FF136FA1-0019-4CE3-9231-8373C155D3C9}" type="presParOf" srcId="{2CE00A2C-720F-4538-B313-F1797B5701BC}" destId="{187802F0-F943-40F0-9E76-DB2D201FE50D}" srcOrd="8" destOrd="0" presId="urn:microsoft.com/office/officeart/2005/8/layout/default"/>
    <dgm:cxn modelId="{079C2C57-AAB6-45EC-A8FD-4C51B2795375}" type="presParOf" srcId="{2CE00A2C-720F-4538-B313-F1797B5701BC}" destId="{10B7556E-ACF1-45F3-9907-02951671648C}" srcOrd="9" destOrd="0" presId="urn:microsoft.com/office/officeart/2005/8/layout/default"/>
    <dgm:cxn modelId="{93CC321E-EDD7-41CA-B930-26FEE58ABD8E}" type="presParOf" srcId="{2CE00A2C-720F-4538-B313-F1797B5701BC}" destId="{BCCE6995-44CD-4CE3-81BF-97F6CD0A9F91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FD99EC-7F8E-4B6D-8956-160891BE51A7}" type="doc">
      <dgm:prSet loTypeId="urn:microsoft.com/office/officeart/2016/7/layout/VerticalSolidAction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C766421-97BC-44D5-83C4-F36F2A7AB627}">
      <dgm:prSet custT="1"/>
      <dgm:spPr/>
      <dgm:t>
        <a:bodyPr/>
        <a:lstStyle/>
        <a:p>
          <a:r>
            <a:rPr lang="en-US" sz="2600">
              <a:solidFill>
                <a:schemeClr val="bg1"/>
              </a:solidFill>
            </a:rPr>
            <a:t>Expand</a:t>
          </a:r>
        </a:p>
      </dgm:t>
    </dgm:pt>
    <dgm:pt modelId="{64FFAC20-AE2A-4FEA-98A6-8B258FB8E70F}" type="parTrans" cxnId="{0D2A10CA-6979-47AF-97D1-867F4BC589E8}">
      <dgm:prSet/>
      <dgm:spPr/>
      <dgm:t>
        <a:bodyPr/>
        <a:lstStyle/>
        <a:p>
          <a:endParaRPr lang="en-US"/>
        </a:p>
      </dgm:t>
    </dgm:pt>
    <dgm:pt modelId="{9EF95A3F-DF2B-40B4-9CEC-049603F56E2C}" type="sibTrans" cxnId="{0D2A10CA-6979-47AF-97D1-867F4BC589E8}">
      <dgm:prSet/>
      <dgm:spPr/>
      <dgm:t>
        <a:bodyPr/>
        <a:lstStyle/>
        <a:p>
          <a:endParaRPr lang="en-US"/>
        </a:p>
      </dgm:t>
    </dgm:pt>
    <dgm:pt modelId="{A1053E64-BF44-4615-ACD3-DB3037CA54F9}">
      <dgm:prSet custT="1"/>
      <dgm:spPr/>
      <dgm:t>
        <a:bodyPr/>
        <a:lstStyle/>
        <a:p>
          <a:pPr>
            <a:buNone/>
          </a:pPr>
          <a:r>
            <a:rPr lang="en-US" sz="1900"/>
            <a:t>Expand Narcan access in all schools</a:t>
          </a:r>
        </a:p>
        <a:p>
          <a:pPr>
            <a:buFont typeface="Arial" panose="020B0604020202020204" pitchFamily="34" charset="0"/>
            <a:buChar char="•"/>
          </a:pPr>
          <a:r>
            <a:rPr lang="en-US" sz="1500"/>
            <a:t>- Revisit the initiative encouraging school boards to adopt a policy ensuring the availability of Narcan in schools</a:t>
          </a:r>
        </a:p>
      </dgm:t>
    </dgm:pt>
    <dgm:pt modelId="{7AB3D80A-5161-4E9E-B715-CB74F3285791}" type="parTrans" cxnId="{C1DA00F1-9D05-415D-A9F4-DDE3F478ABC6}">
      <dgm:prSet/>
      <dgm:spPr/>
      <dgm:t>
        <a:bodyPr/>
        <a:lstStyle/>
        <a:p>
          <a:endParaRPr lang="en-US"/>
        </a:p>
      </dgm:t>
    </dgm:pt>
    <dgm:pt modelId="{6C548DC0-0473-434B-9FA0-23BFCF5AD670}" type="sibTrans" cxnId="{C1DA00F1-9D05-415D-A9F4-DDE3F478ABC6}">
      <dgm:prSet/>
      <dgm:spPr/>
      <dgm:t>
        <a:bodyPr/>
        <a:lstStyle/>
        <a:p>
          <a:endParaRPr lang="en-US"/>
        </a:p>
      </dgm:t>
    </dgm:pt>
    <dgm:pt modelId="{E06F13F9-D66A-4CCC-BCFC-1D7004F00615}">
      <dgm:prSet custT="1"/>
      <dgm:spPr/>
      <dgm:t>
        <a:bodyPr/>
        <a:lstStyle/>
        <a:p>
          <a:r>
            <a:rPr lang="en-US" sz="2600">
              <a:solidFill>
                <a:schemeClr val="bg1"/>
              </a:solidFill>
            </a:rPr>
            <a:t>Promote</a:t>
          </a:r>
        </a:p>
      </dgm:t>
    </dgm:pt>
    <dgm:pt modelId="{721F10C3-A5C9-407F-905E-F39F31D95273}" type="parTrans" cxnId="{9BC553ED-9FFE-4E31-97E7-29A5927E949B}">
      <dgm:prSet/>
      <dgm:spPr/>
      <dgm:t>
        <a:bodyPr/>
        <a:lstStyle/>
        <a:p>
          <a:endParaRPr lang="en-US"/>
        </a:p>
      </dgm:t>
    </dgm:pt>
    <dgm:pt modelId="{97FE6293-B2F5-482D-ABE6-1FAC7EBE3786}" type="sibTrans" cxnId="{9BC553ED-9FFE-4E31-97E7-29A5927E949B}">
      <dgm:prSet/>
      <dgm:spPr/>
      <dgm:t>
        <a:bodyPr/>
        <a:lstStyle/>
        <a:p>
          <a:endParaRPr lang="en-US"/>
        </a:p>
      </dgm:t>
    </dgm:pt>
    <dgm:pt modelId="{1A749907-1B1D-4E65-828C-BE9727A7A57B}">
      <dgm:prSet custT="1"/>
      <dgm:spPr/>
      <dgm:t>
        <a:bodyPr/>
        <a:lstStyle/>
        <a:p>
          <a:r>
            <a:rPr lang="en-US" sz="1900"/>
            <a:t>Promote Narcan through PSA</a:t>
          </a:r>
        </a:p>
      </dgm:t>
    </dgm:pt>
    <dgm:pt modelId="{05E430F7-DD22-41A0-B8B2-6E8D947ABE87}" type="parTrans" cxnId="{EC2CE645-FA20-4428-8F69-3C351269F263}">
      <dgm:prSet/>
      <dgm:spPr/>
      <dgm:t>
        <a:bodyPr/>
        <a:lstStyle/>
        <a:p>
          <a:endParaRPr lang="en-US"/>
        </a:p>
      </dgm:t>
    </dgm:pt>
    <dgm:pt modelId="{4F6D4B9C-CC34-45BF-8774-BC1FE513FDE7}" type="sibTrans" cxnId="{EC2CE645-FA20-4428-8F69-3C351269F263}">
      <dgm:prSet/>
      <dgm:spPr/>
      <dgm:t>
        <a:bodyPr/>
        <a:lstStyle/>
        <a:p>
          <a:endParaRPr lang="en-US"/>
        </a:p>
      </dgm:t>
    </dgm:pt>
    <dgm:pt modelId="{A66E0316-7EC3-4C5B-9643-A22ADDE778BD}">
      <dgm:prSet custT="1"/>
      <dgm:spPr/>
      <dgm:t>
        <a:bodyPr/>
        <a:lstStyle/>
        <a:p>
          <a:r>
            <a:rPr lang="en-US" sz="2600">
              <a:solidFill>
                <a:schemeClr val="bg1"/>
              </a:solidFill>
            </a:rPr>
            <a:t>Evaluate</a:t>
          </a:r>
        </a:p>
      </dgm:t>
    </dgm:pt>
    <dgm:pt modelId="{97D42B5A-D825-4A10-85C4-0842181CD5FF}" type="parTrans" cxnId="{75FEBF75-1E14-441A-B4C1-B21952411D09}">
      <dgm:prSet/>
      <dgm:spPr/>
      <dgm:t>
        <a:bodyPr/>
        <a:lstStyle/>
        <a:p>
          <a:endParaRPr lang="en-US"/>
        </a:p>
      </dgm:t>
    </dgm:pt>
    <dgm:pt modelId="{36982D11-EB3B-4C66-9DBF-2EB93591B139}" type="sibTrans" cxnId="{75FEBF75-1E14-441A-B4C1-B21952411D09}">
      <dgm:prSet/>
      <dgm:spPr/>
      <dgm:t>
        <a:bodyPr/>
        <a:lstStyle/>
        <a:p>
          <a:endParaRPr lang="en-US"/>
        </a:p>
      </dgm:t>
    </dgm:pt>
    <dgm:pt modelId="{3C8BA178-829C-425F-8EDE-61530CA2C911}">
      <dgm:prSet custT="1"/>
      <dgm:spPr/>
      <dgm:t>
        <a:bodyPr/>
        <a:lstStyle/>
        <a:p>
          <a:r>
            <a:rPr lang="en-US" sz="1900"/>
            <a:t>Evaluate all schools drug/alcohol intervention programs</a:t>
          </a:r>
        </a:p>
      </dgm:t>
    </dgm:pt>
    <dgm:pt modelId="{C348EDA4-90E3-4C7E-B19E-17339B7205C8}" type="parTrans" cxnId="{FAA5D3A5-289E-4819-9DDE-1593CD917B4F}">
      <dgm:prSet/>
      <dgm:spPr/>
      <dgm:t>
        <a:bodyPr/>
        <a:lstStyle/>
        <a:p>
          <a:endParaRPr lang="en-US"/>
        </a:p>
      </dgm:t>
    </dgm:pt>
    <dgm:pt modelId="{A42479BD-3AF7-4D17-8834-51E22CCB3019}" type="sibTrans" cxnId="{FAA5D3A5-289E-4819-9DDE-1593CD917B4F}">
      <dgm:prSet/>
      <dgm:spPr/>
      <dgm:t>
        <a:bodyPr/>
        <a:lstStyle/>
        <a:p>
          <a:endParaRPr lang="en-US"/>
        </a:p>
      </dgm:t>
    </dgm:pt>
    <dgm:pt modelId="{2A980840-401E-4A11-9BC0-459EAD699C99}">
      <dgm:prSet custT="1"/>
      <dgm:spPr/>
      <dgm:t>
        <a:bodyPr/>
        <a:lstStyle/>
        <a:p>
          <a:r>
            <a:rPr lang="en-US" sz="1600"/>
            <a:t>- </a:t>
          </a:r>
          <a:r>
            <a:rPr lang="en-US" sz="1500"/>
            <a:t>Encourage more school programming and educational presentations</a:t>
          </a:r>
        </a:p>
      </dgm:t>
    </dgm:pt>
    <dgm:pt modelId="{483AC08C-2D22-4288-9CD3-BA6D82A86449}" type="sibTrans" cxnId="{8C79A4EA-8400-49B9-87B4-EF88EF356AF1}">
      <dgm:prSet/>
      <dgm:spPr/>
      <dgm:t>
        <a:bodyPr/>
        <a:lstStyle/>
        <a:p>
          <a:endParaRPr lang="en-US"/>
        </a:p>
      </dgm:t>
    </dgm:pt>
    <dgm:pt modelId="{B0EF6108-BB50-467F-8DC8-A2AE624A093E}" type="parTrans" cxnId="{8C79A4EA-8400-49B9-87B4-EF88EF356AF1}">
      <dgm:prSet/>
      <dgm:spPr/>
      <dgm:t>
        <a:bodyPr/>
        <a:lstStyle/>
        <a:p>
          <a:endParaRPr lang="en-US"/>
        </a:p>
      </dgm:t>
    </dgm:pt>
    <dgm:pt modelId="{33DA5F67-35F7-4E19-86DE-77469485B6F7}" type="pres">
      <dgm:prSet presAssocID="{78FD99EC-7F8E-4B6D-8956-160891BE51A7}" presName="Name0" presStyleCnt="0">
        <dgm:presLayoutVars>
          <dgm:dir/>
          <dgm:animLvl val="lvl"/>
          <dgm:resizeHandles val="exact"/>
        </dgm:presLayoutVars>
      </dgm:prSet>
      <dgm:spPr/>
    </dgm:pt>
    <dgm:pt modelId="{AEF4DA46-C30F-42FD-AE98-C5CA7DA48FFF}" type="pres">
      <dgm:prSet presAssocID="{5C766421-97BC-44D5-83C4-F36F2A7AB627}" presName="linNode" presStyleCnt="0"/>
      <dgm:spPr/>
    </dgm:pt>
    <dgm:pt modelId="{9D69EA07-CC5E-46E3-8A99-0E71BAF9724C}" type="pres">
      <dgm:prSet presAssocID="{5C766421-97BC-44D5-83C4-F36F2A7AB627}" presName="parentText" presStyleLbl="alignNode1" presStyleIdx="0" presStyleCnt="3">
        <dgm:presLayoutVars>
          <dgm:chMax val="1"/>
          <dgm:bulletEnabled/>
        </dgm:presLayoutVars>
      </dgm:prSet>
      <dgm:spPr/>
    </dgm:pt>
    <dgm:pt modelId="{1AF9478D-788B-480D-9A0D-D11A0CC26A8B}" type="pres">
      <dgm:prSet presAssocID="{5C766421-97BC-44D5-83C4-F36F2A7AB627}" presName="descendantText" presStyleLbl="alignAccFollowNode1" presStyleIdx="0" presStyleCnt="3">
        <dgm:presLayoutVars>
          <dgm:bulletEnabled/>
        </dgm:presLayoutVars>
      </dgm:prSet>
      <dgm:spPr/>
    </dgm:pt>
    <dgm:pt modelId="{B7B9070B-A927-4452-8C4D-3CAE80009006}" type="pres">
      <dgm:prSet presAssocID="{9EF95A3F-DF2B-40B4-9CEC-049603F56E2C}" presName="sp" presStyleCnt="0"/>
      <dgm:spPr/>
    </dgm:pt>
    <dgm:pt modelId="{6149D740-5257-4C05-A2E1-BA6187C81801}" type="pres">
      <dgm:prSet presAssocID="{E06F13F9-D66A-4CCC-BCFC-1D7004F00615}" presName="linNode" presStyleCnt="0"/>
      <dgm:spPr/>
    </dgm:pt>
    <dgm:pt modelId="{7E6528DB-2F18-43E4-9F2C-6080E0AF95AE}" type="pres">
      <dgm:prSet presAssocID="{E06F13F9-D66A-4CCC-BCFC-1D7004F00615}" presName="parentText" presStyleLbl="alignNode1" presStyleIdx="1" presStyleCnt="3">
        <dgm:presLayoutVars>
          <dgm:chMax val="1"/>
          <dgm:bulletEnabled/>
        </dgm:presLayoutVars>
      </dgm:prSet>
      <dgm:spPr/>
    </dgm:pt>
    <dgm:pt modelId="{62CD0211-D3B8-4BB8-95FD-FD61B25BBAD2}" type="pres">
      <dgm:prSet presAssocID="{E06F13F9-D66A-4CCC-BCFC-1D7004F00615}" presName="descendantText" presStyleLbl="alignAccFollowNode1" presStyleIdx="1" presStyleCnt="3">
        <dgm:presLayoutVars>
          <dgm:bulletEnabled/>
        </dgm:presLayoutVars>
      </dgm:prSet>
      <dgm:spPr/>
    </dgm:pt>
    <dgm:pt modelId="{0E94FC65-7D5F-47AB-A2A6-A73533AAEDF3}" type="pres">
      <dgm:prSet presAssocID="{97FE6293-B2F5-482D-ABE6-1FAC7EBE3786}" presName="sp" presStyleCnt="0"/>
      <dgm:spPr/>
    </dgm:pt>
    <dgm:pt modelId="{896218E8-20A9-4B12-B217-DBE2762B5500}" type="pres">
      <dgm:prSet presAssocID="{A66E0316-7EC3-4C5B-9643-A22ADDE778BD}" presName="linNode" presStyleCnt="0"/>
      <dgm:spPr/>
    </dgm:pt>
    <dgm:pt modelId="{57D86055-C9B6-493D-A37E-E5C589A4E68D}" type="pres">
      <dgm:prSet presAssocID="{A66E0316-7EC3-4C5B-9643-A22ADDE778BD}" presName="parentText" presStyleLbl="alignNode1" presStyleIdx="2" presStyleCnt="3">
        <dgm:presLayoutVars>
          <dgm:chMax val="1"/>
          <dgm:bulletEnabled/>
        </dgm:presLayoutVars>
      </dgm:prSet>
      <dgm:spPr/>
    </dgm:pt>
    <dgm:pt modelId="{A15DA019-983B-4112-A73E-9CBBCC7B4B74}" type="pres">
      <dgm:prSet presAssocID="{A66E0316-7EC3-4C5B-9643-A22ADDE778BD}" presName="descendantText" presStyleLbl="alignAccFollowNode1" presStyleIdx="2" presStyleCnt="3">
        <dgm:presLayoutVars>
          <dgm:bulletEnabled/>
        </dgm:presLayoutVars>
      </dgm:prSet>
      <dgm:spPr/>
    </dgm:pt>
  </dgm:ptLst>
  <dgm:cxnLst>
    <dgm:cxn modelId="{89B4400A-1DF8-453E-A4E3-BC9DEE907485}" type="presOf" srcId="{A1053E64-BF44-4615-ACD3-DB3037CA54F9}" destId="{1AF9478D-788B-480D-9A0D-D11A0CC26A8B}" srcOrd="0" destOrd="0" presId="urn:microsoft.com/office/officeart/2016/7/layout/VerticalSolidActionList"/>
    <dgm:cxn modelId="{CEB13B15-F4E9-4EAD-9D3F-FE921565BEBC}" type="presOf" srcId="{78FD99EC-7F8E-4B6D-8956-160891BE51A7}" destId="{33DA5F67-35F7-4E19-86DE-77469485B6F7}" srcOrd="0" destOrd="0" presId="urn:microsoft.com/office/officeart/2016/7/layout/VerticalSolidActionList"/>
    <dgm:cxn modelId="{45B3851C-609D-4812-9D41-DF2304D1C769}" type="presOf" srcId="{1A749907-1B1D-4E65-828C-BE9727A7A57B}" destId="{62CD0211-D3B8-4BB8-95FD-FD61B25BBAD2}" srcOrd="0" destOrd="0" presId="urn:microsoft.com/office/officeart/2016/7/layout/VerticalSolidActionList"/>
    <dgm:cxn modelId="{12464261-F262-4A88-B3F5-928DEBE7817C}" type="presOf" srcId="{3C8BA178-829C-425F-8EDE-61530CA2C911}" destId="{A15DA019-983B-4112-A73E-9CBBCC7B4B74}" srcOrd="0" destOrd="0" presId="urn:microsoft.com/office/officeart/2016/7/layout/VerticalSolidActionList"/>
    <dgm:cxn modelId="{EC2CE645-FA20-4428-8F69-3C351269F263}" srcId="{E06F13F9-D66A-4CCC-BCFC-1D7004F00615}" destId="{1A749907-1B1D-4E65-828C-BE9727A7A57B}" srcOrd="0" destOrd="0" parTransId="{05E430F7-DD22-41A0-B8B2-6E8D947ABE87}" sibTransId="{4F6D4B9C-CC34-45BF-8774-BC1FE513FDE7}"/>
    <dgm:cxn modelId="{81B54A70-D53C-4C11-96AC-78D2F629D619}" type="presOf" srcId="{E06F13F9-D66A-4CCC-BCFC-1D7004F00615}" destId="{7E6528DB-2F18-43E4-9F2C-6080E0AF95AE}" srcOrd="0" destOrd="0" presId="urn:microsoft.com/office/officeart/2016/7/layout/VerticalSolidActionList"/>
    <dgm:cxn modelId="{75FEBF75-1E14-441A-B4C1-B21952411D09}" srcId="{78FD99EC-7F8E-4B6D-8956-160891BE51A7}" destId="{A66E0316-7EC3-4C5B-9643-A22ADDE778BD}" srcOrd="2" destOrd="0" parTransId="{97D42B5A-D825-4A10-85C4-0842181CD5FF}" sibTransId="{36982D11-EB3B-4C66-9DBF-2EB93591B139}"/>
    <dgm:cxn modelId="{0AE42158-2151-4EF5-8291-0EB9B8D3AB5C}" type="presOf" srcId="{A66E0316-7EC3-4C5B-9643-A22ADDE778BD}" destId="{57D86055-C9B6-493D-A37E-E5C589A4E68D}" srcOrd="0" destOrd="0" presId="urn:microsoft.com/office/officeart/2016/7/layout/VerticalSolidActionList"/>
    <dgm:cxn modelId="{FAA5D3A5-289E-4819-9DDE-1593CD917B4F}" srcId="{A66E0316-7EC3-4C5B-9643-A22ADDE778BD}" destId="{3C8BA178-829C-425F-8EDE-61530CA2C911}" srcOrd="0" destOrd="0" parTransId="{C348EDA4-90E3-4C7E-B19E-17339B7205C8}" sibTransId="{A42479BD-3AF7-4D17-8834-51E22CCB3019}"/>
    <dgm:cxn modelId="{8DED51A9-CE43-4001-AC36-9E92F0F90DEA}" type="presOf" srcId="{2A980840-401E-4A11-9BC0-459EAD699C99}" destId="{A15DA019-983B-4112-A73E-9CBBCC7B4B74}" srcOrd="0" destOrd="1" presId="urn:microsoft.com/office/officeart/2016/7/layout/VerticalSolidActionList"/>
    <dgm:cxn modelId="{033693B9-E00A-4080-9137-EE91D2DEF61B}" type="presOf" srcId="{5C766421-97BC-44D5-83C4-F36F2A7AB627}" destId="{9D69EA07-CC5E-46E3-8A99-0E71BAF9724C}" srcOrd="0" destOrd="0" presId="urn:microsoft.com/office/officeart/2016/7/layout/VerticalSolidActionList"/>
    <dgm:cxn modelId="{0D2A10CA-6979-47AF-97D1-867F4BC589E8}" srcId="{78FD99EC-7F8E-4B6D-8956-160891BE51A7}" destId="{5C766421-97BC-44D5-83C4-F36F2A7AB627}" srcOrd="0" destOrd="0" parTransId="{64FFAC20-AE2A-4FEA-98A6-8B258FB8E70F}" sibTransId="{9EF95A3F-DF2B-40B4-9CEC-049603F56E2C}"/>
    <dgm:cxn modelId="{8C79A4EA-8400-49B9-87B4-EF88EF356AF1}" srcId="{A66E0316-7EC3-4C5B-9643-A22ADDE778BD}" destId="{2A980840-401E-4A11-9BC0-459EAD699C99}" srcOrd="1" destOrd="0" parTransId="{B0EF6108-BB50-467F-8DC8-A2AE624A093E}" sibTransId="{483AC08C-2D22-4288-9CD3-BA6D82A86449}"/>
    <dgm:cxn modelId="{9BC553ED-9FFE-4E31-97E7-29A5927E949B}" srcId="{78FD99EC-7F8E-4B6D-8956-160891BE51A7}" destId="{E06F13F9-D66A-4CCC-BCFC-1D7004F00615}" srcOrd="1" destOrd="0" parTransId="{721F10C3-A5C9-407F-905E-F39F31D95273}" sibTransId="{97FE6293-B2F5-482D-ABE6-1FAC7EBE3786}"/>
    <dgm:cxn modelId="{C1DA00F1-9D05-415D-A9F4-DDE3F478ABC6}" srcId="{5C766421-97BC-44D5-83C4-F36F2A7AB627}" destId="{A1053E64-BF44-4615-ACD3-DB3037CA54F9}" srcOrd="0" destOrd="0" parTransId="{7AB3D80A-5161-4E9E-B715-CB74F3285791}" sibTransId="{6C548DC0-0473-434B-9FA0-23BFCF5AD670}"/>
    <dgm:cxn modelId="{353EFFEA-ED28-4A41-9B64-B7A4ACF8B101}" type="presParOf" srcId="{33DA5F67-35F7-4E19-86DE-77469485B6F7}" destId="{AEF4DA46-C30F-42FD-AE98-C5CA7DA48FFF}" srcOrd="0" destOrd="0" presId="urn:microsoft.com/office/officeart/2016/7/layout/VerticalSolidActionList"/>
    <dgm:cxn modelId="{E566156B-B154-4731-B171-CE519F6368FC}" type="presParOf" srcId="{AEF4DA46-C30F-42FD-AE98-C5CA7DA48FFF}" destId="{9D69EA07-CC5E-46E3-8A99-0E71BAF9724C}" srcOrd="0" destOrd="0" presId="urn:microsoft.com/office/officeart/2016/7/layout/VerticalSolidActionList"/>
    <dgm:cxn modelId="{B63D1694-117A-4E66-A6B6-7C94E7CBA6A6}" type="presParOf" srcId="{AEF4DA46-C30F-42FD-AE98-C5CA7DA48FFF}" destId="{1AF9478D-788B-480D-9A0D-D11A0CC26A8B}" srcOrd="1" destOrd="0" presId="urn:microsoft.com/office/officeart/2016/7/layout/VerticalSolidActionList"/>
    <dgm:cxn modelId="{320722E8-8A82-449B-B20A-BC595EED0D0B}" type="presParOf" srcId="{33DA5F67-35F7-4E19-86DE-77469485B6F7}" destId="{B7B9070B-A927-4452-8C4D-3CAE80009006}" srcOrd="1" destOrd="0" presId="urn:microsoft.com/office/officeart/2016/7/layout/VerticalSolidActionList"/>
    <dgm:cxn modelId="{0C311A58-0E50-4F1E-8BBF-452D617C297E}" type="presParOf" srcId="{33DA5F67-35F7-4E19-86DE-77469485B6F7}" destId="{6149D740-5257-4C05-A2E1-BA6187C81801}" srcOrd="2" destOrd="0" presId="urn:microsoft.com/office/officeart/2016/7/layout/VerticalSolidActionList"/>
    <dgm:cxn modelId="{12C92230-4935-47D0-93F5-DDEEA8958908}" type="presParOf" srcId="{6149D740-5257-4C05-A2E1-BA6187C81801}" destId="{7E6528DB-2F18-43E4-9F2C-6080E0AF95AE}" srcOrd="0" destOrd="0" presId="urn:microsoft.com/office/officeart/2016/7/layout/VerticalSolidActionList"/>
    <dgm:cxn modelId="{91A7C82A-41A0-4E56-9390-BFF2154EB067}" type="presParOf" srcId="{6149D740-5257-4C05-A2E1-BA6187C81801}" destId="{62CD0211-D3B8-4BB8-95FD-FD61B25BBAD2}" srcOrd="1" destOrd="0" presId="urn:microsoft.com/office/officeart/2016/7/layout/VerticalSolidActionList"/>
    <dgm:cxn modelId="{FEA87451-2355-4BC5-9969-660629B6DF8B}" type="presParOf" srcId="{33DA5F67-35F7-4E19-86DE-77469485B6F7}" destId="{0E94FC65-7D5F-47AB-A2A6-A73533AAEDF3}" srcOrd="3" destOrd="0" presId="urn:microsoft.com/office/officeart/2016/7/layout/VerticalSolidActionList"/>
    <dgm:cxn modelId="{EEE82767-448F-462D-9690-3B2A33E44427}" type="presParOf" srcId="{33DA5F67-35F7-4E19-86DE-77469485B6F7}" destId="{896218E8-20A9-4B12-B217-DBE2762B5500}" srcOrd="4" destOrd="0" presId="urn:microsoft.com/office/officeart/2016/7/layout/VerticalSolidActionList"/>
    <dgm:cxn modelId="{C4CAF5F0-9D25-416C-B968-8F9F143339E7}" type="presParOf" srcId="{896218E8-20A9-4B12-B217-DBE2762B5500}" destId="{57D86055-C9B6-493D-A37E-E5C589A4E68D}" srcOrd="0" destOrd="0" presId="urn:microsoft.com/office/officeart/2016/7/layout/VerticalSolidActionList"/>
    <dgm:cxn modelId="{1AC91C58-6CAC-481B-8A5B-52418DC38F2D}" type="presParOf" srcId="{896218E8-20A9-4B12-B217-DBE2762B5500}" destId="{A15DA019-983B-4112-A73E-9CBBCC7B4B74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83DE1F2-8646-45CA-B825-308B05D84370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E510C0A-7A6F-45C2-8D33-E5347050532A}">
      <dgm:prSet custT="1"/>
      <dgm:spPr>
        <a:solidFill>
          <a:schemeClr val="accent6"/>
        </a:solidFill>
      </dgm:spPr>
      <dgm:t>
        <a:bodyPr/>
        <a:lstStyle/>
        <a:p>
          <a:r>
            <a:rPr lang="en-US" sz="3500" u="sng" dirty="0"/>
            <a:t>Recommendations</a:t>
          </a:r>
          <a:endParaRPr lang="en-US" sz="3500" dirty="0"/>
        </a:p>
      </dgm:t>
    </dgm:pt>
    <dgm:pt modelId="{C10F5328-9AA6-4A90-87C7-10A269C0B6B6}" type="parTrans" cxnId="{DFBBB028-1E6F-4D9A-BE6D-2713B9053D9C}">
      <dgm:prSet/>
      <dgm:spPr/>
      <dgm:t>
        <a:bodyPr/>
        <a:lstStyle/>
        <a:p>
          <a:endParaRPr lang="en-US"/>
        </a:p>
      </dgm:t>
    </dgm:pt>
    <dgm:pt modelId="{3010D10E-AC76-43B9-B55E-C9695C0E2065}" type="sibTrans" cxnId="{DFBBB028-1E6F-4D9A-BE6D-2713B9053D9C}">
      <dgm:prSet/>
      <dgm:spPr/>
      <dgm:t>
        <a:bodyPr/>
        <a:lstStyle/>
        <a:p>
          <a:endParaRPr lang="en-US"/>
        </a:p>
      </dgm:t>
    </dgm:pt>
    <dgm:pt modelId="{49AF96BB-E078-4D25-98A6-9812A4F46198}">
      <dgm:prSet custT="1"/>
      <dgm:spPr/>
      <dgm:t>
        <a:bodyPr/>
        <a:lstStyle/>
        <a:p>
          <a:r>
            <a:rPr lang="en-US" sz="2400" dirty="0"/>
            <a:t>Workforce Development and Training</a:t>
          </a:r>
        </a:p>
      </dgm:t>
    </dgm:pt>
    <dgm:pt modelId="{86E16680-1E80-4D18-8B47-FD7C4F366B2B}" type="parTrans" cxnId="{9F64B274-CCE7-44C7-997F-0CE3ABEF64F5}">
      <dgm:prSet/>
      <dgm:spPr/>
      <dgm:t>
        <a:bodyPr/>
        <a:lstStyle/>
        <a:p>
          <a:endParaRPr lang="en-US"/>
        </a:p>
      </dgm:t>
    </dgm:pt>
    <dgm:pt modelId="{B975C0B7-D323-4366-86AF-E0F6FC73737E}" type="sibTrans" cxnId="{9F64B274-CCE7-44C7-997F-0CE3ABEF64F5}">
      <dgm:prSet/>
      <dgm:spPr/>
      <dgm:t>
        <a:bodyPr/>
        <a:lstStyle/>
        <a:p>
          <a:endParaRPr lang="en-US"/>
        </a:p>
      </dgm:t>
    </dgm:pt>
    <dgm:pt modelId="{F1CA4F6C-FEE9-44A9-8A2F-C0713CB6F074}">
      <dgm:prSet custT="1"/>
      <dgm:spPr/>
      <dgm:t>
        <a:bodyPr/>
        <a:lstStyle/>
        <a:p>
          <a:endParaRPr lang="en-US" sz="1400" dirty="0"/>
        </a:p>
      </dgm:t>
    </dgm:pt>
    <dgm:pt modelId="{E73105D9-B58A-4565-B055-7E571968B8B8}" type="parTrans" cxnId="{42271662-182A-43D2-AC55-7FA50DD6C042}">
      <dgm:prSet/>
      <dgm:spPr/>
      <dgm:t>
        <a:bodyPr/>
        <a:lstStyle/>
        <a:p>
          <a:endParaRPr lang="en-US"/>
        </a:p>
      </dgm:t>
    </dgm:pt>
    <dgm:pt modelId="{E4DF745F-4EE3-42DD-BDF3-D24D1B1436EF}" type="sibTrans" cxnId="{42271662-182A-43D2-AC55-7FA50DD6C042}">
      <dgm:prSet/>
      <dgm:spPr/>
      <dgm:t>
        <a:bodyPr/>
        <a:lstStyle/>
        <a:p>
          <a:endParaRPr lang="en-US"/>
        </a:p>
      </dgm:t>
    </dgm:pt>
    <dgm:pt modelId="{E1EB7073-3B81-4C02-AAF0-C6CF361FF1C6}">
      <dgm:prSet custT="1"/>
      <dgm:spPr/>
      <dgm:t>
        <a:bodyPr/>
        <a:lstStyle/>
        <a:p>
          <a:r>
            <a:rPr lang="en-US" sz="2400" dirty="0"/>
            <a:t>Recruitment and Outreach</a:t>
          </a:r>
        </a:p>
      </dgm:t>
    </dgm:pt>
    <dgm:pt modelId="{6821C007-2B5F-4333-A304-6A749576AFA4}" type="parTrans" cxnId="{2186ADD5-04B8-4D3D-9668-36B3B0399D52}">
      <dgm:prSet/>
      <dgm:spPr/>
      <dgm:t>
        <a:bodyPr/>
        <a:lstStyle/>
        <a:p>
          <a:endParaRPr lang="en-US"/>
        </a:p>
      </dgm:t>
    </dgm:pt>
    <dgm:pt modelId="{A1C386F0-CB91-4261-9F77-8AF1C3F3B0A5}" type="sibTrans" cxnId="{2186ADD5-04B8-4D3D-9668-36B3B0399D52}">
      <dgm:prSet/>
      <dgm:spPr/>
      <dgm:t>
        <a:bodyPr/>
        <a:lstStyle/>
        <a:p>
          <a:endParaRPr lang="en-US"/>
        </a:p>
      </dgm:t>
    </dgm:pt>
    <dgm:pt modelId="{C525DE47-4697-494F-B20B-2026AA4FADF7}">
      <dgm:prSet custT="1"/>
      <dgm:spPr/>
      <dgm:t>
        <a:bodyPr/>
        <a:lstStyle/>
        <a:p>
          <a:r>
            <a:rPr lang="en-US" sz="2400" dirty="0"/>
            <a:t>Career Pathways and Sustainability</a:t>
          </a:r>
        </a:p>
      </dgm:t>
    </dgm:pt>
    <dgm:pt modelId="{2A0E9D96-0850-40DA-9C4C-0321CE2E87A1}" type="parTrans" cxnId="{33C82B5D-62ED-4B54-B0F2-0A96010C59DC}">
      <dgm:prSet/>
      <dgm:spPr/>
      <dgm:t>
        <a:bodyPr/>
        <a:lstStyle/>
        <a:p>
          <a:endParaRPr lang="en-US"/>
        </a:p>
      </dgm:t>
    </dgm:pt>
    <dgm:pt modelId="{C2A6D3FE-8BC6-4678-8001-12B236EF8995}" type="sibTrans" cxnId="{33C82B5D-62ED-4B54-B0F2-0A96010C59DC}">
      <dgm:prSet/>
      <dgm:spPr/>
      <dgm:t>
        <a:bodyPr/>
        <a:lstStyle/>
        <a:p>
          <a:endParaRPr lang="en-US"/>
        </a:p>
      </dgm:t>
    </dgm:pt>
    <dgm:pt modelId="{55C8C84D-DB4E-4A24-B642-DE7D52BBAE57}">
      <dgm:prSet custT="1"/>
      <dgm:spPr/>
      <dgm:t>
        <a:bodyPr/>
        <a:lstStyle/>
        <a:p>
          <a:r>
            <a:rPr lang="en-US" sz="2400" dirty="0"/>
            <a:t>Monitoring and Evaluation</a:t>
          </a:r>
        </a:p>
      </dgm:t>
    </dgm:pt>
    <dgm:pt modelId="{8B2B5569-5558-4ED1-9837-A61C4D4B9013}" type="parTrans" cxnId="{E40B4E1C-CA08-49CA-A99B-7CED0D3176B7}">
      <dgm:prSet/>
      <dgm:spPr/>
      <dgm:t>
        <a:bodyPr/>
        <a:lstStyle/>
        <a:p>
          <a:endParaRPr lang="en-US"/>
        </a:p>
      </dgm:t>
    </dgm:pt>
    <dgm:pt modelId="{EE5B8F17-148D-478C-AB6E-4B3BFC621BC7}" type="sibTrans" cxnId="{E40B4E1C-CA08-49CA-A99B-7CED0D3176B7}">
      <dgm:prSet/>
      <dgm:spPr/>
      <dgm:t>
        <a:bodyPr/>
        <a:lstStyle/>
        <a:p>
          <a:endParaRPr lang="en-US"/>
        </a:p>
      </dgm:t>
    </dgm:pt>
    <dgm:pt modelId="{85254C61-52C4-45FA-9894-22E58D0624E5}">
      <dgm:prSet custT="1"/>
      <dgm:spPr/>
      <dgm:t>
        <a:bodyPr/>
        <a:lstStyle/>
        <a:p>
          <a:r>
            <a:rPr lang="en-US" sz="2400" dirty="0"/>
            <a:t>Expand training access</a:t>
          </a:r>
        </a:p>
      </dgm:t>
    </dgm:pt>
    <dgm:pt modelId="{311A7DD3-BF55-4332-979C-4AA237D2121F}" type="parTrans" cxnId="{03067F1C-6383-494F-ADEA-A5E88B53A109}">
      <dgm:prSet/>
      <dgm:spPr/>
      <dgm:t>
        <a:bodyPr/>
        <a:lstStyle/>
        <a:p>
          <a:endParaRPr lang="en-US"/>
        </a:p>
      </dgm:t>
    </dgm:pt>
    <dgm:pt modelId="{23096A0B-EEFE-4D97-89B0-FF7FFCB8CB72}" type="sibTrans" cxnId="{03067F1C-6383-494F-ADEA-A5E88B53A109}">
      <dgm:prSet/>
      <dgm:spPr/>
      <dgm:t>
        <a:bodyPr/>
        <a:lstStyle/>
        <a:p>
          <a:endParaRPr lang="en-US"/>
        </a:p>
      </dgm:t>
    </dgm:pt>
    <dgm:pt modelId="{3D5CA6B5-B8D5-4545-8DA3-5C53BF30DA69}">
      <dgm:prSet custT="1"/>
      <dgm:spPr/>
      <dgm:t>
        <a:bodyPr/>
        <a:lstStyle/>
        <a:p>
          <a:r>
            <a:rPr lang="en-US" sz="2400" dirty="0"/>
            <a:t>Targeted recruitment</a:t>
          </a:r>
        </a:p>
      </dgm:t>
    </dgm:pt>
    <dgm:pt modelId="{C2A15A3D-26CE-4277-A056-DCED4F39A1A4}" type="parTrans" cxnId="{2B3C2AE7-C0D6-420A-BA04-F130A5CA0C84}">
      <dgm:prSet/>
      <dgm:spPr/>
      <dgm:t>
        <a:bodyPr/>
        <a:lstStyle/>
        <a:p>
          <a:endParaRPr lang="en-US"/>
        </a:p>
      </dgm:t>
    </dgm:pt>
    <dgm:pt modelId="{B56DF631-8B3A-411C-BBC1-AA6CCCF56B0E}" type="sibTrans" cxnId="{2B3C2AE7-C0D6-420A-BA04-F130A5CA0C84}">
      <dgm:prSet/>
      <dgm:spPr/>
      <dgm:t>
        <a:bodyPr/>
        <a:lstStyle/>
        <a:p>
          <a:endParaRPr lang="en-US"/>
        </a:p>
      </dgm:t>
    </dgm:pt>
    <dgm:pt modelId="{2986703F-FD71-4F5C-80BC-892B500E198B}">
      <dgm:prSet custT="1"/>
      <dgm:spPr/>
      <dgm:t>
        <a:bodyPr/>
        <a:lstStyle/>
        <a:p>
          <a:r>
            <a:rPr lang="en-US" sz="2400" dirty="0"/>
            <a:t>Integrate into agencies</a:t>
          </a:r>
        </a:p>
      </dgm:t>
    </dgm:pt>
    <dgm:pt modelId="{37268514-B3F8-4555-A9ED-C745AF0AD1BE}" type="parTrans" cxnId="{E5D4B1D4-5523-47A8-91D5-EC15A44E610A}">
      <dgm:prSet/>
      <dgm:spPr/>
      <dgm:t>
        <a:bodyPr/>
        <a:lstStyle/>
        <a:p>
          <a:endParaRPr lang="en-US"/>
        </a:p>
      </dgm:t>
    </dgm:pt>
    <dgm:pt modelId="{1C250132-6171-4FBD-AABF-E0639FC51503}" type="sibTrans" cxnId="{E5D4B1D4-5523-47A8-91D5-EC15A44E610A}">
      <dgm:prSet/>
      <dgm:spPr/>
      <dgm:t>
        <a:bodyPr/>
        <a:lstStyle/>
        <a:p>
          <a:endParaRPr lang="en-US"/>
        </a:p>
      </dgm:t>
    </dgm:pt>
    <dgm:pt modelId="{255B1315-3A39-4475-B0F7-FA7874C9B491}">
      <dgm:prSet custT="1"/>
      <dgm:spPr/>
      <dgm:t>
        <a:bodyPr/>
        <a:lstStyle/>
        <a:p>
          <a:r>
            <a:rPr lang="en-US" sz="2400" dirty="0"/>
            <a:t>Track outcomes</a:t>
          </a:r>
        </a:p>
      </dgm:t>
    </dgm:pt>
    <dgm:pt modelId="{D81EE741-3B29-4109-A3F8-A7D9C60C4B5A}" type="parTrans" cxnId="{1991E45E-CCB2-4EE2-B44C-93D627529607}">
      <dgm:prSet/>
      <dgm:spPr/>
      <dgm:t>
        <a:bodyPr/>
        <a:lstStyle/>
        <a:p>
          <a:endParaRPr lang="en-US"/>
        </a:p>
      </dgm:t>
    </dgm:pt>
    <dgm:pt modelId="{CE6B2FAC-B146-4350-A1A5-EE7BDF0EA2A0}" type="sibTrans" cxnId="{1991E45E-CCB2-4EE2-B44C-93D627529607}">
      <dgm:prSet/>
      <dgm:spPr/>
      <dgm:t>
        <a:bodyPr/>
        <a:lstStyle/>
        <a:p>
          <a:endParaRPr lang="en-US"/>
        </a:p>
      </dgm:t>
    </dgm:pt>
    <dgm:pt modelId="{F04235EA-91A6-4C49-BD73-257494675A4B}" type="pres">
      <dgm:prSet presAssocID="{283DE1F2-8646-45CA-B825-308B05D84370}" presName="linear" presStyleCnt="0">
        <dgm:presLayoutVars>
          <dgm:animLvl val="lvl"/>
          <dgm:resizeHandles val="exact"/>
        </dgm:presLayoutVars>
      </dgm:prSet>
      <dgm:spPr/>
    </dgm:pt>
    <dgm:pt modelId="{41DF8F71-EB8E-4487-BD2F-58ECCD1D5979}" type="pres">
      <dgm:prSet presAssocID="{8E510C0A-7A6F-45C2-8D33-E5347050532A}" presName="parentText" presStyleLbl="node1" presStyleIdx="0" presStyleCnt="1" custScaleY="65900" custLinFactNeighborX="847" custLinFactNeighborY="-3618">
        <dgm:presLayoutVars>
          <dgm:chMax val="0"/>
          <dgm:bulletEnabled val="1"/>
        </dgm:presLayoutVars>
      </dgm:prSet>
      <dgm:spPr/>
    </dgm:pt>
    <dgm:pt modelId="{E125C173-25DE-49FA-9B24-98CFCD08BAA8}" type="pres">
      <dgm:prSet presAssocID="{8E510C0A-7A6F-45C2-8D33-E5347050532A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E40B4E1C-CA08-49CA-A99B-7CED0D3176B7}" srcId="{8E510C0A-7A6F-45C2-8D33-E5347050532A}" destId="{55C8C84D-DB4E-4A24-B642-DE7D52BBAE57}" srcOrd="3" destOrd="0" parTransId="{8B2B5569-5558-4ED1-9837-A61C4D4B9013}" sibTransId="{EE5B8F17-148D-478C-AB6E-4B3BFC621BC7}"/>
    <dgm:cxn modelId="{03067F1C-6383-494F-ADEA-A5E88B53A109}" srcId="{49AF96BB-E078-4D25-98A6-9812A4F46198}" destId="{85254C61-52C4-45FA-9894-22E58D0624E5}" srcOrd="0" destOrd="0" parTransId="{311A7DD3-BF55-4332-979C-4AA237D2121F}" sibTransId="{23096A0B-EEFE-4D97-89B0-FF7FFCB8CB72}"/>
    <dgm:cxn modelId="{DFBBB028-1E6F-4D9A-BE6D-2713B9053D9C}" srcId="{283DE1F2-8646-45CA-B825-308B05D84370}" destId="{8E510C0A-7A6F-45C2-8D33-E5347050532A}" srcOrd="0" destOrd="0" parTransId="{C10F5328-9AA6-4A90-87C7-10A269C0B6B6}" sibTransId="{3010D10E-AC76-43B9-B55E-C9695C0E2065}"/>
    <dgm:cxn modelId="{4113BA34-76E4-4DC8-ACEE-B9D1C6575B45}" type="presOf" srcId="{49AF96BB-E078-4D25-98A6-9812A4F46198}" destId="{E125C173-25DE-49FA-9B24-98CFCD08BAA8}" srcOrd="0" destOrd="0" presId="urn:microsoft.com/office/officeart/2005/8/layout/vList2"/>
    <dgm:cxn modelId="{33C82B5D-62ED-4B54-B0F2-0A96010C59DC}" srcId="{8E510C0A-7A6F-45C2-8D33-E5347050532A}" destId="{C525DE47-4697-494F-B20B-2026AA4FADF7}" srcOrd="2" destOrd="0" parTransId="{2A0E9D96-0850-40DA-9C4C-0321CE2E87A1}" sibTransId="{C2A6D3FE-8BC6-4678-8001-12B236EF8995}"/>
    <dgm:cxn modelId="{1991E45E-CCB2-4EE2-B44C-93D627529607}" srcId="{55C8C84D-DB4E-4A24-B642-DE7D52BBAE57}" destId="{255B1315-3A39-4475-B0F7-FA7874C9B491}" srcOrd="0" destOrd="0" parTransId="{D81EE741-3B29-4109-A3F8-A7D9C60C4B5A}" sibTransId="{CE6B2FAC-B146-4350-A1A5-EE7BDF0EA2A0}"/>
    <dgm:cxn modelId="{42271662-182A-43D2-AC55-7FA50DD6C042}" srcId="{8E510C0A-7A6F-45C2-8D33-E5347050532A}" destId="{F1CA4F6C-FEE9-44A9-8A2F-C0713CB6F074}" srcOrd="4" destOrd="0" parTransId="{E73105D9-B58A-4565-B055-7E571968B8B8}" sibTransId="{E4DF745F-4EE3-42DD-BDF3-D24D1B1436EF}"/>
    <dgm:cxn modelId="{8321BF4E-033E-41D3-B01E-9CC09530A164}" type="presOf" srcId="{2986703F-FD71-4F5C-80BC-892B500E198B}" destId="{E125C173-25DE-49FA-9B24-98CFCD08BAA8}" srcOrd="0" destOrd="5" presId="urn:microsoft.com/office/officeart/2005/8/layout/vList2"/>
    <dgm:cxn modelId="{9F64B274-CCE7-44C7-997F-0CE3ABEF64F5}" srcId="{8E510C0A-7A6F-45C2-8D33-E5347050532A}" destId="{49AF96BB-E078-4D25-98A6-9812A4F46198}" srcOrd="0" destOrd="0" parTransId="{86E16680-1E80-4D18-8B47-FD7C4F366B2B}" sibTransId="{B975C0B7-D323-4366-86AF-E0F6FC73737E}"/>
    <dgm:cxn modelId="{E9AC4F56-2233-4E67-924D-1B70B50A0B78}" type="presOf" srcId="{255B1315-3A39-4475-B0F7-FA7874C9B491}" destId="{E125C173-25DE-49FA-9B24-98CFCD08BAA8}" srcOrd="0" destOrd="7" presId="urn:microsoft.com/office/officeart/2005/8/layout/vList2"/>
    <dgm:cxn modelId="{C38A1982-60B2-41A2-BFB2-94E88DE05522}" type="presOf" srcId="{C525DE47-4697-494F-B20B-2026AA4FADF7}" destId="{E125C173-25DE-49FA-9B24-98CFCD08BAA8}" srcOrd="0" destOrd="4" presId="urn:microsoft.com/office/officeart/2005/8/layout/vList2"/>
    <dgm:cxn modelId="{5A4AFD8C-E9BD-43CC-B765-0FCA42C14D49}" type="presOf" srcId="{3D5CA6B5-B8D5-4545-8DA3-5C53BF30DA69}" destId="{E125C173-25DE-49FA-9B24-98CFCD08BAA8}" srcOrd="0" destOrd="3" presId="urn:microsoft.com/office/officeart/2005/8/layout/vList2"/>
    <dgm:cxn modelId="{14D447B6-6153-46FC-85F2-3C7F81933284}" type="presOf" srcId="{F1CA4F6C-FEE9-44A9-8A2F-C0713CB6F074}" destId="{E125C173-25DE-49FA-9B24-98CFCD08BAA8}" srcOrd="0" destOrd="8" presId="urn:microsoft.com/office/officeart/2005/8/layout/vList2"/>
    <dgm:cxn modelId="{B4FEEEC7-E05D-4166-A907-B96C7C32FB1D}" type="presOf" srcId="{E1EB7073-3B81-4C02-AAF0-C6CF361FF1C6}" destId="{E125C173-25DE-49FA-9B24-98CFCD08BAA8}" srcOrd="0" destOrd="2" presId="urn:microsoft.com/office/officeart/2005/8/layout/vList2"/>
    <dgm:cxn modelId="{E5D4B1D4-5523-47A8-91D5-EC15A44E610A}" srcId="{C525DE47-4697-494F-B20B-2026AA4FADF7}" destId="{2986703F-FD71-4F5C-80BC-892B500E198B}" srcOrd="0" destOrd="0" parTransId="{37268514-B3F8-4555-A9ED-C745AF0AD1BE}" sibTransId="{1C250132-6171-4FBD-AABF-E0639FC51503}"/>
    <dgm:cxn modelId="{2186ADD5-04B8-4D3D-9668-36B3B0399D52}" srcId="{8E510C0A-7A6F-45C2-8D33-E5347050532A}" destId="{E1EB7073-3B81-4C02-AAF0-C6CF361FF1C6}" srcOrd="1" destOrd="0" parTransId="{6821C007-2B5F-4333-A304-6A749576AFA4}" sibTransId="{A1C386F0-CB91-4261-9F77-8AF1C3F3B0A5}"/>
    <dgm:cxn modelId="{A563FBDC-962D-4E00-9B91-14128708BF9E}" type="presOf" srcId="{283DE1F2-8646-45CA-B825-308B05D84370}" destId="{F04235EA-91A6-4C49-BD73-257494675A4B}" srcOrd="0" destOrd="0" presId="urn:microsoft.com/office/officeart/2005/8/layout/vList2"/>
    <dgm:cxn modelId="{1A9CE0E3-D1E5-417E-A8B5-11E221E2FB20}" type="presOf" srcId="{85254C61-52C4-45FA-9894-22E58D0624E5}" destId="{E125C173-25DE-49FA-9B24-98CFCD08BAA8}" srcOrd="0" destOrd="1" presId="urn:microsoft.com/office/officeart/2005/8/layout/vList2"/>
    <dgm:cxn modelId="{2B3C2AE7-C0D6-420A-BA04-F130A5CA0C84}" srcId="{E1EB7073-3B81-4C02-AAF0-C6CF361FF1C6}" destId="{3D5CA6B5-B8D5-4545-8DA3-5C53BF30DA69}" srcOrd="0" destOrd="0" parTransId="{C2A15A3D-26CE-4277-A056-DCED4F39A1A4}" sibTransId="{B56DF631-8B3A-411C-BBC1-AA6CCCF56B0E}"/>
    <dgm:cxn modelId="{483B6FE7-4E8C-41B3-BC96-E13EDE8E87D1}" type="presOf" srcId="{8E510C0A-7A6F-45C2-8D33-E5347050532A}" destId="{41DF8F71-EB8E-4487-BD2F-58ECCD1D5979}" srcOrd="0" destOrd="0" presId="urn:microsoft.com/office/officeart/2005/8/layout/vList2"/>
    <dgm:cxn modelId="{9A5EFAEC-FFCA-415D-A3B0-038BA1406BA4}" type="presOf" srcId="{55C8C84D-DB4E-4A24-B642-DE7D52BBAE57}" destId="{E125C173-25DE-49FA-9B24-98CFCD08BAA8}" srcOrd="0" destOrd="6" presId="urn:microsoft.com/office/officeart/2005/8/layout/vList2"/>
    <dgm:cxn modelId="{A27A276B-8CA5-4B57-8F30-70FBEB4A36E3}" type="presParOf" srcId="{F04235EA-91A6-4C49-BD73-257494675A4B}" destId="{41DF8F71-EB8E-4487-BD2F-58ECCD1D5979}" srcOrd="0" destOrd="0" presId="urn:microsoft.com/office/officeart/2005/8/layout/vList2"/>
    <dgm:cxn modelId="{07BDC3F7-CB8F-488B-AF13-7730988F1312}" type="presParOf" srcId="{F04235EA-91A6-4C49-BD73-257494675A4B}" destId="{E125C173-25DE-49FA-9B24-98CFCD08BAA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83DE1F2-8646-45CA-B825-308B05D84370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E510C0A-7A6F-45C2-8D33-E5347050532A}">
      <dgm:prSet/>
      <dgm:spPr>
        <a:solidFill>
          <a:schemeClr val="accent5"/>
        </a:solidFill>
      </dgm:spPr>
      <dgm:t>
        <a:bodyPr/>
        <a:lstStyle/>
        <a:p>
          <a:r>
            <a:rPr lang="en-US" u="sng" dirty="0"/>
            <a:t>Recommendations</a:t>
          </a:r>
          <a:endParaRPr lang="en-US" dirty="0"/>
        </a:p>
      </dgm:t>
    </dgm:pt>
    <dgm:pt modelId="{C10F5328-9AA6-4A90-87C7-10A269C0B6B6}" type="parTrans" cxnId="{DFBBB028-1E6F-4D9A-BE6D-2713B9053D9C}">
      <dgm:prSet/>
      <dgm:spPr/>
      <dgm:t>
        <a:bodyPr/>
        <a:lstStyle/>
        <a:p>
          <a:endParaRPr lang="en-US"/>
        </a:p>
      </dgm:t>
    </dgm:pt>
    <dgm:pt modelId="{3010D10E-AC76-43B9-B55E-C9695C0E2065}" type="sibTrans" cxnId="{DFBBB028-1E6F-4D9A-BE6D-2713B9053D9C}">
      <dgm:prSet/>
      <dgm:spPr/>
      <dgm:t>
        <a:bodyPr/>
        <a:lstStyle/>
        <a:p>
          <a:endParaRPr lang="en-US"/>
        </a:p>
      </dgm:t>
    </dgm:pt>
    <dgm:pt modelId="{49AF96BB-E078-4D25-98A6-9812A4F46198}">
      <dgm:prSet/>
      <dgm:spPr/>
      <dgm:t>
        <a:bodyPr/>
        <a:lstStyle/>
        <a:p>
          <a:r>
            <a:rPr lang="en-US"/>
            <a:t>Explore a centralized reporting system for Narcan distribution and usage</a:t>
          </a:r>
        </a:p>
      </dgm:t>
    </dgm:pt>
    <dgm:pt modelId="{86E16680-1E80-4D18-8B47-FD7C4F366B2B}" type="parTrans" cxnId="{9F64B274-CCE7-44C7-997F-0CE3ABEF64F5}">
      <dgm:prSet/>
      <dgm:spPr/>
      <dgm:t>
        <a:bodyPr/>
        <a:lstStyle/>
        <a:p>
          <a:endParaRPr lang="en-US"/>
        </a:p>
      </dgm:t>
    </dgm:pt>
    <dgm:pt modelId="{B975C0B7-D323-4366-86AF-E0F6FC73737E}" type="sibTrans" cxnId="{9F64B274-CCE7-44C7-997F-0CE3ABEF64F5}">
      <dgm:prSet/>
      <dgm:spPr/>
      <dgm:t>
        <a:bodyPr/>
        <a:lstStyle/>
        <a:p>
          <a:endParaRPr lang="en-US"/>
        </a:p>
      </dgm:t>
    </dgm:pt>
    <dgm:pt modelId="{D011BB19-C096-4486-8845-DB9771FD26B6}">
      <dgm:prSet/>
      <dgm:spPr/>
      <dgm:t>
        <a:bodyPr/>
        <a:lstStyle/>
        <a:p>
          <a:r>
            <a:rPr lang="en-US"/>
            <a:t>Agencies can submit monthly data on Narcan distribution and usage</a:t>
          </a:r>
        </a:p>
      </dgm:t>
    </dgm:pt>
    <dgm:pt modelId="{F5A5B7E6-EF69-46BB-A541-E51F6F1EE638}" type="parTrans" cxnId="{7B07FE47-EE8A-457B-A2E8-743190B14F6B}">
      <dgm:prSet/>
      <dgm:spPr/>
      <dgm:t>
        <a:bodyPr/>
        <a:lstStyle/>
        <a:p>
          <a:endParaRPr lang="en-US"/>
        </a:p>
      </dgm:t>
    </dgm:pt>
    <dgm:pt modelId="{73781C0D-F03F-4A73-8611-2A86D56895F6}" type="sibTrans" cxnId="{7B07FE47-EE8A-457B-A2E8-743190B14F6B}">
      <dgm:prSet/>
      <dgm:spPr/>
      <dgm:t>
        <a:bodyPr/>
        <a:lstStyle/>
        <a:p>
          <a:endParaRPr lang="en-US"/>
        </a:p>
      </dgm:t>
    </dgm:pt>
    <dgm:pt modelId="{C20E509D-882F-42B0-B290-7D77D54CB546}">
      <dgm:prSet/>
      <dgm:spPr/>
      <dgm:t>
        <a:bodyPr/>
        <a:lstStyle/>
        <a:p>
          <a:r>
            <a:rPr lang="en-US"/>
            <a:t>Develop a template for reporting</a:t>
          </a:r>
        </a:p>
      </dgm:t>
    </dgm:pt>
    <dgm:pt modelId="{FD5B04DF-53A6-401C-AF19-74E4B8B9B7A1}" type="parTrans" cxnId="{F818F8FD-147C-4FCA-BCE2-E38D57612BD0}">
      <dgm:prSet/>
      <dgm:spPr/>
      <dgm:t>
        <a:bodyPr/>
        <a:lstStyle/>
        <a:p>
          <a:endParaRPr lang="en-US"/>
        </a:p>
      </dgm:t>
    </dgm:pt>
    <dgm:pt modelId="{3B39AB74-085A-46F9-B1F8-EBE67644069B}" type="sibTrans" cxnId="{F818F8FD-147C-4FCA-BCE2-E38D57612BD0}">
      <dgm:prSet/>
      <dgm:spPr/>
      <dgm:t>
        <a:bodyPr/>
        <a:lstStyle/>
        <a:p>
          <a:endParaRPr lang="en-US"/>
        </a:p>
      </dgm:t>
    </dgm:pt>
    <dgm:pt modelId="{F23D0332-D51F-46BD-867B-F0573190E651}">
      <dgm:prSet/>
      <dgm:spPr/>
      <dgm:t>
        <a:bodyPr/>
        <a:lstStyle/>
        <a:p>
          <a:r>
            <a:rPr lang="en-US"/>
            <a:t>Explore ways to track overdoses not reported through law enforcement</a:t>
          </a:r>
        </a:p>
      </dgm:t>
    </dgm:pt>
    <dgm:pt modelId="{DAE24BC1-B944-495D-8BEA-1889347D88D2}" type="parTrans" cxnId="{619026D3-83FB-4B04-8F96-FD13AA479FED}">
      <dgm:prSet/>
      <dgm:spPr/>
      <dgm:t>
        <a:bodyPr/>
        <a:lstStyle/>
        <a:p>
          <a:endParaRPr lang="en-US"/>
        </a:p>
      </dgm:t>
    </dgm:pt>
    <dgm:pt modelId="{207C6B44-013B-4F5C-BFA2-C4B1D988D49A}" type="sibTrans" cxnId="{619026D3-83FB-4B04-8F96-FD13AA479FED}">
      <dgm:prSet/>
      <dgm:spPr/>
      <dgm:t>
        <a:bodyPr/>
        <a:lstStyle/>
        <a:p>
          <a:endParaRPr lang="en-US"/>
        </a:p>
      </dgm:t>
    </dgm:pt>
    <dgm:pt modelId="{F04235EA-91A6-4C49-BD73-257494675A4B}" type="pres">
      <dgm:prSet presAssocID="{283DE1F2-8646-45CA-B825-308B05D84370}" presName="linear" presStyleCnt="0">
        <dgm:presLayoutVars>
          <dgm:animLvl val="lvl"/>
          <dgm:resizeHandles val="exact"/>
        </dgm:presLayoutVars>
      </dgm:prSet>
      <dgm:spPr/>
    </dgm:pt>
    <dgm:pt modelId="{41DF8F71-EB8E-4487-BD2F-58ECCD1D5979}" type="pres">
      <dgm:prSet presAssocID="{8E510C0A-7A6F-45C2-8D33-E5347050532A}" presName="parentText" presStyleLbl="node1" presStyleIdx="0" presStyleCnt="1" custLinFactNeighborY="-4338">
        <dgm:presLayoutVars>
          <dgm:chMax val="0"/>
          <dgm:bulletEnabled val="1"/>
        </dgm:presLayoutVars>
      </dgm:prSet>
      <dgm:spPr/>
    </dgm:pt>
    <dgm:pt modelId="{E125C173-25DE-49FA-9B24-98CFCD08BAA8}" type="pres">
      <dgm:prSet presAssocID="{8E510C0A-7A6F-45C2-8D33-E5347050532A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DFBBB028-1E6F-4D9A-BE6D-2713B9053D9C}" srcId="{283DE1F2-8646-45CA-B825-308B05D84370}" destId="{8E510C0A-7A6F-45C2-8D33-E5347050532A}" srcOrd="0" destOrd="0" parTransId="{C10F5328-9AA6-4A90-87C7-10A269C0B6B6}" sibTransId="{3010D10E-AC76-43B9-B55E-C9695C0E2065}"/>
    <dgm:cxn modelId="{4113BA34-76E4-4DC8-ACEE-B9D1C6575B45}" type="presOf" srcId="{49AF96BB-E078-4D25-98A6-9812A4F46198}" destId="{E125C173-25DE-49FA-9B24-98CFCD08BAA8}" srcOrd="0" destOrd="0" presId="urn:microsoft.com/office/officeart/2005/8/layout/vList2"/>
    <dgm:cxn modelId="{DE2B5546-B107-46D2-A9FA-D915910C4370}" type="presOf" srcId="{F23D0332-D51F-46BD-867B-F0573190E651}" destId="{E125C173-25DE-49FA-9B24-98CFCD08BAA8}" srcOrd="0" destOrd="3" presId="urn:microsoft.com/office/officeart/2005/8/layout/vList2"/>
    <dgm:cxn modelId="{2CCAC746-684E-419A-AF67-9B82E9655E88}" type="presOf" srcId="{D011BB19-C096-4486-8845-DB9771FD26B6}" destId="{E125C173-25DE-49FA-9B24-98CFCD08BAA8}" srcOrd="0" destOrd="1" presId="urn:microsoft.com/office/officeart/2005/8/layout/vList2"/>
    <dgm:cxn modelId="{7B07FE47-EE8A-457B-A2E8-743190B14F6B}" srcId="{49AF96BB-E078-4D25-98A6-9812A4F46198}" destId="{D011BB19-C096-4486-8845-DB9771FD26B6}" srcOrd="0" destOrd="0" parTransId="{F5A5B7E6-EF69-46BB-A541-E51F6F1EE638}" sibTransId="{73781C0D-F03F-4A73-8611-2A86D56895F6}"/>
    <dgm:cxn modelId="{9F64B274-CCE7-44C7-997F-0CE3ABEF64F5}" srcId="{8E510C0A-7A6F-45C2-8D33-E5347050532A}" destId="{49AF96BB-E078-4D25-98A6-9812A4F46198}" srcOrd="0" destOrd="0" parTransId="{86E16680-1E80-4D18-8B47-FD7C4F366B2B}" sibTransId="{B975C0B7-D323-4366-86AF-E0F6FC73737E}"/>
    <dgm:cxn modelId="{CF0ADF94-92AD-42CD-BF92-4E2C7FA54230}" type="presOf" srcId="{C20E509D-882F-42B0-B290-7D77D54CB546}" destId="{E125C173-25DE-49FA-9B24-98CFCD08BAA8}" srcOrd="0" destOrd="2" presId="urn:microsoft.com/office/officeart/2005/8/layout/vList2"/>
    <dgm:cxn modelId="{619026D3-83FB-4B04-8F96-FD13AA479FED}" srcId="{8E510C0A-7A6F-45C2-8D33-E5347050532A}" destId="{F23D0332-D51F-46BD-867B-F0573190E651}" srcOrd="1" destOrd="0" parTransId="{DAE24BC1-B944-495D-8BEA-1889347D88D2}" sibTransId="{207C6B44-013B-4F5C-BFA2-C4B1D988D49A}"/>
    <dgm:cxn modelId="{A563FBDC-962D-4E00-9B91-14128708BF9E}" type="presOf" srcId="{283DE1F2-8646-45CA-B825-308B05D84370}" destId="{F04235EA-91A6-4C49-BD73-257494675A4B}" srcOrd="0" destOrd="0" presId="urn:microsoft.com/office/officeart/2005/8/layout/vList2"/>
    <dgm:cxn modelId="{483B6FE7-4E8C-41B3-BC96-E13EDE8E87D1}" type="presOf" srcId="{8E510C0A-7A6F-45C2-8D33-E5347050532A}" destId="{41DF8F71-EB8E-4487-BD2F-58ECCD1D5979}" srcOrd="0" destOrd="0" presId="urn:microsoft.com/office/officeart/2005/8/layout/vList2"/>
    <dgm:cxn modelId="{F818F8FD-147C-4FCA-BCE2-E38D57612BD0}" srcId="{49AF96BB-E078-4D25-98A6-9812A4F46198}" destId="{C20E509D-882F-42B0-B290-7D77D54CB546}" srcOrd="1" destOrd="0" parTransId="{FD5B04DF-53A6-401C-AF19-74E4B8B9B7A1}" sibTransId="{3B39AB74-085A-46F9-B1F8-EBE67644069B}"/>
    <dgm:cxn modelId="{A27A276B-8CA5-4B57-8F30-70FBEB4A36E3}" type="presParOf" srcId="{F04235EA-91A6-4C49-BD73-257494675A4B}" destId="{41DF8F71-EB8E-4487-BD2F-58ECCD1D5979}" srcOrd="0" destOrd="0" presId="urn:microsoft.com/office/officeart/2005/8/layout/vList2"/>
    <dgm:cxn modelId="{07BDC3F7-CB8F-488B-AF13-7730988F1312}" type="presParOf" srcId="{F04235EA-91A6-4C49-BD73-257494675A4B}" destId="{E125C173-25DE-49FA-9B24-98CFCD08BAA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83DE1F2-8646-45CA-B825-308B05D84370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E510C0A-7A6F-45C2-8D33-E5347050532A}">
      <dgm:prSet/>
      <dgm:spPr>
        <a:solidFill>
          <a:schemeClr val="accent4"/>
        </a:solidFill>
      </dgm:spPr>
      <dgm:t>
        <a:bodyPr/>
        <a:lstStyle/>
        <a:p>
          <a:r>
            <a:rPr lang="en-US" u="sng"/>
            <a:t>Legislative Change Discussion</a:t>
          </a:r>
          <a:endParaRPr lang="en-US"/>
        </a:p>
      </dgm:t>
    </dgm:pt>
    <dgm:pt modelId="{C10F5328-9AA6-4A90-87C7-10A269C0B6B6}" type="parTrans" cxnId="{DFBBB028-1E6F-4D9A-BE6D-2713B9053D9C}">
      <dgm:prSet/>
      <dgm:spPr/>
      <dgm:t>
        <a:bodyPr/>
        <a:lstStyle/>
        <a:p>
          <a:endParaRPr lang="en-US"/>
        </a:p>
      </dgm:t>
    </dgm:pt>
    <dgm:pt modelId="{3010D10E-AC76-43B9-B55E-C9695C0E2065}" type="sibTrans" cxnId="{DFBBB028-1E6F-4D9A-BE6D-2713B9053D9C}">
      <dgm:prSet/>
      <dgm:spPr/>
      <dgm:t>
        <a:bodyPr/>
        <a:lstStyle/>
        <a:p>
          <a:endParaRPr lang="en-US"/>
        </a:p>
      </dgm:t>
    </dgm:pt>
    <dgm:pt modelId="{49AF96BB-E078-4D25-98A6-9812A4F46198}">
      <dgm:prSet/>
      <dgm:spPr/>
      <dgm:t>
        <a:bodyPr/>
        <a:lstStyle/>
        <a:p>
          <a:endParaRPr lang="en-US"/>
        </a:p>
      </dgm:t>
    </dgm:pt>
    <dgm:pt modelId="{86E16680-1E80-4D18-8B47-FD7C4F366B2B}" type="parTrans" cxnId="{9F64B274-CCE7-44C7-997F-0CE3ABEF64F5}">
      <dgm:prSet/>
      <dgm:spPr/>
      <dgm:t>
        <a:bodyPr/>
        <a:lstStyle/>
        <a:p>
          <a:endParaRPr lang="en-US"/>
        </a:p>
      </dgm:t>
    </dgm:pt>
    <dgm:pt modelId="{B975C0B7-D323-4366-86AF-E0F6FC73737E}" type="sibTrans" cxnId="{9F64B274-CCE7-44C7-997F-0CE3ABEF64F5}">
      <dgm:prSet/>
      <dgm:spPr/>
      <dgm:t>
        <a:bodyPr/>
        <a:lstStyle/>
        <a:p>
          <a:endParaRPr lang="en-US"/>
        </a:p>
      </dgm:t>
    </dgm:pt>
    <dgm:pt modelId="{318651BB-7034-49FD-86D1-6308AE4745B2}">
      <dgm:prSet/>
      <dgm:spPr/>
      <dgm:t>
        <a:bodyPr/>
        <a:lstStyle/>
        <a:p>
          <a:r>
            <a:rPr lang="en-US" dirty="0"/>
            <a:t>Court and Treatment Challenges</a:t>
          </a:r>
        </a:p>
      </dgm:t>
    </dgm:pt>
    <dgm:pt modelId="{391D6774-13B1-413E-ADCC-075FF606FA29}" type="parTrans" cxnId="{01DC170D-D728-4E4A-922E-F24B410B65E0}">
      <dgm:prSet/>
      <dgm:spPr/>
      <dgm:t>
        <a:bodyPr/>
        <a:lstStyle/>
        <a:p>
          <a:endParaRPr lang="en-US"/>
        </a:p>
      </dgm:t>
    </dgm:pt>
    <dgm:pt modelId="{6BF4E94A-D0D8-44F0-B6A0-B2F95A41EA45}" type="sibTrans" cxnId="{01DC170D-D728-4E4A-922E-F24B410B65E0}">
      <dgm:prSet/>
      <dgm:spPr/>
      <dgm:t>
        <a:bodyPr/>
        <a:lstStyle/>
        <a:p>
          <a:endParaRPr lang="en-US"/>
        </a:p>
      </dgm:t>
    </dgm:pt>
    <dgm:pt modelId="{D011BB19-C096-4486-8845-DB9771FD26B6}">
      <dgm:prSet/>
      <dgm:spPr/>
      <dgm:t>
        <a:bodyPr/>
        <a:lstStyle/>
        <a:p>
          <a:r>
            <a:rPr lang="en-US" dirty="0"/>
            <a:t>Information Sharing</a:t>
          </a:r>
        </a:p>
      </dgm:t>
    </dgm:pt>
    <dgm:pt modelId="{F5A5B7E6-EF69-46BB-A541-E51F6F1EE638}" type="parTrans" cxnId="{7B07FE47-EE8A-457B-A2E8-743190B14F6B}">
      <dgm:prSet/>
      <dgm:spPr/>
      <dgm:t>
        <a:bodyPr/>
        <a:lstStyle/>
        <a:p>
          <a:endParaRPr lang="en-US"/>
        </a:p>
      </dgm:t>
    </dgm:pt>
    <dgm:pt modelId="{73781C0D-F03F-4A73-8611-2A86D56895F6}" type="sibTrans" cxnId="{7B07FE47-EE8A-457B-A2E8-743190B14F6B}">
      <dgm:prSet/>
      <dgm:spPr/>
      <dgm:t>
        <a:bodyPr/>
        <a:lstStyle/>
        <a:p>
          <a:endParaRPr lang="en-US"/>
        </a:p>
      </dgm:t>
    </dgm:pt>
    <dgm:pt modelId="{3CB7A2D4-426E-4749-85B2-9BA53DB2D88F}">
      <dgm:prSet/>
      <dgm:spPr/>
      <dgm:t>
        <a:bodyPr/>
        <a:lstStyle/>
        <a:p>
          <a:r>
            <a:rPr lang="en-US" dirty="0"/>
            <a:t>Restoration and Competency</a:t>
          </a:r>
        </a:p>
      </dgm:t>
    </dgm:pt>
    <dgm:pt modelId="{F06E2CCA-4875-479B-BC69-9F28B6C561B6}" type="parTrans" cxnId="{3558906A-AB68-4C3D-A3CA-C2D993877532}">
      <dgm:prSet/>
      <dgm:spPr/>
      <dgm:t>
        <a:bodyPr/>
        <a:lstStyle/>
        <a:p>
          <a:endParaRPr lang="en-US"/>
        </a:p>
      </dgm:t>
    </dgm:pt>
    <dgm:pt modelId="{8D7A01F6-C188-40ED-A592-B1150881A331}" type="sibTrans" cxnId="{3558906A-AB68-4C3D-A3CA-C2D993877532}">
      <dgm:prSet/>
      <dgm:spPr/>
      <dgm:t>
        <a:bodyPr/>
        <a:lstStyle/>
        <a:p>
          <a:endParaRPr lang="en-US"/>
        </a:p>
      </dgm:t>
    </dgm:pt>
    <dgm:pt modelId="{2C161FA9-8A8B-4029-9DE5-B31D772F720A}">
      <dgm:prSet/>
      <dgm:spPr/>
      <dgm:t>
        <a:bodyPr/>
        <a:lstStyle/>
        <a:p>
          <a:r>
            <a:rPr lang="en-US" dirty="0"/>
            <a:t>Educate about treatment alternatives to incarceration</a:t>
          </a:r>
        </a:p>
      </dgm:t>
    </dgm:pt>
    <dgm:pt modelId="{C47E6429-D4C0-4CC1-A85F-04112BD89262}" type="parTrans" cxnId="{CB4E385F-809B-4115-A610-E5094CB15B3F}">
      <dgm:prSet/>
      <dgm:spPr/>
      <dgm:t>
        <a:bodyPr/>
        <a:lstStyle/>
        <a:p>
          <a:endParaRPr lang="en-US"/>
        </a:p>
      </dgm:t>
    </dgm:pt>
    <dgm:pt modelId="{684A0EEA-C36A-4D94-A603-5E8717462D08}" type="sibTrans" cxnId="{CB4E385F-809B-4115-A610-E5094CB15B3F}">
      <dgm:prSet/>
      <dgm:spPr/>
      <dgm:t>
        <a:bodyPr/>
        <a:lstStyle/>
        <a:p>
          <a:endParaRPr lang="en-US"/>
        </a:p>
      </dgm:t>
    </dgm:pt>
    <dgm:pt modelId="{DA0E1D8E-3F6B-4B03-8B81-CC58BD7972A4}">
      <dgm:prSet/>
      <dgm:spPr/>
      <dgm:t>
        <a:bodyPr/>
        <a:lstStyle/>
        <a:p>
          <a:r>
            <a:rPr lang="en-US" dirty="0"/>
            <a:t>Develop more comprehensive information-sharing protocols</a:t>
          </a:r>
        </a:p>
      </dgm:t>
    </dgm:pt>
    <dgm:pt modelId="{B67C86CD-7C81-452A-A492-26DA3FF5A945}" type="parTrans" cxnId="{19EC2B40-A9D3-4160-9AF8-236F00F8A9B6}">
      <dgm:prSet/>
      <dgm:spPr/>
      <dgm:t>
        <a:bodyPr/>
        <a:lstStyle/>
        <a:p>
          <a:endParaRPr lang="en-US"/>
        </a:p>
      </dgm:t>
    </dgm:pt>
    <dgm:pt modelId="{7961D4E9-DA90-4068-BADE-B0D8D05FAEB6}" type="sibTrans" cxnId="{19EC2B40-A9D3-4160-9AF8-236F00F8A9B6}">
      <dgm:prSet/>
      <dgm:spPr/>
      <dgm:t>
        <a:bodyPr/>
        <a:lstStyle/>
        <a:p>
          <a:endParaRPr lang="en-US"/>
        </a:p>
      </dgm:t>
    </dgm:pt>
    <dgm:pt modelId="{0A5B5C38-F81C-4059-9E50-941856DD0089}">
      <dgm:prSet/>
      <dgm:spPr/>
      <dgm:t>
        <a:bodyPr/>
        <a:lstStyle/>
        <a:p>
          <a:r>
            <a:rPr lang="en-US" dirty="0"/>
            <a:t>Narcan and Staff Training</a:t>
          </a:r>
        </a:p>
      </dgm:t>
    </dgm:pt>
    <dgm:pt modelId="{D2AD38BA-6377-4259-B3CB-262FF8AFD9C4}" type="parTrans" cxnId="{849C55BD-A38E-48FB-81E4-57A5043DA945}">
      <dgm:prSet/>
      <dgm:spPr/>
      <dgm:t>
        <a:bodyPr/>
        <a:lstStyle/>
        <a:p>
          <a:endParaRPr lang="en-US"/>
        </a:p>
      </dgm:t>
    </dgm:pt>
    <dgm:pt modelId="{FAF03120-12B0-4EEA-9223-EA82227AB180}" type="sibTrans" cxnId="{849C55BD-A38E-48FB-81E4-57A5043DA945}">
      <dgm:prSet/>
      <dgm:spPr/>
      <dgm:t>
        <a:bodyPr/>
        <a:lstStyle/>
        <a:p>
          <a:endParaRPr lang="en-US"/>
        </a:p>
      </dgm:t>
    </dgm:pt>
    <dgm:pt modelId="{E45327A0-E5D5-4E5C-BA30-CE11912FA44F}">
      <dgm:prSet/>
      <dgm:spPr/>
      <dgm:t>
        <a:bodyPr/>
        <a:lstStyle/>
        <a:p>
          <a:r>
            <a:rPr lang="en-US" dirty="0"/>
            <a:t>Implement mandatory Narcan training for client-facing staff</a:t>
          </a:r>
        </a:p>
      </dgm:t>
    </dgm:pt>
    <dgm:pt modelId="{3F069533-FE79-4A45-BD43-3E0F0E677672}" type="parTrans" cxnId="{A2109AFD-B2EB-4714-813E-4F8C7D6343CC}">
      <dgm:prSet/>
      <dgm:spPr/>
      <dgm:t>
        <a:bodyPr/>
        <a:lstStyle/>
        <a:p>
          <a:endParaRPr lang="en-US"/>
        </a:p>
      </dgm:t>
    </dgm:pt>
    <dgm:pt modelId="{421498A9-0B1F-4A60-97F0-B0CBBE95EB85}" type="sibTrans" cxnId="{A2109AFD-B2EB-4714-813E-4F8C7D6343CC}">
      <dgm:prSet/>
      <dgm:spPr/>
      <dgm:t>
        <a:bodyPr/>
        <a:lstStyle/>
        <a:p>
          <a:endParaRPr lang="en-US"/>
        </a:p>
      </dgm:t>
    </dgm:pt>
    <dgm:pt modelId="{F6C3D821-C51C-4166-96E3-4A9ABF56F41D}">
      <dgm:prSet/>
      <dgm:spPr/>
      <dgm:t>
        <a:bodyPr/>
        <a:lstStyle/>
        <a:p>
          <a:r>
            <a:rPr lang="en-US" dirty="0"/>
            <a:t>Create more supportive pathways for individuals with substance use disorders</a:t>
          </a:r>
        </a:p>
      </dgm:t>
    </dgm:pt>
    <dgm:pt modelId="{2F699482-C16C-49B7-B431-424E5871D6A8}" type="parTrans" cxnId="{C3C8EFD4-2620-4142-8ACA-7D849C308554}">
      <dgm:prSet/>
      <dgm:spPr/>
      <dgm:t>
        <a:bodyPr/>
        <a:lstStyle/>
        <a:p>
          <a:endParaRPr lang="en-US"/>
        </a:p>
      </dgm:t>
    </dgm:pt>
    <dgm:pt modelId="{05B8D1F5-DAFB-43C8-878D-E702F4CD8333}" type="sibTrans" cxnId="{C3C8EFD4-2620-4142-8ACA-7D849C308554}">
      <dgm:prSet/>
      <dgm:spPr/>
      <dgm:t>
        <a:bodyPr/>
        <a:lstStyle/>
        <a:p>
          <a:endParaRPr lang="en-US"/>
        </a:p>
      </dgm:t>
    </dgm:pt>
    <dgm:pt modelId="{F04235EA-91A6-4C49-BD73-257494675A4B}" type="pres">
      <dgm:prSet presAssocID="{283DE1F2-8646-45CA-B825-308B05D84370}" presName="linear" presStyleCnt="0">
        <dgm:presLayoutVars>
          <dgm:animLvl val="lvl"/>
          <dgm:resizeHandles val="exact"/>
        </dgm:presLayoutVars>
      </dgm:prSet>
      <dgm:spPr/>
    </dgm:pt>
    <dgm:pt modelId="{41DF8F71-EB8E-4487-BD2F-58ECCD1D5979}" type="pres">
      <dgm:prSet presAssocID="{8E510C0A-7A6F-45C2-8D33-E5347050532A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125C173-25DE-49FA-9B24-98CFCD08BAA8}" type="pres">
      <dgm:prSet presAssocID="{8E510C0A-7A6F-45C2-8D33-E5347050532A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1DC170D-D728-4E4A-922E-F24B410B65E0}" srcId="{8E510C0A-7A6F-45C2-8D33-E5347050532A}" destId="{318651BB-7034-49FD-86D1-6308AE4745B2}" srcOrd="1" destOrd="0" parTransId="{391D6774-13B1-413E-ADCC-075FF606FA29}" sibTransId="{6BF4E94A-D0D8-44F0-B6A0-B2F95A41EA45}"/>
    <dgm:cxn modelId="{6EB56321-5E37-430B-B577-21565AA5C1C8}" type="presOf" srcId="{2C161FA9-8A8B-4029-9DE5-B31D772F720A}" destId="{E125C173-25DE-49FA-9B24-98CFCD08BAA8}" srcOrd="0" destOrd="2" presId="urn:microsoft.com/office/officeart/2005/8/layout/vList2"/>
    <dgm:cxn modelId="{DFBBB028-1E6F-4D9A-BE6D-2713B9053D9C}" srcId="{283DE1F2-8646-45CA-B825-308B05D84370}" destId="{8E510C0A-7A6F-45C2-8D33-E5347050532A}" srcOrd="0" destOrd="0" parTransId="{C10F5328-9AA6-4A90-87C7-10A269C0B6B6}" sibTransId="{3010D10E-AC76-43B9-B55E-C9695C0E2065}"/>
    <dgm:cxn modelId="{16574734-8158-4E6E-919A-4E233B678698}" type="presOf" srcId="{E45327A0-E5D5-4E5C-BA30-CE11912FA44F}" destId="{E125C173-25DE-49FA-9B24-98CFCD08BAA8}" srcOrd="0" destOrd="6" presId="urn:microsoft.com/office/officeart/2005/8/layout/vList2"/>
    <dgm:cxn modelId="{4113BA34-76E4-4DC8-ACEE-B9D1C6575B45}" type="presOf" srcId="{49AF96BB-E078-4D25-98A6-9812A4F46198}" destId="{E125C173-25DE-49FA-9B24-98CFCD08BAA8}" srcOrd="0" destOrd="0" presId="urn:microsoft.com/office/officeart/2005/8/layout/vList2"/>
    <dgm:cxn modelId="{05B4F33A-AC9E-4D3F-AB4B-2FAFAE15D16C}" type="presOf" srcId="{DA0E1D8E-3F6B-4B03-8B81-CC58BD7972A4}" destId="{E125C173-25DE-49FA-9B24-98CFCD08BAA8}" srcOrd="0" destOrd="4" presId="urn:microsoft.com/office/officeart/2005/8/layout/vList2"/>
    <dgm:cxn modelId="{19EC2B40-A9D3-4160-9AF8-236F00F8A9B6}" srcId="{D011BB19-C096-4486-8845-DB9771FD26B6}" destId="{DA0E1D8E-3F6B-4B03-8B81-CC58BD7972A4}" srcOrd="0" destOrd="0" parTransId="{B67C86CD-7C81-452A-A492-26DA3FF5A945}" sibTransId="{7961D4E9-DA90-4068-BADE-B0D8D05FAEB6}"/>
    <dgm:cxn modelId="{CB4E385F-809B-4115-A610-E5094CB15B3F}" srcId="{318651BB-7034-49FD-86D1-6308AE4745B2}" destId="{2C161FA9-8A8B-4029-9DE5-B31D772F720A}" srcOrd="0" destOrd="0" parTransId="{C47E6429-D4C0-4CC1-A85F-04112BD89262}" sibTransId="{684A0EEA-C36A-4D94-A603-5E8717462D08}"/>
    <dgm:cxn modelId="{2CCAC746-684E-419A-AF67-9B82E9655E88}" type="presOf" srcId="{D011BB19-C096-4486-8845-DB9771FD26B6}" destId="{E125C173-25DE-49FA-9B24-98CFCD08BAA8}" srcOrd="0" destOrd="3" presId="urn:microsoft.com/office/officeart/2005/8/layout/vList2"/>
    <dgm:cxn modelId="{7B07FE47-EE8A-457B-A2E8-743190B14F6B}" srcId="{8E510C0A-7A6F-45C2-8D33-E5347050532A}" destId="{D011BB19-C096-4486-8845-DB9771FD26B6}" srcOrd="2" destOrd="0" parTransId="{F5A5B7E6-EF69-46BB-A541-E51F6F1EE638}" sibTransId="{73781C0D-F03F-4A73-8611-2A86D56895F6}"/>
    <dgm:cxn modelId="{3558906A-AB68-4C3D-A3CA-C2D993877532}" srcId="{8E510C0A-7A6F-45C2-8D33-E5347050532A}" destId="{3CB7A2D4-426E-4749-85B2-9BA53DB2D88F}" srcOrd="4" destOrd="0" parTransId="{F06E2CCA-4875-479B-BC69-9F28B6C561B6}" sibTransId="{8D7A01F6-C188-40ED-A592-B1150881A331}"/>
    <dgm:cxn modelId="{368B6A4F-FB65-438C-9551-C7C333E66B18}" type="presOf" srcId="{3CB7A2D4-426E-4749-85B2-9BA53DB2D88F}" destId="{E125C173-25DE-49FA-9B24-98CFCD08BAA8}" srcOrd="0" destOrd="7" presId="urn:microsoft.com/office/officeart/2005/8/layout/vList2"/>
    <dgm:cxn modelId="{9F64B274-CCE7-44C7-997F-0CE3ABEF64F5}" srcId="{8E510C0A-7A6F-45C2-8D33-E5347050532A}" destId="{49AF96BB-E078-4D25-98A6-9812A4F46198}" srcOrd="0" destOrd="0" parTransId="{86E16680-1E80-4D18-8B47-FD7C4F366B2B}" sibTransId="{B975C0B7-D323-4366-86AF-E0F6FC73737E}"/>
    <dgm:cxn modelId="{96F83E99-64B2-47AE-859F-D1366F773196}" type="presOf" srcId="{0A5B5C38-F81C-4059-9E50-941856DD0089}" destId="{E125C173-25DE-49FA-9B24-98CFCD08BAA8}" srcOrd="0" destOrd="5" presId="urn:microsoft.com/office/officeart/2005/8/layout/vList2"/>
    <dgm:cxn modelId="{849C55BD-A38E-48FB-81E4-57A5043DA945}" srcId="{8E510C0A-7A6F-45C2-8D33-E5347050532A}" destId="{0A5B5C38-F81C-4059-9E50-941856DD0089}" srcOrd="3" destOrd="0" parTransId="{D2AD38BA-6377-4259-B3CB-262FF8AFD9C4}" sibTransId="{FAF03120-12B0-4EEA-9223-EA82227AB180}"/>
    <dgm:cxn modelId="{C3C8EFD4-2620-4142-8ACA-7D849C308554}" srcId="{3CB7A2D4-426E-4749-85B2-9BA53DB2D88F}" destId="{F6C3D821-C51C-4166-96E3-4A9ABF56F41D}" srcOrd="0" destOrd="0" parTransId="{2F699482-C16C-49B7-B431-424E5871D6A8}" sibTransId="{05B8D1F5-DAFB-43C8-878D-E702F4CD8333}"/>
    <dgm:cxn modelId="{A563FBDC-962D-4E00-9B91-14128708BF9E}" type="presOf" srcId="{283DE1F2-8646-45CA-B825-308B05D84370}" destId="{F04235EA-91A6-4C49-BD73-257494675A4B}" srcOrd="0" destOrd="0" presId="urn:microsoft.com/office/officeart/2005/8/layout/vList2"/>
    <dgm:cxn modelId="{BACC42E0-1788-4EE4-98C8-AC43B1802EF5}" type="presOf" srcId="{F6C3D821-C51C-4166-96E3-4A9ABF56F41D}" destId="{E125C173-25DE-49FA-9B24-98CFCD08BAA8}" srcOrd="0" destOrd="8" presId="urn:microsoft.com/office/officeart/2005/8/layout/vList2"/>
    <dgm:cxn modelId="{483B6FE7-4E8C-41B3-BC96-E13EDE8E87D1}" type="presOf" srcId="{8E510C0A-7A6F-45C2-8D33-E5347050532A}" destId="{41DF8F71-EB8E-4487-BD2F-58ECCD1D5979}" srcOrd="0" destOrd="0" presId="urn:microsoft.com/office/officeart/2005/8/layout/vList2"/>
    <dgm:cxn modelId="{C8BA38FA-FD8E-4904-BA9C-8F7165C37774}" type="presOf" srcId="{318651BB-7034-49FD-86D1-6308AE4745B2}" destId="{E125C173-25DE-49FA-9B24-98CFCD08BAA8}" srcOrd="0" destOrd="1" presId="urn:microsoft.com/office/officeart/2005/8/layout/vList2"/>
    <dgm:cxn modelId="{A2109AFD-B2EB-4714-813E-4F8C7D6343CC}" srcId="{0A5B5C38-F81C-4059-9E50-941856DD0089}" destId="{E45327A0-E5D5-4E5C-BA30-CE11912FA44F}" srcOrd="0" destOrd="0" parTransId="{3F069533-FE79-4A45-BD43-3E0F0E677672}" sibTransId="{421498A9-0B1F-4A60-97F0-B0CBBE95EB85}"/>
    <dgm:cxn modelId="{A27A276B-8CA5-4B57-8F30-70FBEB4A36E3}" type="presParOf" srcId="{F04235EA-91A6-4C49-BD73-257494675A4B}" destId="{41DF8F71-EB8E-4487-BD2F-58ECCD1D5979}" srcOrd="0" destOrd="0" presId="urn:microsoft.com/office/officeart/2005/8/layout/vList2"/>
    <dgm:cxn modelId="{07BDC3F7-CB8F-488B-AF13-7730988F1312}" type="presParOf" srcId="{F04235EA-91A6-4C49-BD73-257494675A4B}" destId="{E125C173-25DE-49FA-9B24-98CFCD08BAA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3C8E2-1CD9-4B56-88ED-7FE6CA08339A}">
      <dsp:nvSpPr>
        <dsp:cNvPr id="0" name=""/>
        <dsp:cNvSpPr/>
      </dsp:nvSpPr>
      <dsp:spPr>
        <a:xfrm>
          <a:off x="1532277" y="0"/>
          <a:ext cx="1457852" cy="1457852"/>
        </a:xfrm>
        <a:prstGeom prst="triangle">
          <a:avLst/>
        </a:prstGeom>
        <a:solidFill>
          <a:srgbClr val="00B050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76200" dir="16200000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SINGLE</a:t>
          </a:r>
          <a:endParaRPr lang="en-US" sz="1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6740" y="728926"/>
        <a:ext cx="728926" cy="728926"/>
      </dsp:txXfrm>
    </dsp:sp>
    <dsp:sp modelId="{CD57956A-7128-459C-AA00-3FD6C0A2C2C2}">
      <dsp:nvSpPr>
        <dsp:cNvPr id="0" name=""/>
        <dsp:cNvSpPr/>
      </dsp:nvSpPr>
      <dsp:spPr>
        <a:xfrm>
          <a:off x="803351" y="1457852"/>
          <a:ext cx="1457852" cy="1457852"/>
        </a:xfrm>
        <a:prstGeom prst="triangl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762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NONE</a:t>
          </a:r>
        </a:p>
      </dsp:txBody>
      <dsp:txXfrm>
        <a:off x="1167814" y="2186778"/>
        <a:ext cx="728926" cy="728926"/>
      </dsp:txXfrm>
    </dsp:sp>
    <dsp:sp modelId="{BC74EB28-1A65-4025-946C-8AF842D88DCA}">
      <dsp:nvSpPr>
        <dsp:cNvPr id="0" name=""/>
        <dsp:cNvSpPr/>
      </dsp:nvSpPr>
      <dsp:spPr>
        <a:xfrm rot="10800000">
          <a:off x="1532277" y="1457852"/>
          <a:ext cx="1457852" cy="1457852"/>
        </a:xfrm>
        <a:prstGeom prst="triangle">
          <a:avLst/>
        </a:prstGeom>
        <a:solidFill>
          <a:schemeClr val="accent1">
            <a:lumMod val="75000"/>
          </a:schemeClr>
        </a:solidFill>
        <a:ln w="15875" cap="flat" cmpd="sng" algn="ctr">
          <a:solidFill>
            <a:schemeClr val="bg1"/>
          </a:solidFill>
          <a:prstDash val="solid"/>
          <a:miter lim="800000"/>
        </a:ln>
        <a:effectLst>
          <a:outerShdw blurRad="38100" sx="102000" sy="102000" algn="ctr" rotWithShape="0">
            <a:prstClr val="black">
              <a:alpha val="55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u="none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TOTAL</a:t>
          </a:r>
          <a:endParaRPr lang="en-US" sz="1700" b="1" i="0" u="none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896740" y="1457852"/>
        <a:ext cx="728926" cy="728926"/>
      </dsp:txXfrm>
    </dsp:sp>
    <dsp:sp modelId="{A90F1F3F-36B8-46DE-8AE0-40DA7C3B502C}">
      <dsp:nvSpPr>
        <dsp:cNvPr id="0" name=""/>
        <dsp:cNvSpPr/>
      </dsp:nvSpPr>
      <dsp:spPr>
        <a:xfrm>
          <a:off x="2261204" y="1457852"/>
          <a:ext cx="1457852" cy="1457852"/>
        </a:xfrm>
        <a:prstGeom prst="triangle">
          <a:avLst/>
        </a:prstGeom>
        <a:solidFill>
          <a:srgbClr val="7030A0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762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MULTIPLE</a:t>
          </a:r>
        </a:p>
      </dsp:txBody>
      <dsp:txXfrm>
        <a:off x="2625667" y="2186778"/>
        <a:ext cx="728926" cy="7289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3C8E2-1CD9-4B56-88ED-7FE6CA08339A}">
      <dsp:nvSpPr>
        <dsp:cNvPr id="0" name=""/>
        <dsp:cNvSpPr/>
      </dsp:nvSpPr>
      <dsp:spPr>
        <a:xfrm>
          <a:off x="1532277" y="0"/>
          <a:ext cx="1457852" cy="1457852"/>
        </a:xfrm>
        <a:prstGeom prst="triangle">
          <a:avLst/>
        </a:prstGeom>
        <a:solidFill>
          <a:srgbClr val="00B050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76200" dir="16200000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45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SINGLE</a:t>
          </a:r>
          <a:endParaRPr lang="en-US" sz="16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6740" y="728926"/>
        <a:ext cx="728926" cy="728926"/>
      </dsp:txXfrm>
    </dsp:sp>
    <dsp:sp modelId="{CD57956A-7128-459C-AA00-3FD6C0A2C2C2}">
      <dsp:nvSpPr>
        <dsp:cNvPr id="0" name=""/>
        <dsp:cNvSpPr/>
      </dsp:nvSpPr>
      <dsp:spPr>
        <a:xfrm>
          <a:off x="803351" y="1457852"/>
          <a:ext cx="1457852" cy="1457852"/>
        </a:xfrm>
        <a:prstGeom prst="triangl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762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78</a:t>
          </a:r>
          <a:endParaRPr lang="en-US" sz="11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NONE</a:t>
          </a:r>
        </a:p>
      </dsp:txBody>
      <dsp:txXfrm>
        <a:off x="1167814" y="2186778"/>
        <a:ext cx="728926" cy="728926"/>
      </dsp:txXfrm>
    </dsp:sp>
    <dsp:sp modelId="{BC74EB28-1A65-4025-946C-8AF842D88DCA}">
      <dsp:nvSpPr>
        <dsp:cNvPr id="0" name=""/>
        <dsp:cNvSpPr/>
      </dsp:nvSpPr>
      <dsp:spPr>
        <a:xfrm rot="10800000">
          <a:off x="1532277" y="1457852"/>
          <a:ext cx="1457852" cy="1457852"/>
        </a:xfrm>
        <a:prstGeom prst="triangle">
          <a:avLst/>
        </a:prstGeom>
        <a:solidFill>
          <a:schemeClr val="accent1">
            <a:lumMod val="75000"/>
          </a:schemeClr>
        </a:solidFill>
        <a:ln w="15875" cap="flat" cmpd="sng" algn="ctr">
          <a:solidFill>
            <a:schemeClr val="bg1"/>
          </a:solidFill>
          <a:prstDash val="solid"/>
          <a:miter lim="800000"/>
        </a:ln>
        <a:effectLst>
          <a:outerShdw blurRad="38100" sx="102000" sy="102000" algn="ctr" rotWithShape="0">
            <a:prstClr val="black">
              <a:alpha val="55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b="1" i="0" u="none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u="none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TOTAL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u="none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178</a:t>
          </a:r>
          <a:endParaRPr lang="en-US" sz="2000" b="1" i="0" u="none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896740" y="1457852"/>
        <a:ext cx="728926" cy="728926"/>
      </dsp:txXfrm>
    </dsp:sp>
    <dsp:sp modelId="{A90F1F3F-36B8-46DE-8AE0-40DA7C3B502C}">
      <dsp:nvSpPr>
        <dsp:cNvPr id="0" name=""/>
        <dsp:cNvSpPr/>
      </dsp:nvSpPr>
      <dsp:spPr>
        <a:xfrm>
          <a:off x="2261204" y="1457852"/>
          <a:ext cx="1457852" cy="1457852"/>
        </a:xfrm>
        <a:prstGeom prst="triangle">
          <a:avLst/>
        </a:prstGeom>
        <a:solidFill>
          <a:srgbClr val="7030A0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762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0" bIns="5334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55</a:t>
          </a:r>
          <a:endParaRPr lang="en-US" sz="10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MULTIPLE</a:t>
          </a:r>
          <a:endParaRPr lang="en-US" sz="9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25667" y="2186778"/>
        <a:ext cx="728926" cy="72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F4C3FC-BA4E-4971-90BD-40CB50745643}">
      <dsp:nvSpPr>
        <dsp:cNvPr id="0" name=""/>
        <dsp:cNvSpPr/>
      </dsp:nvSpPr>
      <dsp:spPr>
        <a:xfrm>
          <a:off x="0" y="113093"/>
          <a:ext cx="2938860" cy="17633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bg1"/>
              </a:solidFill>
            </a:rPr>
            <a:t>Education and Prevention Team</a:t>
          </a:r>
        </a:p>
      </dsp:txBody>
      <dsp:txXfrm>
        <a:off x="0" y="113093"/>
        <a:ext cx="2938860" cy="1763316"/>
      </dsp:txXfrm>
    </dsp:sp>
    <dsp:sp modelId="{EF9CBC4A-B526-41B8-B5F4-0B36DBA978E5}">
      <dsp:nvSpPr>
        <dsp:cNvPr id="0" name=""/>
        <dsp:cNvSpPr/>
      </dsp:nvSpPr>
      <dsp:spPr>
        <a:xfrm>
          <a:off x="3232745" y="113093"/>
          <a:ext cx="2938860" cy="176331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bg1"/>
              </a:solidFill>
            </a:rPr>
            <a:t>Treatment Enhancement Team</a:t>
          </a:r>
        </a:p>
      </dsp:txBody>
      <dsp:txXfrm>
        <a:off x="3232745" y="113093"/>
        <a:ext cx="2938860" cy="1763316"/>
      </dsp:txXfrm>
    </dsp:sp>
    <dsp:sp modelId="{B080AA9B-6478-49B1-9A91-A4EEC5C9F29B}">
      <dsp:nvSpPr>
        <dsp:cNvPr id="0" name=""/>
        <dsp:cNvSpPr/>
      </dsp:nvSpPr>
      <dsp:spPr>
        <a:xfrm>
          <a:off x="3232746" y="2172170"/>
          <a:ext cx="2938860" cy="17633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Government and Policy Liaison (Data and Quality Improvement) Team</a:t>
          </a:r>
        </a:p>
      </dsp:txBody>
      <dsp:txXfrm>
        <a:off x="3232746" y="2172170"/>
        <a:ext cx="2938860" cy="1763316"/>
      </dsp:txXfrm>
    </dsp:sp>
    <dsp:sp modelId="{63A17638-73CD-40C8-9848-679A527934B6}">
      <dsp:nvSpPr>
        <dsp:cNvPr id="0" name=""/>
        <dsp:cNvSpPr/>
      </dsp:nvSpPr>
      <dsp:spPr>
        <a:xfrm>
          <a:off x="0" y="2170295"/>
          <a:ext cx="2938860" cy="176331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bg1"/>
              </a:solidFill>
            </a:rPr>
            <a:t>Overdose Response and Harm Reduction Team</a:t>
          </a:r>
        </a:p>
      </dsp:txBody>
      <dsp:txXfrm>
        <a:off x="0" y="2170295"/>
        <a:ext cx="2938860" cy="1763316"/>
      </dsp:txXfrm>
    </dsp:sp>
    <dsp:sp modelId="{187802F0-F943-40F0-9E76-DB2D201FE50D}">
      <dsp:nvSpPr>
        <dsp:cNvPr id="0" name=""/>
        <dsp:cNvSpPr/>
      </dsp:nvSpPr>
      <dsp:spPr>
        <a:xfrm>
          <a:off x="6450151" y="103160"/>
          <a:ext cx="2938860" cy="176331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bg1"/>
              </a:solidFill>
            </a:rPr>
            <a:t>Recovery Team</a:t>
          </a:r>
        </a:p>
      </dsp:txBody>
      <dsp:txXfrm>
        <a:off x="6450151" y="103160"/>
        <a:ext cx="2938860" cy="1763316"/>
      </dsp:txXfrm>
    </dsp:sp>
    <dsp:sp modelId="{BCCE6995-44CD-4CE3-81BF-97F6CD0A9F91}">
      <dsp:nvSpPr>
        <dsp:cNvPr id="0" name=""/>
        <dsp:cNvSpPr/>
      </dsp:nvSpPr>
      <dsp:spPr>
        <a:xfrm>
          <a:off x="6465492" y="2170296"/>
          <a:ext cx="2938860" cy="1763316"/>
        </a:xfrm>
        <a:prstGeom prst="rect">
          <a:avLst/>
        </a:prstGeom>
        <a:solidFill>
          <a:schemeClr val="bg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bg1"/>
              </a:solidFill>
            </a:rPr>
            <a:t>Lived Experience</a:t>
          </a:r>
        </a:p>
      </dsp:txBody>
      <dsp:txXfrm>
        <a:off x="6465492" y="2170296"/>
        <a:ext cx="2938860" cy="17633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F9478D-788B-480D-9A0D-D11A0CC26A8B}">
      <dsp:nvSpPr>
        <dsp:cNvPr id="0" name=""/>
        <dsp:cNvSpPr/>
      </dsp:nvSpPr>
      <dsp:spPr>
        <a:xfrm>
          <a:off x="1880870" y="1264"/>
          <a:ext cx="7523481" cy="129621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976" tIns="329237" rIns="145976" bIns="32923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Expand Narcan access in all schools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500" kern="1200"/>
            <a:t>- Revisit the initiative encouraging school boards to adopt a policy ensuring the availability of Narcan in schools</a:t>
          </a:r>
        </a:p>
      </dsp:txBody>
      <dsp:txXfrm>
        <a:off x="1880870" y="1264"/>
        <a:ext cx="7523481" cy="1296210"/>
      </dsp:txXfrm>
    </dsp:sp>
    <dsp:sp modelId="{9D69EA07-CC5E-46E3-8A99-0E71BAF9724C}">
      <dsp:nvSpPr>
        <dsp:cNvPr id="0" name=""/>
        <dsp:cNvSpPr/>
      </dsp:nvSpPr>
      <dsp:spPr>
        <a:xfrm>
          <a:off x="0" y="1264"/>
          <a:ext cx="1880870" cy="129621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29" tIns="128037" rIns="99529" bIns="128037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>
              <a:solidFill>
                <a:schemeClr val="bg1"/>
              </a:solidFill>
            </a:rPr>
            <a:t>Expand</a:t>
          </a:r>
        </a:p>
      </dsp:txBody>
      <dsp:txXfrm>
        <a:off x="0" y="1264"/>
        <a:ext cx="1880870" cy="1296210"/>
      </dsp:txXfrm>
    </dsp:sp>
    <dsp:sp modelId="{62CD0211-D3B8-4BB8-95FD-FD61B25BBAD2}">
      <dsp:nvSpPr>
        <dsp:cNvPr id="0" name=""/>
        <dsp:cNvSpPr/>
      </dsp:nvSpPr>
      <dsp:spPr>
        <a:xfrm>
          <a:off x="1880870" y="1375247"/>
          <a:ext cx="7523481" cy="1296210"/>
        </a:xfrm>
        <a:prstGeom prst="rect">
          <a:avLst/>
        </a:prstGeom>
        <a:solidFill>
          <a:schemeClr val="accent2">
            <a:tint val="40000"/>
            <a:alpha val="90000"/>
            <a:hueOff val="318151"/>
            <a:satOff val="-38733"/>
            <a:lumOff val="-143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318151"/>
              <a:satOff val="-38733"/>
              <a:lumOff val="-14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976" tIns="329237" rIns="145976" bIns="32923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Promote Narcan through PSA</a:t>
          </a:r>
        </a:p>
      </dsp:txBody>
      <dsp:txXfrm>
        <a:off x="1880870" y="1375247"/>
        <a:ext cx="7523481" cy="1296210"/>
      </dsp:txXfrm>
    </dsp:sp>
    <dsp:sp modelId="{7E6528DB-2F18-43E4-9F2C-6080E0AF95AE}">
      <dsp:nvSpPr>
        <dsp:cNvPr id="0" name=""/>
        <dsp:cNvSpPr/>
      </dsp:nvSpPr>
      <dsp:spPr>
        <a:xfrm>
          <a:off x="0" y="1375247"/>
          <a:ext cx="1880870" cy="1296210"/>
        </a:xfrm>
        <a:prstGeom prst="rect">
          <a:avLst/>
        </a:prstGeom>
        <a:solidFill>
          <a:schemeClr val="accent2">
            <a:hueOff val="13361"/>
            <a:satOff val="-37863"/>
            <a:lumOff val="2353"/>
            <a:alphaOff val="0"/>
          </a:schemeClr>
        </a:solidFill>
        <a:ln w="19050" cap="rnd" cmpd="sng" algn="ctr">
          <a:solidFill>
            <a:schemeClr val="accent2">
              <a:hueOff val="13361"/>
              <a:satOff val="-37863"/>
              <a:lumOff val="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29" tIns="128037" rIns="99529" bIns="128037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>
              <a:solidFill>
                <a:schemeClr val="bg1"/>
              </a:solidFill>
            </a:rPr>
            <a:t>Promote</a:t>
          </a:r>
        </a:p>
      </dsp:txBody>
      <dsp:txXfrm>
        <a:off x="0" y="1375247"/>
        <a:ext cx="1880870" cy="1296210"/>
      </dsp:txXfrm>
    </dsp:sp>
    <dsp:sp modelId="{A15DA019-983B-4112-A73E-9CBBCC7B4B74}">
      <dsp:nvSpPr>
        <dsp:cNvPr id="0" name=""/>
        <dsp:cNvSpPr/>
      </dsp:nvSpPr>
      <dsp:spPr>
        <a:xfrm>
          <a:off x="1880870" y="2749230"/>
          <a:ext cx="7523481" cy="1296210"/>
        </a:xfrm>
        <a:prstGeom prst="rect">
          <a:avLst/>
        </a:prstGeom>
        <a:solidFill>
          <a:schemeClr val="accent2">
            <a:tint val="40000"/>
            <a:alpha val="90000"/>
            <a:hueOff val="636302"/>
            <a:satOff val="-77466"/>
            <a:lumOff val="-2861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636302"/>
              <a:satOff val="-77466"/>
              <a:lumOff val="-28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976" tIns="329237" rIns="145976" bIns="32923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Evaluate all schools drug/alcohol intervention programs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- </a:t>
          </a:r>
          <a:r>
            <a:rPr lang="en-US" sz="1500" kern="1200"/>
            <a:t>Encourage more school programming and educational presentations</a:t>
          </a:r>
        </a:p>
      </dsp:txBody>
      <dsp:txXfrm>
        <a:off x="1880870" y="2749230"/>
        <a:ext cx="7523481" cy="1296210"/>
      </dsp:txXfrm>
    </dsp:sp>
    <dsp:sp modelId="{57D86055-C9B6-493D-A37E-E5C589A4E68D}">
      <dsp:nvSpPr>
        <dsp:cNvPr id="0" name=""/>
        <dsp:cNvSpPr/>
      </dsp:nvSpPr>
      <dsp:spPr>
        <a:xfrm>
          <a:off x="0" y="2749230"/>
          <a:ext cx="1880870" cy="1296210"/>
        </a:xfrm>
        <a:prstGeom prst="rect">
          <a:avLst/>
        </a:prstGeom>
        <a:solidFill>
          <a:schemeClr val="accent2">
            <a:hueOff val="26723"/>
            <a:satOff val="-75726"/>
            <a:lumOff val="4706"/>
            <a:alphaOff val="0"/>
          </a:schemeClr>
        </a:solidFill>
        <a:ln w="19050" cap="rnd" cmpd="sng" algn="ctr">
          <a:solidFill>
            <a:schemeClr val="accent2">
              <a:hueOff val="26723"/>
              <a:satOff val="-75726"/>
              <a:lumOff val="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29" tIns="128037" rIns="99529" bIns="128037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>
              <a:solidFill>
                <a:schemeClr val="bg1"/>
              </a:solidFill>
            </a:rPr>
            <a:t>Evaluate</a:t>
          </a:r>
        </a:p>
      </dsp:txBody>
      <dsp:txXfrm>
        <a:off x="0" y="2749230"/>
        <a:ext cx="1880870" cy="12962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DF8F71-EB8E-4487-BD2F-58ECCD1D5979}">
      <dsp:nvSpPr>
        <dsp:cNvPr id="0" name=""/>
        <dsp:cNvSpPr/>
      </dsp:nvSpPr>
      <dsp:spPr>
        <a:xfrm>
          <a:off x="0" y="170700"/>
          <a:ext cx="6496050" cy="789534"/>
        </a:xfrm>
        <a:prstGeom prst="roundRect">
          <a:avLst/>
        </a:prstGeom>
        <a:solidFill>
          <a:schemeClr val="accent6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u="sng" kern="1200" dirty="0"/>
            <a:t>Recommendations</a:t>
          </a:r>
          <a:endParaRPr lang="en-US" sz="3500" kern="1200" dirty="0"/>
        </a:p>
      </dsp:txBody>
      <dsp:txXfrm>
        <a:off x="38542" y="209242"/>
        <a:ext cx="6418966" cy="712450"/>
      </dsp:txXfrm>
    </dsp:sp>
    <dsp:sp modelId="{E125C173-25DE-49FA-9B24-98CFCD08BAA8}">
      <dsp:nvSpPr>
        <dsp:cNvPr id="0" name=""/>
        <dsp:cNvSpPr/>
      </dsp:nvSpPr>
      <dsp:spPr>
        <a:xfrm>
          <a:off x="0" y="1089649"/>
          <a:ext cx="6496050" cy="3576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5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Workforce Development and Training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Expand training access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Recruitment and Outreach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Targeted recruitment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Career Pathways and Sustainability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Integrate into agencies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Monitoring and Evaluation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Track outcomes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400" kern="1200" dirty="0"/>
        </a:p>
      </dsp:txBody>
      <dsp:txXfrm>
        <a:off x="0" y="1089649"/>
        <a:ext cx="6496050" cy="35769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DF8F71-EB8E-4487-BD2F-58ECCD1D5979}">
      <dsp:nvSpPr>
        <dsp:cNvPr id="0" name=""/>
        <dsp:cNvSpPr/>
      </dsp:nvSpPr>
      <dsp:spPr>
        <a:xfrm>
          <a:off x="0" y="0"/>
          <a:ext cx="6496050" cy="839474"/>
        </a:xfrm>
        <a:prstGeom prst="roundRect">
          <a:avLst/>
        </a:prstGeom>
        <a:solidFill>
          <a:schemeClr val="accent5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u="sng" kern="1200" dirty="0"/>
            <a:t>Recommendations</a:t>
          </a:r>
          <a:endParaRPr lang="en-US" sz="3500" kern="1200" dirty="0"/>
        </a:p>
      </dsp:txBody>
      <dsp:txXfrm>
        <a:off x="40980" y="40980"/>
        <a:ext cx="6414090" cy="757514"/>
      </dsp:txXfrm>
    </dsp:sp>
    <dsp:sp modelId="{E125C173-25DE-49FA-9B24-98CFCD08BAA8}">
      <dsp:nvSpPr>
        <dsp:cNvPr id="0" name=""/>
        <dsp:cNvSpPr/>
      </dsp:nvSpPr>
      <dsp:spPr>
        <a:xfrm>
          <a:off x="0" y="917523"/>
          <a:ext cx="6496050" cy="4129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50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Explore a centralized reporting system for Narcan distribution and usage</a:t>
          </a:r>
        </a:p>
        <a:p>
          <a:pPr marL="457200" lvl="2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Agencies can submit monthly data on Narcan distribution and usage</a:t>
          </a:r>
        </a:p>
        <a:p>
          <a:pPr marL="457200" lvl="2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Develop a template for reporting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Explore ways to track overdoses not reported through law enforcement</a:t>
          </a:r>
        </a:p>
      </dsp:txBody>
      <dsp:txXfrm>
        <a:off x="0" y="917523"/>
        <a:ext cx="6496050" cy="41296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DF8F71-EB8E-4487-BD2F-58ECCD1D5979}">
      <dsp:nvSpPr>
        <dsp:cNvPr id="0" name=""/>
        <dsp:cNvSpPr/>
      </dsp:nvSpPr>
      <dsp:spPr>
        <a:xfrm>
          <a:off x="0" y="105772"/>
          <a:ext cx="6496050" cy="551655"/>
        </a:xfrm>
        <a:prstGeom prst="roundRect">
          <a:avLst/>
        </a:prstGeom>
        <a:solidFill>
          <a:schemeClr val="accent4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u="sng" kern="1200"/>
            <a:t>Legislative Change Discussion</a:t>
          </a:r>
          <a:endParaRPr lang="en-US" sz="2300" kern="1200"/>
        </a:p>
      </dsp:txBody>
      <dsp:txXfrm>
        <a:off x="26930" y="132702"/>
        <a:ext cx="6442190" cy="497795"/>
      </dsp:txXfrm>
    </dsp:sp>
    <dsp:sp modelId="{E125C173-25DE-49FA-9B24-98CFCD08BAA8}">
      <dsp:nvSpPr>
        <dsp:cNvPr id="0" name=""/>
        <dsp:cNvSpPr/>
      </dsp:nvSpPr>
      <dsp:spPr>
        <a:xfrm>
          <a:off x="0" y="657427"/>
          <a:ext cx="6496050" cy="3808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50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Court and Treatment Challenges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Educate about treatment alternatives to incarceration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Information Sharing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Develop more comprehensive information-sharing protocols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Narcan and Staff Training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Implement mandatory Narcan training for client-facing staff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Restoration and Competency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Create more supportive pathways for individuals with substance use disorders</a:t>
          </a:r>
        </a:p>
      </dsp:txBody>
      <dsp:txXfrm>
        <a:off x="0" y="657427"/>
        <a:ext cx="6496050" cy="3808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0.54264</cdr:x>
      <cdr:y>0.25168</cdr:y>
    </cdr:from>
    <cdr:to>
      <cdr:x>0.61057</cdr:x>
      <cdr:y>0.30775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07928" y="1022821"/>
          <a:ext cx="414101" cy="2278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22%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0.26777</cdr:x>
      <cdr:y>0.56534</cdr:y>
    </cdr:from>
    <cdr:to>
      <cdr:x>0.29922</cdr:x>
      <cdr:y>0.91191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632300" y="2297532"/>
          <a:ext cx="191719" cy="1408461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rgbClr val="7030A0"/>
            </a:gs>
            <a:gs pos="41000">
              <a:srgbClr val="7030A0"/>
            </a:gs>
            <a:gs pos="83000">
              <a:srgbClr val="FFFF00"/>
            </a:gs>
            <a:gs pos="100000">
              <a:srgbClr val="FFFF00"/>
            </a:gs>
          </a:gsLst>
          <a:lin ang="5400000" scaled="1"/>
        </a:gra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0.67921</cdr:x>
      <cdr:y>0</cdr:y>
    </cdr:from>
    <cdr:to>
      <cdr:x>1</cdr:x>
      <cdr:y>0.4496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36089" y="-142626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0.67921</cdr:x>
      <cdr:y>0</cdr:y>
    </cdr:from>
    <cdr:to>
      <cdr:x>1</cdr:x>
      <cdr:y>0.4496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36089" y="-142626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0.10716</cdr:x>
      <cdr:y>0.71752</cdr:y>
    </cdr:from>
    <cdr:to>
      <cdr:x>0.97971</cdr:x>
      <cdr:y>0.74783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812142" y="3757270"/>
          <a:ext cx="6612940" cy="1587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0.10716</cdr:x>
      <cdr:y>0.71752</cdr:y>
    </cdr:from>
    <cdr:to>
      <cdr:x>0.97971</cdr:x>
      <cdr:y>0.74783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812142" y="3757270"/>
          <a:ext cx="6612940" cy="1587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67CD4-3414-4E1E-9391-2FC79E79458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BEB80-7183-4248-A37A-172D3E0AF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67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5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05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5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6593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884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9/26/2025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0120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9/26/2025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12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348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577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14D2-FAF5-4608-8F30-9ADF60413A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9665-3C3E-45D3-8688-A7047F765F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1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0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0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8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56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761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3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A474-078D-4E9B-9B14-09A87B19DC46}" type="datetime1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629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D986-8816-4272-A432-0437A28A9828}" type="datetime1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949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6371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3963" r:id="rId13"/>
    <p:sldLayoutId id="2147483964" r:id="rId14"/>
    <p:sldLayoutId id="2147483965" r:id="rId15"/>
    <p:sldLayoutId id="2147483966" r:id="rId16"/>
    <p:sldLayoutId id="21474839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414D2-FAF5-4608-8F30-9ADF60413A51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69665-3C3E-45D3-8688-A7047F765FB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9063" y1="5625" x2="78750" y2="88438"/>
                        <a14:foregroundMark x1="16250" y1="43125" x2="34063" y2="17500"/>
                        <a14:foregroundMark x1="17813" y1="37188" x2="30000" y2="19375"/>
                        <a14:foregroundMark x1="35625" y1="16563" x2="49375" y2="16563"/>
                        <a14:foregroundMark x1="52188" y1="14688" x2="79063" y2="30000"/>
                        <a14:foregroundMark x1="58438" y1="14063" x2="81563" y2="34063"/>
                        <a14:foregroundMark x1="85000" y1="45000" x2="80313" y2="68438"/>
                        <a14:foregroundMark x1="70313" y1="80313" x2="80938" y2="64375"/>
                        <a14:foregroundMark x1="16250" y1="46250" x2="24375" y2="74688"/>
                        <a14:foregroundMark x1="30938" y1="78125" x2="53125" y2="85625"/>
                        <a14:foregroundMark x1="70313" y1="78438" x2="53438" y2="83438"/>
                        <a14:foregroundMark x1="44063" y1="5938" x2="82500" y2="20000"/>
                        <a14:foregroundMark x1="64063" y1="7187" x2="69688" y2="11250"/>
                        <a14:foregroundMark x1="18750" y1="20313" x2="18750" y2="20313"/>
                        <a14:foregroundMark x1="9375" y1="35313" x2="9375" y2="35313"/>
                        <a14:foregroundMark x1="5625" y1="54063" x2="5625" y2="54063"/>
                        <a14:foregroundMark x1="12812" y1="71563" x2="12812" y2="71563"/>
                        <a14:foregroundMark x1="22188" y1="85313" x2="22188" y2="85313"/>
                        <a14:foregroundMark x1="40313" y1="92813" x2="40313" y2="92813"/>
                        <a14:foregroundMark x1="60625" y1="93750" x2="60625" y2="93750"/>
                        <a14:foregroundMark x1="87500" y1="72813" x2="87500" y2="72813"/>
                        <a14:foregroundMark x1="95313" y1="55625" x2="95313" y2="55625"/>
                        <a14:foregroundMark x1="92500" y1="36563" x2="92500" y2="36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8093" cy="8235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cid:image001.png@01D4A760.9888FB00"/>
          <p:cNvPicPr/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9" t="7416" r="7637" b="7021"/>
          <a:stretch/>
        </p:blipFill>
        <p:spPr bwMode="auto">
          <a:xfrm>
            <a:off x="11088915" y="10770"/>
            <a:ext cx="1083733" cy="812800"/>
          </a:xfrm>
          <a:prstGeom prst="flowChartConnector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9" name="TextBox 8"/>
          <p:cNvSpPr txBox="1"/>
          <p:nvPr userDrawn="1"/>
        </p:nvSpPr>
        <p:spPr>
          <a:xfrm>
            <a:off x="1098094" y="26741"/>
            <a:ext cx="9895025" cy="523220"/>
          </a:xfrm>
          <a:prstGeom prst="rect">
            <a:avLst/>
          </a:prstGeom>
          <a:noFill/>
          <a:effectLst>
            <a:softEdge rad="381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DATA ANALYSIS SUBTEAM</a:t>
            </a:r>
          </a:p>
        </p:txBody>
      </p:sp>
    </p:spTree>
    <p:extLst>
      <p:ext uri="{BB962C8B-B14F-4D97-AF65-F5344CB8AC3E}">
        <p14:creationId xmlns:p14="http://schemas.microsoft.com/office/powerpoint/2010/main" val="361580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5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7.png"/><Relationship Id="rId5" Type="http://schemas.openxmlformats.org/officeDocument/2006/relationships/image" Target="../media/image4.png"/><Relationship Id="rId10" Type="http://schemas.openxmlformats.org/officeDocument/2006/relationships/image" Target="../media/image26.png"/><Relationship Id="rId4" Type="http://schemas.openxmlformats.org/officeDocument/2006/relationships/image" Target="../media/image3.png"/><Relationship Id="rId9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.png"/><Relationship Id="rId7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3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gif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diagramQuickStyle" Target="../diagrams/quickStyle2.xml"/><Relationship Id="rId3" Type="http://schemas.openxmlformats.org/officeDocument/2006/relationships/chart" Target="../charts/chart1.xml"/><Relationship Id="rId7" Type="http://schemas.openxmlformats.org/officeDocument/2006/relationships/diagramColors" Target="../diagrams/colors1.xml"/><Relationship Id="rId12" Type="http://schemas.openxmlformats.org/officeDocument/2006/relationships/diagramLayout" Target="../diagrams/layout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11" Type="http://schemas.openxmlformats.org/officeDocument/2006/relationships/diagramData" Target="../diagrams/data2.xml"/><Relationship Id="rId5" Type="http://schemas.openxmlformats.org/officeDocument/2006/relationships/diagramLayout" Target="../diagrams/layout1.xml"/><Relationship Id="rId15" Type="http://schemas.microsoft.com/office/2007/relationships/diagramDrawing" Target="../diagrams/drawing2.xml"/><Relationship Id="rId10" Type="http://schemas.openxmlformats.org/officeDocument/2006/relationships/chart" Target="../charts/chart2.xml"/><Relationship Id="rId4" Type="http://schemas.openxmlformats.org/officeDocument/2006/relationships/diagramData" Target="../diagrams/data1.xml"/><Relationship Id="rId9" Type="http://schemas.openxmlformats.org/officeDocument/2006/relationships/image" Target="../media/image14.png"/><Relationship Id="rId14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.xml"/><Relationship Id="rId13" Type="http://schemas.openxmlformats.org/officeDocument/2006/relationships/chart" Target="../charts/chart17.xml"/><Relationship Id="rId3" Type="http://schemas.openxmlformats.org/officeDocument/2006/relationships/chart" Target="../charts/chart7.xml"/><Relationship Id="rId7" Type="http://schemas.openxmlformats.org/officeDocument/2006/relationships/chart" Target="../charts/chart11.xml"/><Relationship Id="rId12" Type="http://schemas.openxmlformats.org/officeDocument/2006/relationships/chart" Target="../charts/chart1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6" Type="http://schemas.openxmlformats.org/officeDocument/2006/relationships/chart" Target="../charts/chart10.xml"/><Relationship Id="rId11" Type="http://schemas.openxmlformats.org/officeDocument/2006/relationships/chart" Target="../charts/chart15.xml"/><Relationship Id="rId5" Type="http://schemas.openxmlformats.org/officeDocument/2006/relationships/chart" Target="../charts/chart9.xml"/><Relationship Id="rId10" Type="http://schemas.openxmlformats.org/officeDocument/2006/relationships/chart" Target="../charts/chart14.xml"/><Relationship Id="rId4" Type="http://schemas.openxmlformats.org/officeDocument/2006/relationships/chart" Target="../charts/chart8.xml"/><Relationship Id="rId9" Type="http://schemas.openxmlformats.org/officeDocument/2006/relationships/chart" Target="../charts/chart13.xml"/><Relationship Id="rId14" Type="http://schemas.openxmlformats.org/officeDocument/2006/relationships/chart" Target="../charts/char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7">
            <a:extLst>
              <a:ext uri="{FF2B5EF4-FFF2-40B4-BE49-F238E27FC236}">
                <a16:creationId xmlns:a16="http://schemas.microsoft.com/office/drawing/2014/main" id="{8F576A5C-51BA-4F64-8224-13A2515445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 1028">
            <a:extLst>
              <a:ext uri="{FF2B5EF4-FFF2-40B4-BE49-F238E27FC236}">
                <a16:creationId xmlns:a16="http://schemas.microsoft.com/office/drawing/2014/main" id="{46F59DE4-6203-4DD3-AAB4-73B4CD21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30" name="Freeform 16">
            <a:extLst>
              <a:ext uri="{FF2B5EF4-FFF2-40B4-BE49-F238E27FC236}">
                <a16:creationId xmlns:a16="http://schemas.microsoft.com/office/drawing/2014/main" id="{CC56C2D5-4646-4F60-A7B4-EADB83884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032" name="Freeform 5">
            <a:extLst>
              <a:ext uri="{FF2B5EF4-FFF2-40B4-BE49-F238E27FC236}">
                <a16:creationId xmlns:a16="http://schemas.microsoft.com/office/drawing/2014/main" id="{902B4FBC-AAA1-4643-96FC-DC635FC549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4055532"/>
            <a:ext cx="12191695" cy="2802467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6D0A05A-57B7-6860-2D61-4E5C0E736E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6916" y="4881464"/>
            <a:ext cx="9149349" cy="48792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90000"/>
              </a:lnSpc>
            </a:pPr>
            <a:endParaRPr lang="en-US" sz="500" i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14400" b="1">
                <a:solidFill>
                  <a:schemeClr val="tx1"/>
                </a:solidFill>
              </a:rPr>
              <a:t>September 16</a:t>
            </a:r>
            <a:r>
              <a:rPr lang="en-US" sz="14400" b="1">
                <a:solidFill>
                  <a:schemeClr val="tx1"/>
                </a:solidFill>
                <a:latin typeface="+mj-lt"/>
              </a:rPr>
              <a:t>, 2025</a:t>
            </a:r>
            <a:endParaRPr lang="en-US" sz="14400" b="1" i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14400" b="1">
                <a:solidFill>
                  <a:schemeClr val="tx1"/>
                </a:solidFill>
                <a:latin typeface="+mj-lt"/>
              </a:rPr>
              <a:t>9:00 AM – 11:00 AM</a:t>
            </a:r>
          </a:p>
          <a:p>
            <a:pPr>
              <a:lnSpc>
                <a:spcPct val="90000"/>
              </a:lnSpc>
            </a:pPr>
            <a:r>
              <a:rPr lang="en-US" sz="14400" b="1" i="0">
                <a:solidFill>
                  <a:schemeClr val="tx1"/>
                </a:solidFill>
                <a:latin typeface="+mj-lt"/>
              </a:rPr>
              <a:t>MVCC: R</a:t>
            </a:r>
            <a:r>
              <a:rPr lang="en-US" sz="14400" b="1">
                <a:solidFill>
                  <a:schemeClr val="tx1"/>
                </a:solidFill>
              </a:rPr>
              <a:t>ome campus</a:t>
            </a:r>
            <a:r>
              <a:rPr lang="en-US" sz="14400" b="1" i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500" b="1" i="0">
                <a:latin typeface="+mj-lt"/>
              </a:rPr>
              <a:t>PC 150CA</a:t>
            </a:r>
          </a:p>
          <a:p>
            <a:pPr>
              <a:lnSpc>
                <a:spcPct val="90000"/>
              </a:lnSpc>
            </a:pPr>
            <a:endParaRPr lang="en-US" sz="500" i="0">
              <a:latin typeface="+mj-lt"/>
            </a:endParaRPr>
          </a:p>
        </p:txBody>
      </p:sp>
      <p:pic>
        <p:nvPicPr>
          <p:cNvPr id="1026" name="Picture 2" descr="OC Opioid Task Force">
            <a:extLst>
              <a:ext uri="{FF2B5EF4-FFF2-40B4-BE49-F238E27FC236}">
                <a16:creationId xmlns:a16="http://schemas.microsoft.com/office/drawing/2014/main" id="{E58E3DEA-0A45-AF47-3F03-75542391B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458" y="1834865"/>
            <a:ext cx="9150807" cy="209705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682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803BF-24D1-17DB-DA91-ECA915382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832920"/>
            <a:ext cx="8946541" cy="5415480"/>
          </a:xfrm>
        </p:spPr>
        <p:txBody>
          <a:bodyPr>
            <a:normAutofit fontScale="92500"/>
          </a:bodyPr>
          <a:lstStyle/>
          <a:p>
            <a:r>
              <a:rPr lang="en-US" sz="3200" u="sng"/>
              <a:t>Meeting 1</a:t>
            </a:r>
            <a:r>
              <a:rPr lang="en-US" sz="3200"/>
              <a:t>: </a:t>
            </a:r>
            <a:r>
              <a:rPr lang="en-US" sz="3200">
                <a:solidFill>
                  <a:schemeClr val="bg1"/>
                </a:solidFill>
              </a:rPr>
              <a:t>Conducted a review of objectives and established a priority ranking</a:t>
            </a:r>
          </a:p>
          <a:p>
            <a:endParaRPr lang="en-US" sz="3200"/>
          </a:p>
          <a:p>
            <a:r>
              <a:rPr lang="en-US" sz="3200" u="sng"/>
              <a:t>Meeting 2</a:t>
            </a:r>
            <a:r>
              <a:rPr lang="en-US" sz="3200"/>
              <a:t>: </a:t>
            </a:r>
            <a:r>
              <a:rPr lang="en-US" sz="3200">
                <a:solidFill>
                  <a:schemeClr val="bg1"/>
                </a:solidFill>
              </a:rPr>
              <a:t>Examined the highest priority objectives and generated a list of proposed initiatives</a:t>
            </a:r>
          </a:p>
          <a:p>
            <a:endParaRPr lang="en-US" sz="3200"/>
          </a:p>
          <a:p>
            <a:r>
              <a:rPr lang="en-US" sz="3200" u="sng"/>
              <a:t>Meeting 3</a:t>
            </a:r>
            <a:r>
              <a:rPr lang="en-US" sz="3200"/>
              <a:t>: </a:t>
            </a:r>
            <a:r>
              <a:rPr lang="en-US" sz="3200">
                <a:solidFill>
                  <a:schemeClr val="bg1"/>
                </a:solidFill>
              </a:rPr>
              <a:t>Researched and evaluated the proposed initiatives for feasibility and impact</a:t>
            </a:r>
          </a:p>
        </p:txBody>
      </p:sp>
    </p:spTree>
    <p:extLst>
      <p:ext uri="{BB962C8B-B14F-4D97-AF65-F5344CB8AC3E}">
        <p14:creationId xmlns:p14="http://schemas.microsoft.com/office/powerpoint/2010/main" val="2191907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5FEEB1-27BC-FE35-5632-28F9BE7D3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7FB1A-66CF-7FE3-9CFA-B2ABD6B87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934" y="1047941"/>
            <a:ext cx="11042681" cy="1400530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u="sng"/>
              <a:t>Workgroup Initiatives</a:t>
            </a:r>
          </a:p>
        </p:txBody>
      </p:sp>
      <p:graphicFrame>
        <p:nvGraphicFramePr>
          <p:cNvPr id="5" name="TextBox 2">
            <a:extLst>
              <a:ext uri="{FF2B5EF4-FFF2-40B4-BE49-F238E27FC236}">
                <a16:creationId xmlns:a16="http://schemas.microsoft.com/office/drawing/2014/main" id="{D3714DBE-1EE0-A634-DE8C-38EEDA3952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8876913"/>
              </p:ext>
            </p:extLst>
          </p:nvPr>
        </p:nvGraphicFramePr>
        <p:xfrm>
          <a:off x="1393824" y="2237362"/>
          <a:ext cx="9404352" cy="4046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0585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F616F-25CF-07F8-45E3-C2CBB02DD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u="sng"/>
              <a:t>Education and Prevention Team</a:t>
            </a:r>
            <a:r>
              <a:rPr lang="en-US"/>
              <a:t>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591D7D2-81AB-B2EF-1817-52F5B5F026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16323" y="5712252"/>
            <a:ext cx="1044847" cy="1044847"/>
          </a:xfrm>
          <a:prstGeom prst="rect">
            <a:avLst/>
          </a:prstGeom>
        </p:spPr>
      </p:pic>
      <p:graphicFrame>
        <p:nvGraphicFramePr>
          <p:cNvPr id="21" name="TextBox 5">
            <a:extLst>
              <a:ext uri="{FF2B5EF4-FFF2-40B4-BE49-F238E27FC236}">
                <a16:creationId xmlns:a16="http://schemas.microsoft.com/office/drawing/2014/main" id="{EA2CEF60-15A0-294D-BB1F-A28C1E9BC0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1590286"/>
              </p:ext>
            </p:extLst>
          </p:nvPr>
        </p:nvGraphicFramePr>
        <p:xfrm>
          <a:off x="646482" y="1942722"/>
          <a:ext cx="9404352" cy="4046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A580C48-F995-8212-9CC3-CCC8B7007AB7}"/>
              </a:ext>
            </a:extLst>
          </p:cNvPr>
          <p:cNvSpPr txBox="1"/>
          <p:nvPr/>
        </p:nvSpPr>
        <p:spPr>
          <a:xfrm>
            <a:off x="646111" y="1343987"/>
            <a:ext cx="3244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/>
              <a:t>Proposed Ideas:</a:t>
            </a:r>
          </a:p>
        </p:txBody>
      </p:sp>
    </p:spTree>
    <p:extLst>
      <p:ext uri="{BB962C8B-B14F-4D97-AF65-F5344CB8AC3E}">
        <p14:creationId xmlns:p14="http://schemas.microsoft.com/office/powerpoint/2010/main" val="2103525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7BF32D-75EF-6A2E-967D-B41D6466D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37E16-EA91-9E7E-AF3C-4D9967808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7546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u="sng"/>
              <a:t>Education and Prevention Team</a:t>
            </a:r>
            <a:r>
              <a:rPr lang="en-US"/>
              <a:t>:</a:t>
            </a:r>
            <a:br>
              <a:rPr lang="en-US"/>
            </a:br>
            <a:br>
              <a:rPr lang="en-US"/>
            </a:b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A869AD5-A8DF-A7BC-BC8A-170C46F6AF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16323" y="5712252"/>
            <a:ext cx="1044847" cy="10448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2555B0F-EB83-A29C-B4D7-8EBE4322D436}"/>
              </a:ext>
            </a:extLst>
          </p:cNvPr>
          <p:cNvSpPr txBox="1"/>
          <p:nvPr/>
        </p:nvSpPr>
        <p:spPr>
          <a:xfrm>
            <a:off x="722671" y="2180732"/>
            <a:ext cx="8229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>
                <a:solidFill>
                  <a:schemeClr val="bg1"/>
                </a:solidFill>
              </a:rPr>
              <a:t>Stanford Medicine: Halpern-Fischer REACH Lab:</a:t>
            </a:r>
            <a:r>
              <a:rPr lang="en-US">
                <a:solidFill>
                  <a:schemeClr val="bg1"/>
                </a:solidFill>
              </a:rPr>
              <a:t> the lab has developed several prevention and intervention Toolkits and curriculums aimed at preventing and reducing adolescent and young adult substance use</a:t>
            </a:r>
          </a:p>
          <a:p>
            <a:endParaRPr lang="en-US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Evidence-informed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Evidence-based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Free curriculum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Teach students information about different drugs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Raise awareness of deceptive marketing strategies targeting youth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Build skills to resist experimenting with or using drugs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Explain adolescent brain development and effects of addiction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Support positive youth development and overall health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7" name="Picture 6" descr="Text&#10;&#10;AI-generated content may be incorrect.">
            <a:extLst>
              <a:ext uri="{FF2B5EF4-FFF2-40B4-BE49-F238E27FC236}">
                <a16:creationId xmlns:a16="http://schemas.microsoft.com/office/drawing/2014/main" id="{0BE68BF2-3158-49B3-5341-A8DE965C3D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650" y="1268623"/>
            <a:ext cx="2509679" cy="13920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27BFC3-983C-13C5-2CD4-F77F14311C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650" y="4222419"/>
            <a:ext cx="2509679" cy="1371336"/>
          </a:xfrm>
          <a:prstGeom prst="rect">
            <a:avLst/>
          </a:prstGeom>
        </p:spPr>
      </p:pic>
      <p:pic>
        <p:nvPicPr>
          <p:cNvPr id="11" name="Picture 10" descr="Text&#10;&#10;AI-generated content may be incorrect.">
            <a:extLst>
              <a:ext uri="{FF2B5EF4-FFF2-40B4-BE49-F238E27FC236}">
                <a16:creationId xmlns:a16="http://schemas.microsoft.com/office/drawing/2014/main" id="{E9DF112D-32FA-1608-A80E-ED28E86D13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090" y="2735792"/>
            <a:ext cx="2508239" cy="13681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78C829-3FE9-5159-CB60-782D2109B24F}"/>
              </a:ext>
            </a:extLst>
          </p:cNvPr>
          <p:cNvSpPr txBox="1"/>
          <p:nvPr/>
        </p:nvSpPr>
        <p:spPr>
          <a:xfrm>
            <a:off x="176981" y="1289488"/>
            <a:ext cx="8775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/>
              <a:t>Recommendation of an Educational Intervention Strategy</a:t>
            </a:r>
          </a:p>
        </p:txBody>
      </p:sp>
    </p:spTree>
    <p:extLst>
      <p:ext uri="{BB962C8B-B14F-4D97-AF65-F5344CB8AC3E}">
        <p14:creationId xmlns:p14="http://schemas.microsoft.com/office/powerpoint/2010/main" val="1837422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840A08-2B49-D51E-EF88-67BD2ABE5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30" name="Freeform: Shape 29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19BF3B-8D86-359C-C80C-58F03C63F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044" y="190752"/>
            <a:ext cx="8947522" cy="69028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u="sng">
                <a:solidFill>
                  <a:srgbClr val="FFFFFF"/>
                </a:solidFill>
              </a:rPr>
              <a:t>Treatment Enhancement Team: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E9656E5-74AA-B6BE-4411-B4D0BC2271C0}"/>
              </a:ext>
            </a:extLst>
          </p:cNvPr>
          <p:cNvSpPr txBox="1"/>
          <p:nvPr/>
        </p:nvSpPr>
        <p:spPr>
          <a:xfrm>
            <a:off x="0" y="3608440"/>
            <a:ext cx="12095848" cy="3226193"/>
          </a:xfrm>
          <a:custGeom>
            <a:avLst/>
            <a:gdLst>
              <a:gd name="connsiteX0" fmla="*/ 0 w 5465072"/>
              <a:gd name="connsiteY0" fmla="*/ 0 h 5214376"/>
              <a:gd name="connsiteX1" fmla="*/ 5465072 w 5465072"/>
              <a:gd name="connsiteY1" fmla="*/ 0 h 5214376"/>
              <a:gd name="connsiteX2" fmla="*/ 5465072 w 5465072"/>
              <a:gd name="connsiteY2" fmla="*/ 5214376 h 5214376"/>
              <a:gd name="connsiteX3" fmla="*/ 0 w 5465072"/>
              <a:gd name="connsiteY3" fmla="*/ 5214376 h 5214376"/>
              <a:gd name="connsiteX4" fmla="*/ 0 w 5465072"/>
              <a:gd name="connsiteY4" fmla="*/ 0 h 5214376"/>
              <a:gd name="connsiteX0" fmla="*/ 0 w 5465072"/>
              <a:gd name="connsiteY0" fmla="*/ 0 h 5214376"/>
              <a:gd name="connsiteX1" fmla="*/ 5465072 w 5465072"/>
              <a:gd name="connsiteY1" fmla="*/ 0 h 5214376"/>
              <a:gd name="connsiteX2" fmla="*/ 5456445 w 5465072"/>
              <a:gd name="connsiteY2" fmla="*/ 4808935 h 5214376"/>
              <a:gd name="connsiteX3" fmla="*/ 0 w 5465072"/>
              <a:gd name="connsiteY3" fmla="*/ 5214376 h 5214376"/>
              <a:gd name="connsiteX4" fmla="*/ 0 w 5465072"/>
              <a:gd name="connsiteY4" fmla="*/ 0 h 5214376"/>
              <a:gd name="connsiteX0" fmla="*/ 0 w 5465072"/>
              <a:gd name="connsiteY0" fmla="*/ 0 h 4852066"/>
              <a:gd name="connsiteX1" fmla="*/ 5465072 w 5465072"/>
              <a:gd name="connsiteY1" fmla="*/ 0 h 4852066"/>
              <a:gd name="connsiteX2" fmla="*/ 5456445 w 5465072"/>
              <a:gd name="connsiteY2" fmla="*/ 4808935 h 4852066"/>
              <a:gd name="connsiteX3" fmla="*/ 8626 w 5465072"/>
              <a:gd name="connsiteY3" fmla="*/ 4852066 h 4852066"/>
              <a:gd name="connsiteX4" fmla="*/ 0 w 5465072"/>
              <a:gd name="connsiteY4" fmla="*/ 0 h 4852066"/>
              <a:gd name="connsiteX0" fmla="*/ 830 w 5465902"/>
              <a:gd name="connsiteY0" fmla="*/ 0 h 4808935"/>
              <a:gd name="connsiteX1" fmla="*/ 5465902 w 5465902"/>
              <a:gd name="connsiteY1" fmla="*/ 0 h 4808935"/>
              <a:gd name="connsiteX2" fmla="*/ 5457275 w 5465902"/>
              <a:gd name="connsiteY2" fmla="*/ 4808935 h 4808935"/>
              <a:gd name="connsiteX3" fmla="*/ 829 w 5465902"/>
              <a:gd name="connsiteY3" fmla="*/ 4434660 h 4808935"/>
              <a:gd name="connsiteX4" fmla="*/ 830 w 5465902"/>
              <a:gd name="connsiteY4" fmla="*/ 0 h 4808935"/>
              <a:gd name="connsiteX0" fmla="*/ 830 w 5465902"/>
              <a:gd name="connsiteY0" fmla="*/ 0 h 4447718"/>
              <a:gd name="connsiteX1" fmla="*/ 5465902 w 5465902"/>
              <a:gd name="connsiteY1" fmla="*/ 0 h 4447718"/>
              <a:gd name="connsiteX2" fmla="*/ 5448649 w 5465902"/>
              <a:gd name="connsiteY2" fmla="*/ 4447718 h 4447718"/>
              <a:gd name="connsiteX3" fmla="*/ 829 w 5465902"/>
              <a:gd name="connsiteY3" fmla="*/ 4434660 h 4447718"/>
              <a:gd name="connsiteX4" fmla="*/ 830 w 5465902"/>
              <a:gd name="connsiteY4" fmla="*/ 0 h 4447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5902" h="4447718">
                <a:moveTo>
                  <a:pt x="830" y="0"/>
                </a:moveTo>
                <a:lnTo>
                  <a:pt x="5465902" y="0"/>
                </a:lnTo>
                <a:cubicBezTo>
                  <a:pt x="5463026" y="1602978"/>
                  <a:pt x="5451525" y="2844740"/>
                  <a:pt x="5448649" y="4447718"/>
                </a:cubicBezTo>
                <a:lnTo>
                  <a:pt x="829" y="4434660"/>
                </a:lnTo>
                <a:cubicBezTo>
                  <a:pt x="-2046" y="2817305"/>
                  <a:pt x="3705" y="1617355"/>
                  <a:pt x="830" y="0"/>
                </a:cubicBezTo>
                <a:close/>
              </a:path>
            </a:pathLst>
          </a:custGeom>
        </p:spPr>
        <p:txBody>
          <a:bodyPr vert="horz" lIns="91440" tIns="45720" rIns="91440" bIns="45720" numCol="3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1400" b="1">
                <a:latin typeface="+mj-lt"/>
                <a:ea typeface="+mj-ea"/>
                <a:cs typeface="+mj-cs"/>
              </a:rPr>
              <a:t>Scattered Site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Individuals live in apartments spread throughout the community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Supportive services are provided by mobile staff who visit or meet at community sites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Promotes independence and integration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Reduces stigma compared to “group housing”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Evidence shows that this model improves long term housing stability and community reintegration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1400" b="1">
                <a:latin typeface="+mj-lt"/>
                <a:ea typeface="+mj-ea"/>
                <a:cs typeface="+mj-cs"/>
              </a:rPr>
              <a:t>Clustered Site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Multiple transitional housing units grouped in the same building or neighborhood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Residents live separately but have shared access to on site staff, recovery groups, and common spaces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Easy for staff to provide consistent services and monitor recovery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Shown to have better treatment engagement and higher program retention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140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1400" b="1">
                <a:latin typeface="+mj-lt"/>
                <a:ea typeface="+mj-ea"/>
                <a:cs typeface="+mj-cs"/>
              </a:rPr>
              <a:t>Communal Living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Individuals live together in a single home (similar to Oxford Houses)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Builds recovery capital (social networks, friendships, sober routines)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>
                <a:latin typeface="+mj-lt"/>
                <a:ea typeface="+mj-ea"/>
                <a:cs typeface="+mj-cs"/>
              </a:rPr>
              <a:t>Higher abstinence rates and reduced relapse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50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AF5C2E-E698-2709-4F8A-A5A837C6B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34600" y="5830529"/>
            <a:ext cx="926570" cy="9265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46AD88-832F-4DDF-21EC-A55D0E89E6C6}"/>
              </a:ext>
            </a:extLst>
          </p:cNvPr>
          <p:cNvSpPr txBox="1"/>
          <p:nvPr/>
        </p:nvSpPr>
        <p:spPr>
          <a:xfrm>
            <a:off x="771044" y="2383704"/>
            <a:ext cx="10552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Transitional Housing Models: short-term housing with professional supports to address multiple needs (housing, employment, mental health, and substance use)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260EF1-6019-5849-C5EF-A6D31363B63A}"/>
              </a:ext>
            </a:extLst>
          </p:cNvPr>
          <p:cNvSpPr txBox="1"/>
          <p:nvPr/>
        </p:nvSpPr>
        <p:spPr>
          <a:xfrm>
            <a:off x="1953290" y="1131203"/>
            <a:ext cx="7741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Oneida County has limited transitional housing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BAC827-E5DA-4DA3-05D3-C7EB59417A82}"/>
              </a:ext>
            </a:extLst>
          </p:cNvPr>
          <p:cNvSpPr txBox="1"/>
          <p:nvPr/>
        </p:nvSpPr>
        <p:spPr>
          <a:xfrm>
            <a:off x="3620453" y="3112811"/>
            <a:ext cx="383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Three different housing models:</a:t>
            </a:r>
          </a:p>
        </p:txBody>
      </p:sp>
    </p:spTree>
    <p:extLst>
      <p:ext uri="{BB962C8B-B14F-4D97-AF65-F5344CB8AC3E}">
        <p14:creationId xmlns:p14="http://schemas.microsoft.com/office/powerpoint/2010/main" val="3833411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AAD95D-B551-3EE0-2E03-CFD7FDB4C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BED40652-2041-40A8-BD19-2174322668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3F9E3962-D4A6-4AE1-88E9-74BCE5EB8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52" name="Oval 51">
            <a:extLst>
              <a:ext uri="{FF2B5EF4-FFF2-40B4-BE49-F238E27FC236}">
                <a16:creationId xmlns:a16="http://schemas.microsoft.com/office/drawing/2014/main" id="{4C6C9A81-EBD8-4A7D-BE1B-7520E2A46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79C71F41-5AA1-428C-A1E3-0BD5A76911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8AA17048-7FB7-46CB-B99B-8D9D66ECA5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1CFBC036-F1E2-42B1-B205-11560583B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C1BCD8-A8C4-C8CD-0862-9826CAF51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25" y="1325880"/>
            <a:ext cx="3352375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u="sng" dirty="0"/>
              <a:t>Treatment Enhancement Team: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E3F939-8E62-458B-D20F-912B083A4CBB}"/>
              </a:ext>
            </a:extLst>
          </p:cNvPr>
          <p:cNvSpPr txBox="1"/>
          <p:nvPr/>
        </p:nvSpPr>
        <p:spPr>
          <a:xfrm>
            <a:off x="8191925" y="4588329"/>
            <a:ext cx="3352375" cy="16215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cap="all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Barriers to Implementing Transitional Housing Models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200DA9A-C650-4C85-93DE-F8BFB97880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5712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36">
            <a:extLst>
              <a:ext uri="{FF2B5EF4-FFF2-40B4-BE49-F238E27FC236}">
                <a16:creationId xmlns:a16="http://schemas.microsoft.com/office/drawing/2014/main" id="{D8A2D167-807B-4285-BF5A-BE1660FA27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5">
            <a:extLst>
              <a:ext uri="{FF2B5EF4-FFF2-40B4-BE49-F238E27FC236}">
                <a16:creationId xmlns:a16="http://schemas.microsoft.com/office/drawing/2014/main" id="{83B96611-4BCB-4210-9437-6F78615AB7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400000" flipH="1">
            <a:off x="3708596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6DB14B-E558-7C53-7C91-456C603D09B0}"/>
              </a:ext>
            </a:extLst>
          </p:cNvPr>
          <p:cNvSpPr txBox="1"/>
          <p:nvPr/>
        </p:nvSpPr>
        <p:spPr>
          <a:xfrm>
            <a:off x="0" y="3608440"/>
            <a:ext cx="12095848" cy="3226193"/>
          </a:xfrm>
          <a:custGeom>
            <a:avLst/>
            <a:gdLst>
              <a:gd name="connsiteX0" fmla="*/ 0 w 5465072"/>
              <a:gd name="connsiteY0" fmla="*/ 0 h 5214376"/>
              <a:gd name="connsiteX1" fmla="*/ 5465072 w 5465072"/>
              <a:gd name="connsiteY1" fmla="*/ 0 h 5214376"/>
              <a:gd name="connsiteX2" fmla="*/ 5465072 w 5465072"/>
              <a:gd name="connsiteY2" fmla="*/ 5214376 h 5214376"/>
              <a:gd name="connsiteX3" fmla="*/ 0 w 5465072"/>
              <a:gd name="connsiteY3" fmla="*/ 5214376 h 5214376"/>
              <a:gd name="connsiteX4" fmla="*/ 0 w 5465072"/>
              <a:gd name="connsiteY4" fmla="*/ 0 h 5214376"/>
              <a:gd name="connsiteX0" fmla="*/ 0 w 5465072"/>
              <a:gd name="connsiteY0" fmla="*/ 0 h 5214376"/>
              <a:gd name="connsiteX1" fmla="*/ 5465072 w 5465072"/>
              <a:gd name="connsiteY1" fmla="*/ 0 h 5214376"/>
              <a:gd name="connsiteX2" fmla="*/ 5456445 w 5465072"/>
              <a:gd name="connsiteY2" fmla="*/ 4808935 h 5214376"/>
              <a:gd name="connsiteX3" fmla="*/ 0 w 5465072"/>
              <a:gd name="connsiteY3" fmla="*/ 5214376 h 5214376"/>
              <a:gd name="connsiteX4" fmla="*/ 0 w 5465072"/>
              <a:gd name="connsiteY4" fmla="*/ 0 h 5214376"/>
              <a:gd name="connsiteX0" fmla="*/ 0 w 5465072"/>
              <a:gd name="connsiteY0" fmla="*/ 0 h 4852066"/>
              <a:gd name="connsiteX1" fmla="*/ 5465072 w 5465072"/>
              <a:gd name="connsiteY1" fmla="*/ 0 h 4852066"/>
              <a:gd name="connsiteX2" fmla="*/ 5456445 w 5465072"/>
              <a:gd name="connsiteY2" fmla="*/ 4808935 h 4852066"/>
              <a:gd name="connsiteX3" fmla="*/ 8626 w 5465072"/>
              <a:gd name="connsiteY3" fmla="*/ 4852066 h 4852066"/>
              <a:gd name="connsiteX4" fmla="*/ 0 w 5465072"/>
              <a:gd name="connsiteY4" fmla="*/ 0 h 4852066"/>
              <a:gd name="connsiteX0" fmla="*/ 830 w 5465902"/>
              <a:gd name="connsiteY0" fmla="*/ 0 h 4808935"/>
              <a:gd name="connsiteX1" fmla="*/ 5465902 w 5465902"/>
              <a:gd name="connsiteY1" fmla="*/ 0 h 4808935"/>
              <a:gd name="connsiteX2" fmla="*/ 5457275 w 5465902"/>
              <a:gd name="connsiteY2" fmla="*/ 4808935 h 4808935"/>
              <a:gd name="connsiteX3" fmla="*/ 829 w 5465902"/>
              <a:gd name="connsiteY3" fmla="*/ 4434660 h 4808935"/>
              <a:gd name="connsiteX4" fmla="*/ 830 w 5465902"/>
              <a:gd name="connsiteY4" fmla="*/ 0 h 4808935"/>
              <a:gd name="connsiteX0" fmla="*/ 830 w 5465902"/>
              <a:gd name="connsiteY0" fmla="*/ 0 h 4447718"/>
              <a:gd name="connsiteX1" fmla="*/ 5465902 w 5465902"/>
              <a:gd name="connsiteY1" fmla="*/ 0 h 4447718"/>
              <a:gd name="connsiteX2" fmla="*/ 5448649 w 5465902"/>
              <a:gd name="connsiteY2" fmla="*/ 4447718 h 4447718"/>
              <a:gd name="connsiteX3" fmla="*/ 829 w 5465902"/>
              <a:gd name="connsiteY3" fmla="*/ 4434660 h 4447718"/>
              <a:gd name="connsiteX4" fmla="*/ 830 w 5465902"/>
              <a:gd name="connsiteY4" fmla="*/ 0 h 4447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5902" h="4447718">
                <a:moveTo>
                  <a:pt x="830" y="0"/>
                </a:moveTo>
                <a:lnTo>
                  <a:pt x="5465902" y="0"/>
                </a:lnTo>
                <a:cubicBezTo>
                  <a:pt x="5463026" y="1602978"/>
                  <a:pt x="5451525" y="2844740"/>
                  <a:pt x="5448649" y="4447718"/>
                </a:cubicBezTo>
                <a:lnTo>
                  <a:pt x="829" y="4434660"/>
                </a:lnTo>
                <a:cubicBezTo>
                  <a:pt x="-2046" y="2817305"/>
                  <a:pt x="3705" y="1617355"/>
                  <a:pt x="830" y="0"/>
                </a:cubicBezTo>
                <a:close/>
              </a:path>
            </a:pathLst>
          </a:custGeom>
        </p:spPr>
        <p:txBody>
          <a:bodyPr vert="horz" lIns="91440" tIns="45720" rIns="91440" bIns="45720" numCol="3" rtlCol="0">
            <a:norm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50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Qr code&#10;&#10;AI-generated content may be incorrect.">
            <a:extLst>
              <a:ext uri="{FF2B5EF4-FFF2-40B4-BE49-F238E27FC236}">
                <a16:creationId xmlns:a16="http://schemas.microsoft.com/office/drawing/2014/main" id="{2F1957B2-A799-9BF4-51B6-E20FD60E67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34600" y="5830529"/>
            <a:ext cx="926570" cy="92657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0832FAF-2159-0E15-7787-EEA11252CD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727510"/>
              </p:ext>
            </p:extLst>
          </p:nvPr>
        </p:nvGraphicFramePr>
        <p:xfrm>
          <a:off x="163629" y="1042215"/>
          <a:ext cx="7183737" cy="5163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9667">
                  <a:extLst>
                    <a:ext uri="{9D8B030D-6E8A-4147-A177-3AD203B41FA5}">
                      <a16:colId xmlns:a16="http://schemas.microsoft.com/office/drawing/2014/main" val="2103567522"/>
                    </a:ext>
                  </a:extLst>
                </a:gridCol>
                <a:gridCol w="2080433">
                  <a:extLst>
                    <a:ext uri="{9D8B030D-6E8A-4147-A177-3AD203B41FA5}">
                      <a16:colId xmlns:a16="http://schemas.microsoft.com/office/drawing/2014/main" val="3153220205"/>
                    </a:ext>
                  </a:extLst>
                </a:gridCol>
                <a:gridCol w="1933692">
                  <a:extLst>
                    <a:ext uri="{9D8B030D-6E8A-4147-A177-3AD203B41FA5}">
                      <a16:colId xmlns:a16="http://schemas.microsoft.com/office/drawing/2014/main" val="714232489"/>
                    </a:ext>
                  </a:extLst>
                </a:gridCol>
                <a:gridCol w="1789945">
                  <a:extLst>
                    <a:ext uri="{9D8B030D-6E8A-4147-A177-3AD203B41FA5}">
                      <a16:colId xmlns:a16="http://schemas.microsoft.com/office/drawing/2014/main" val="1374783327"/>
                    </a:ext>
                  </a:extLst>
                </a:gridCol>
              </a:tblGrid>
              <a:tr h="243424">
                <a:tc>
                  <a:txBody>
                    <a:bodyPr/>
                    <a:lstStyle/>
                    <a:p>
                      <a:r>
                        <a:rPr lang="en-US" sz="900" dirty="0"/>
                        <a:t>Barrier Type</a:t>
                      </a:r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Scattered Site</a:t>
                      </a:r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Clusterd Site</a:t>
                      </a:r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Communal Living</a:t>
                      </a:r>
                    </a:p>
                  </a:txBody>
                  <a:tcPr marL="75286" marR="75286" marT="37643" marB="37643"/>
                </a:tc>
                <a:extLst>
                  <a:ext uri="{0D108BD9-81ED-4DB2-BD59-A6C34878D82A}">
                    <a16:rowId xmlns:a16="http://schemas.microsoft.com/office/drawing/2014/main" val="2824429849"/>
                  </a:ext>
                </a:extLst>
              </a:tr>
              <a:tr h="795518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0" i="0" u="sng" strike="noStrike" noProof="0" dirty="0">
                          <a:latin typeface="Century Gothic"/>
                        </a:rPr>
                        <a:t>Funding &amp; Sustainability</a:t>
                      </a:r>
                      <a:endParaRPr lang="en-US" sz="1300" u="sng" dirty="0"/>
                    </a:p>
                    <a:p>
                      <a:pPr lvl="0">
                        <a:buNone/>
                      </a:pPr>
                      <a:endParaRPr lang="en-US" sz="13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Reliant on private landlords</a:t>
                      </a:r>
                      <a:endParaRPr lang="en-US" sz="1200" dirty="0"/>
                    </a:p>
                    <a:p>
                      <a:pPr lvl="0">
                        <a:buNone/>
                      </a:pPr>
                      <a:endParaRPr lang="en-US" sz="12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High upfront development &amp; ongoing maintenance costs</a:t>
                      </a:r>
                      <a:endParaRPr lang="en-US" sz="12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Lower per-unit cost but high staffing/operations costs</a:t>
                      </a:r>
                      <a:endParaRPr lang="en-US" sz="1200" dirty="0"/>
                    </a:p>
                    <a:p>
                      <a:pPr lvl="0">
                        <a:buNone/>
                      </a:pPr>
                      <a:endParaRPr lang="en-US" sz="1200" dirty="0"/>
                    </a:p>
                  </a:txBody>
                  <a:tcPr marL="75286" marR="75286" marT="37643" marB="37643"/>
                </a:tc>
                <a:extLst>
                  <a:ext uri="{0D108BD9-81ED-4DB2-BD59-A6C34878D82A}">
                    <a16:rowId xmlns:a16="http://schemas.microsoft.com/office/drawing/2014/main" val="3462032311"/>
                  </a:ext>
                </a:extLst>
              </a:tr>
              <a:tr h="758296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0" i="0" u="sng" strike="noStrike" noProof="0" dirty="0">
                          <a:latin typeface="Century Gothic"/>
                        </a:rPr>
                        <a:t>Policy &amp; Regulatory</a:t>
                      </a:r>
                      <a:endParaRPr lang="en-US" sz="1300" u="sng" dirty="0"/>
                    </a:p>
                    <a:p>
                      <a:pPr lvl="0">
                        <a:buNone/>
                      </a:pPr>
                      <a:endParaRPr lang="en-US" sz="13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Landlord reluctance due to vouchers/backgrounds</a:t>
                      </a:r>
                      <a:endParaRPr lang="en-US" sz="12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Zoning restrictions</a:t>
                      </a:r>
                      <a:endParaRPr lang="en-US" sz="12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Licensing requirements stricter</a:t>
                      </a:r>
                      <a:endParaRPr lang="en-US" sz="1200" dirty="0"/>
                    </a:p>
                  </a:txBody>
                  <a:tcPr marL="75286" marR="75286" marT="37643" marB="37643"/>
                </a:tc>
                <a:extLst>
                  <a:ext uri="{0D108BD9-81ED-4DB2-BD59-A6C34878D82A}">
                    <a16:rowId xmlns:a16="http://schemas.microsoft.com/office/drawing/2014/main" val="4090411651"/>
                  </a:ext>
                </a:extLst>
              </a:tr>
              <a:tr h="892359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0" i="0" u="sng" strike="noStrike" noProof="0" dirty="0">
                          <a:latin typeface="Century Gothic"/>
                        </a:rPr>
                        <a:t>Community / Social (NIMBYism, Stigma)</a:t>
                      </a:r>
                      <a:endParaRPr lang="en-US" sz="1300" u="sng" dirty="0"/>
                    </a:p>
                    <a:p>
                      <a:pPr lvl="0">
                        <a:buNone/>
                      </a:pPr>
                      <a:endParaRPr lang="en-US" sz="13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Neighbors resistant to tenants with histories of SUD or incarceration</a:t>
                      </a:r>
                      <a:endParaRPr lang="en-US" sz="12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Visible “project” identity can generate neighborhood opposition and stigma.</a:t>
                      </a:r>
                      <a:endParaRPr lang="en-US" sz="1200" dirty="0"/>
                    </a:p>
                    <a:p>
                      <a:pPr lvl="0">
                        <a:buNone/>
                      </a:pPr>
                      <a:endParaRPr lang="en-US" sz="12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Viewed as “shelter- like” reinforcing stigma</a:t>
                      </a:r>
                      <a:endParaRPr lang="en-US" sz="1200" dirty="0"/>
                    </a:p>
                  </a:txBody>
                  <a:tcPr marL="75286" marR="75286" marT="37643" marB="37643"/>
                </a:tc>
                <a:extLst>
                  <a:ext uri="{0D108BD9-81ED-4DB2-BD59-A6C34878D82A}">
                    <a16:rowId xmlns:a16="http://schemas.microsoft.com/office/drawing/2014/main" val="130985926"/>
                  </a:ext>
                </a:extLst>
              </a:tr>
              <a:tr h="933541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0" i="0" u="sng" strike="noStrike" noProof="0" dirty="0">
                          <a:latin typeface="Century Gothic"/>
                        </a:rPr>
                        <a:t>Programmatic &amp; Operational</a:t>
                      </a:r>
                      <a:endParaRPr lang="en-US" sz="1300" u="sng" dirty="0"/>
                    </a:p>
                    <a:p>
                      <a:pPr lvl="0">
                        <a:buNone/>
                      </a:pPr>
                      <a:endParaRPr lang="en-US" sz="13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Hard to monitor residents consistently across scattered locations</a:t>
                      </a:r>
                      <a:endParaRPr lang="en-US" sz="12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Easier to deliver on-site services but higher overhead</a:t>
                      </a:r>
                      <a:endParaRPr lang="en-US" sz="12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Tensions from shared spaces and strict house rules</a:t>
                      </a:r>
                      <a:endParaRPr lang="en-US" sz="1200" dirty="0"/>
                    </a:p>
                  </a:txBody>
                  <a:tcPr marL="75286" marR="75286" marT="37643" marB="37643"/>
                </a:tc>
                <a:extLst>
                  <a:ext uri="{0D108BD9-81ED-4DB2-BD59-A6C34878D82A}">
                    <a16:rowId xmlns:a16="http://schemas.microsoft.com/office/drawing/2014/main" val="2512766073"/>
                  </a:ext>
                </a:extLst>
              </a:tr>
              <a:tr h="795518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0" i="0" u="sng" strike="noStrike" noProof="0" dirty="0">
                          <a:latin typeface="Century Gothic"/>
                        </a:rPr>
                        <a:t>Resident-Level Challenges</a:t>
                      </a:r>
                      <a:endParaRPr lang="en-US" sz="1300" u="sng" dirty="0"/>
                    </a:p>
                    <a:p>
                      <a:pPr lvl="0">
                        <a:buNone/>
                      </a:pPr>
                      <a:endParaRPr lang="en-US" sz="13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Isolation from peers and limited peer support</a:t>
                      </a:r>
                      <a:endParaRPr lang="en-US" sz="12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Peer support possible but risk of residents clustering without integration into broader community.</a:t>
                      </a:r>
                      <a:endParaRPr lang="en-US" sz="1200" dirty="0"/>
                    </a:p>
                    <a:p>
                      <a:pPr lvl="0">
                        <a:buNone/>
                      </a:pPr>
                      <a:endParaRPr lang="en-US" sz="1200" dirty="0"/>
                    </a:p>
                  </a:txBody>
                  <a:tcPr marL="75286" marR="75286" marT="37643" marB="37643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dirty="0">
                          <a:latin typeface="Century Gothic"/>
                        </a:rPr>
                        <a:t>Conflicts among residents due to close quarters</a:t>
                      </a:r>
                      <a:endParaRPr lang="en-US" sz="1200" dirty="0"/>
                    </a:p>
                  </a:txBody>
                  <a:tcPr marL="75286" marR="75286" marT="37643" marB="37643"/>
                </a:tc>
                <a:extLst>
                  <a:ext uri="{0D108BD9-81ED-4DB2-BD59-A6C34878D82A}">
                    <a16:rowId xmlns:a16="http://schemas.microsoft.com/office/drawing/2014/main" val="2116986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2716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013C13-741A-097A-58BC-B96E4E0AC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7">
            <a:extLst>
              <a:ext uri="{FF2B5EF4-FFF2-40B4-BE49-F238E27FC236}">
                <a16:creationId xmlns:a16="http://schemas.microsoft.com/office/drawing/2014/main" id="{D4895BFE-F64B-41CE-869C-71C4A06BD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D7419C-AAAA-957F-0F13-B4A62E2D7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284" y="172625"/>
            <a:ext cx="9252154" cy="1016654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u="sng"/>
              <a:t>Recovery Team:</a:t>
            </a:r>
            <a:br>
              <a:rPr lang="en-US" u="sng"/>
            </a:br>
            <a:endParaRPr lang="en-US" u="sng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6FAA9E-989B-4A11-9EF3-1D6E0664B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924298"/>
            <a:ext cx="12192417" cy="293370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EBFDE49C-243A-4B0B-AA88-FCB35F42C2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1695" cy="2802467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916C63-8610-6106-17EF-9ACB88895AFB}"/>
              </a:ext>
            </a:extLst>
          </p:cNvPr>
          <p:cNvSpPr txBox="1"/>
          <p:nvPr/>
        </p:nvSpPr>
        <p:spPr>
          <a:xfrm>
            <a:off x="345440" y="2397967"/>
            <a:ext cx="5663474" cy="4328798"/>
          </a:xfrm>
          <a:prstGeom prst="rect">
            <a:avLst/>
          </a:prstGeom>
          <a:solidFill>
            <a:schemeClr val="accent6"/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u="sng">
                <a:solidFill>
                  <a:schemeClr val="bg1"/>
                </a:solidFill>
                <a:latin typeface="+mj-lt"/>
                <a:ea typeface="+mj-ea"/>
                <a:cs typeface="+mj-cs"/>
              </a:rPr>
              <a:t>Sober Living Models</a:t>
            </a:r>
            <a:r>
              <a:rPr lang="en-US">
                <a:solidFill>
                  <a:schemeClr val="bg1"/>
                </a:solidFill>
                <a:latin typeface="+mj-lt"/>
                <a:ea typeface="+mj-ea"/>
                <a:cs typeface="+mj-cs"/>
              </a:rPr>
              <a:t>: primarily about maintaining sobriety through peer accountability in a drug-free environment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solidFill>
                  <a:schemeClr val="bg1"/>
                </a:solidFill>
                <a:latin typeface="+mj-lt"/>
                <a:ea typeface="+mj-ea"/>
                <a:cs typeface="+mj-cs"/>
              </a:rPr>
              <a:t>Substance Free and Stable Environment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solidFill>
                  <a:schemeClr val="bg1"/>
                </a:solidFill>
                <a:latin typeface="+mj-lt"/>
                <a:ea typeface="+mj-ea"/>
                <a:cs typeface="+mj-cs"/>
              </a:rPr>
              <a:t>Peer Support and Community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solidFill>
                  <a:schemeClr val="bg1"/>
                </a:solidFill>
                <a:latin typeface="+mj-lt"/>
                <a:ea typeface="+mj-ea"/>
                <a:cs typeface="+mj-cs"/>
              </a:rPr>
              <a:t>Owned Privately or by Treatment Facilities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Accountability and Guidance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solidFill>
                  <a:schemeClr val="bg1"/>
                </a:solidFill>
                <a:latin typeface="+mj-lt"/>
                <a:ea typeface="+mj-ea"/>
                <a:cs typeface="+mj-cs"/>
              </a:rPr>
              <a:t>Focus on Recovery Skills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Independent Living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solidFill>
                  <a:schemeClr val="bg1"/>
                </a:solidFill>
                <a:latin typeface="+mj-lt"/>
                <a:ea typeface="+mj-ea"/>
                <a:cs typeface="+mj-cs"/>
              </a:rPr>
              <a:t>Shared Expenses 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solidFill>
                  <a:schemeClr val="bg1"/>
                </a:solidFill>
                <a:latin typeface="+mj-lt"/>
                <a:ea typeface="+mj-ea"/>
                <a:cs typeface="+mj-cs"/>
              </a:rPr>
              <a:t>Stay as long as you like, provided that you stay clean, pay rent, and are non-disruptive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2A0D15-47F5-B27B-BA91-C9B4FADFFF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425" y="2548281"/>
            <a:ext cx="4346609" cy="3662018"/>
          </a:xfrm>
          <a:prstGeom prst="rect">
            <a:avLst/>
          </a:prstGeom>
          <a:effectLst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C38431-EE2F-B73A-CFF4-BD9C3FB2D0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16323" y="5712252"/>
            <a:ext cx="1044847" cy="10448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665BBE-ACE1-9B00-5170-424460AE201F}"/>
              </a:ext>
            </a:extLst>
          </p:cNvPr>
          <p:cNvSpPr txBox="1"/>
          <p:nvPr/>
        </p:nvSpPr>
        <p:spPr>
          <a:xfrm>
            <a:off x="345440" y="964817"/>
            <a:ext cx="10709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Gap in supportive long-term housing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Shift from transitional to sober living by reorienting the housing model around recovery goals</a:t>
            </a:r>
          </a:p>
        </p:txBody>
      </p:sp>
    </p:spTree>
    <p:extLst>
      <p:ext uri="{BB962C8B-B14F-4D97-AF65-F5344CB8AC3E}">
        <p14:creationId xmlns:p14="http://schemas.microsoft.com/office/powerpoint/2010/main" val="3119658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9AB8FE-F158-8C8C-878F-AA6D060B4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52BEFF1-896C-45B1-B02C-96A6A1BC38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BB237A14-61B1-4C00-A670-5D8D68A866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44637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598F259-6F54-47A3-8D13-1603D786A3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990911" cy="6858001"/>
          </a:xfrm>
          <a:custGeom>
            <a:avLst/>
            <a:gdLst>
              <a:gd name="connsiteX0" fmla="*/ 3646196 w 4990911"/>
              <a:gd name="connsiteY0" fmla="*/ 0 h 6858001"/>
              <a:gd name="connsiteX1" fmla="*/ 4989734 w 4990911"/>
              <a:gd name="connsiteY1" fmla="*/ 0 h 6858001"/>
              <a:gd name="connsiteX2" fmla="*/ 4964689 w 4990911"/>
              <a:gd name="connsiteY2" fmla="*/ 155677 h 6858001"/>
              <a:gd name="connsiteX3" fmla="*/ 4940820 w 4990911"/>
              <a:gd name="connsiteY3" fmla="*/ 310668 h 6858001"/>
              <a:gd name="connsiteX4" fmla="*/ 4917456 w 4990911"/>
              <a:gd name="connsiteY4" fmla="*/ 466344 h 6858001"/>
              <a:gd name="connsiteX5" fmla="*/ 4897453 w 4990911"/>
              <a:gd name="connsiteY5" fmla="*/ 622707 h 6858001"/>
              <a:gd name="connsiteX6" fmla="*/ 4877282 w 4990911"/>
              <a:gd name="connsiteY6" fmla="*/ 778383 h 6858001"/>
              <a:gd name="connsiteX7" fmla="*/ 4858456 w 4990911"/>
              <a:gd name="connsiteY7" fmla="*/ 934746 h 6858001"/>
              <a:gd name="connsiteX8" fmla="*/ 4842320 w 4990911"/>
              <a:gd name="connsiteY8" fmla="*/ 1089051 h 6858001"/>
              <a:gd name="connsiteX9" fmla="*/ 4827024 w 4990911"/>
              <a:gd name="connsiteY9" fmla="*/ 1245413 h 6858001"/>
              <a:gd name="connsiteX10" fmla="*/ 4813072 w 4990911"/>
              <a:gd name="connsiteY10" fmla="*/ 1401090 h 6858001"/>
              <a:gd name="connsiteX11" fmla="*/ 4800970 w 4990911"/>
              <a:gd name="connsiteY11" fmla="*/ 1554023 h 6858001"/>
              <a:gd name="connsiteX12" fmla="*/ 4788867 w 4990911"/>
              <a:gd name="connsiteY12" fmla="*/ 1709014 h 6858001"/>
              <a:gd name="connsiteX13" fmla="*/ 4778782 w 4990911"/>
              <a:gd name="connsiteY13" fmla="*/ 1861947 h 6858001"/>
              <a:gd name="connsiteX14" fmla="*/ 4770882 w 4990911"/>
              <a:gd name="connsiteY14" fmla="*/ 2014881 h 6858001"/>
              <a:gd name="connsiteX15" fmla="*/ 4762645 w 4990911"/>
              <a:gd name="connsiteY15" fmla="*/ 2167128 h 6858001"/>
              <a:gd name="connsiteX16" fmla="*/ 4755754 w 4990911"/>
              <a:gd name="connsiteY16" fmla="*/ 2318004 h 6858001"/>
              <a:gd name="connsiteX17" fmla="*/ 4750879 w 4990911"/>
              <a:gd name="connsiteY17" fmla="*/ 2467509 h 6858001"/>
              <a:gd name="connsiteX18" fmla="*/ 4746677 w 4990911"/>
              <a:gd name="connsiteY18" fmla="*/ 2617013 h 6858001"/>
              <a:gd name="connsiteX19" fmla="*/ 4742643 w 4990911"/>
              <a:gd name="connsiteY19" fmla="*/ 2765146 h 6858001"/>
              <a:gd name="connsiteX20" fmla="*/ 4740794 w 4990911"/>
              <a:gd name="connsiteY20" fmla="*/ 2911221 h 6858001"/>
              <a:gd name="connsiteX21" fmla="*/ 4738777 w 4990911"/>
              <a:gd name="connsiteY21" fmla="*/ 3057297 h 6858001"/>
              <a:gd name="connsiteX22" fmla="*/ 4737768 w 4990911"/>
              <a:gd name="connsiteY22" fmla="*/ 3201315 h 6858001"/>
              <a:gd name="connsiteX23" fmla="*/ 4738777 w 4990911"/>
              <a:gd name="connsiteY23" fmla="*/ 3343961 h 6858001"/>
              <a:gd name="connsiteX24" fmla="*/ 4738777 w 4990911"/>
              <a:gd name="connsiteY24" fmla="*/ 3485236 h 6858001"/>
              <a:gd name="connsiteX25" fmla="*/ 4740794 w 4990911"/>
              <a:gd name="connsiteY25" fmla="*/ 3625139 h 6858001"/>
              <a:gd name="connsiteX26" fmla="*/ 4743819 w 4990911"/>
              <a:gd name="connsiteY26" fmla="*/ 3762299 h 6858001"/>
              <a:gd name="connsiteX27" fmla="*/ 4746677 w 4990911"/>
              <a:gd name="connsiteY27" fmla="*/ 3898087 h 6858001"/>
              <a:gd name="connsiteX28" fmla="*/ 4749871 w 4990911"/>
              <a:gd name="connsiteY28" fmla="*/ 4031133 h 6858001"/>
              <a:gd name="connsiteX29" fmla="*/ 4754745 w 4990911"/>
              <a:gd name="connsiteY29" fmla="*/ 4163492 h 6858001"/>
              <a:gd name="connsiteX30" fmla="*/ 4759956 w 4990911"/>
              <a:gd name="connsiteY30" fmla="*/ 4293793 h 6858001"/>
              <a:gd name="connsiteX31" fmla="*/ 4764662 w 4990911"/>
              <a:gd name="connsiteY31" fmla="*/ 4421352 h 6858001"/>
              <a:gd name="connsiteX32" fmla="*/ 4777942 w 4990911"/>
              <a:gd name="connsiteY32" fmla="*/ 4670298 h 6858001"/>
              <a:gd name="connsiteX33" fmla="*/ 4792061 w 4990911"/>
              <a:gd name="connsiteY33" fmla="*/ 4908956 h 6858001"/>
              <a:gd name="connsiteX34" fmla="*/ 4806853 w 4990911"/>
              <a:gd name="connsiteY34" fmla="*/ 5138013 h 6858001"/>
              <a:gd name="connsiteX35" fmla="*/ 4823158 w 4990911"/>
              <a:gd name="connsiteY35" fmla="*/ 5354726 h 6858001"/>
              <a:gd name="connsiteX36" fmla="*/ 4840135 w 4990911"/>
              <a:gd name="connsiteY36" fmla="*/ 5561838 h 6858001"/>
              <a:gd name="connsiteX37" fmla="*/ 4858456 w 4990911"/>
              <a:gd name="connsiteY37" fmla="*/ 5753862 h 6858001"/>
              <a:gd name="connsiteX38" fmla="*/ 4876442 w 4990911"/>
              <a:gd name="connsiteY38" fmla="*/ 5934227 h 6858001"/>
              <a:gd name="connsiteX39" fmla="*/ 4894427 w 4990911"/>
              <a:gd name="connsiteY39" fmla="*/ 6100191 h 6858001"/>
              <a:gd name="connsiteX40" fmla="*/ 4911404 w 4990911"/>
              <a:gd name="connsiteY40" fmla="*/ 6252438 h 6858001"/>
              <a:gd name="connsiteX41" fmla="*/ 4927541 w 4990911"/>
              <a:gd name="connsiteY41" fmla="*/ 6387541 h 6858001"/>
              <a:gd name="connsiteX42" fmla="*/ 4942837 w 4990911"/>
              <a:gd name="connsiteY42" fmla="*/ 6509613 h 6858001"/>
              <a:gd name="connsiteX43" fmla="*/ 4955612 w 4990911"/>
              <a:gd name="connsiteY43" fmla="*/ 6612483 h 6858001"/>
              <a:gd name="connsiteX44" fmla="*/ 4967714 w 4990911"/>
              <a:gd name="connsiteY44" fmla="*/ 6698894 h 6858001"/>
              <a:gd name="connsiteX45" fmla="*/ 4985028 w 4990911"/>
              <a:gd name="connsiteY45" fmla="*/ 6817538 h 6858001"/>
              <a:gd name="connsiteX46" fmla="*/ 4990911 w 4990911"/>
              <a:gd name="connsiteY46" fmla="*/ 6858000 h 6858001"/>
              <a:gd name="connsiteX47" fmla="*/ 4085557 w 4990911"/>
              <a:gd name="connsiteY47" fmla="*/ 6858000 h 6858001"/>
              <a:gd name="connsiteX48" fmla="*/ 4085557 w 4990911"/>
              <a:gd name="connsiteY48" fmla="*/ 6858001 h 6858001"/>
              <a:gd name="connsiteX49" fmla="*/ 0 w 4990911"/>
              <a:gd name="connsiteY49" fmla="*/ 6858001 h 6858001"/>
              <a:gd name="connsiteX50" fmla="*/ 0 w 4990911"/>
              <a:gd name="connsiteY50" fmla="*/ 1 h 6858001"/>
              <a:gd name="connsiteX51" fmla="*/ 3646196 w 4990911"/>
              <a:gd name="connsiteY51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990911" h="6858001">
                <a:moveTo>
                  <a:pt x="3646196" y="0"/>
                </a:moveTo>
                <a:lnTo>
                  <a:pt x="4989734" y="0"/>
                </a:lnTo>
                <a:lnTo>
                  <a:pt x="4964689" y="155677"/>
                </a:lnTo>
                <a:lnTo>
                  <a:pt x="4940820" y="310668"/>
                </a:lnTo>
                <a:lnTo>
                  <a:pt x="4917456" y="466344"/>
                </a:lnTo>
                <a:lnTo>
                  <a:pt x="4897453" y="622707"/>
                </a:lnTo>
                <a:lnTo>
                  <a:pt x="4877282" y="778383"/>
                </a:lnTo>
                <a:lnTo>
                  <a:pt x="4858456" y="934746"/>
                </a:lnTo>
                <a:lnTo>
                  <a:pt x="4842320" y="1089051"/>
                </a:lnTo>
                <a:lnTo>
                  <a:pt x="4827024" y="1245413"/>
                </a:lnTo>
                <a:lnTo>
                  <a:pt x="4813072" y="1401090"/>
                </a:lnTo>
                <a:lnTo>
                  <a:pt x="4800970" y="1554023"/>
                </a:lnTo>
                <a:lnTo>
                  <a:pt x="4788867" y="1709014"/>
                </a:lnTo>
                <a:lnTo>
                  <a:pt x="4778782" y="1861947"/>
                </a:lnTo>
                <a:lnTo>
                  <a:pt x="4770882" y="2014881"/>
                </a:lnTo>
                <a:lnTo>
                  <a:pt x="4762645" y="2167128"/>
                </a:lnTo>
                <a:lnTo>
                  <a:pt x="4755754" y="2318004"/>
                </a:lnTo>
                <a:lnTo>
                  <a:pt x="4750879" y="2467509"/>
                </a:lnTo>
                <a:lnTo>
                  <a:pt x="4746677" y="2617013"/>
                </a:lnTo>
                <a:lnTo>
                  <a:pt x="4742643" y="2765146"/>
                </a:lnTo>
                <a:lnTo>
                  <a:pt x="4740794" y="2911221"/>
                </a:lnTo>
                <a:lnTo>
                  <a:pt x="4738777" y="3057297"/>
                </a:lnTo>
                <a:lnTo>
                  <a:pt x="4737768" y="3201315"/>
                </a:lnTo>
                <a:lnTo>
                  <a:pt x="4738777" y="3343961"/>
                </a:lnTo>
                <a:lnTo>
                  <a:pt x="4738777" y="3485236"/>
                </a:lnTo>
                <a:lnTo>
                  <a:pt x="4740794" y="3625139"/>
                </a:lnTo>
                <a:lnTo>
                  <a:pt x="4743819" y="3762299"/>
                </a:lnTo>
                <a:lnTo>
                  <a:pt x="4746677" y="3898087"/>
                </a:lnTo>
                <a:lnTo>
                  <a:pt x="4749871" y="4031133"/>
                </a:lnTo>
                <a:lnTo>
                  <a:pt x="4754745" y="4163492"/>
                </a:lnTo>
                <a:lnTo>
                  <a:pt x="4759956" y="4293793"/>
                </a:lnTo>
                <a:lnTo>
                  <a:pt x="4764662" y="4421352"/>
                </a:lnTo>
                <a:lnTo>
                  <a:pt x="4777942" y="4670298"/>
                </a:lnTo>
                <a:lnTo>
                  <a:pt x="4792061" y="4908956"/>
                </a:lnTo>
                <a:lnTo>
                  <a:pt x="4806853" y="5138013"/>
                </a:lnTo>
                <a:lnTo>
                  <a:pt x="4823158" y="5354726"/>
                </a:lnTo>
                <a:lnTo>
                  <a:pt x="4840135" y="5561838"/>
                </a:lnTo>
                <a:lnTo>
                  <a:pt x="4858456" y="5753862"/>
                </a:lnTo>
                <a:lnTo>
                  <a:pt x="4876442" y="5934227"/>
                </a:lnTo>
                <a:lnTo>
                  <a:pt x="4894427" y="6100191"/>
                </a:lnTo>
                <a:lnTo>
                  <a:pt x="4911404" y="6252438"/>
                </a:lnTo>
                <a:lnTo>
                  <a:pt x="4927541" y="6387541"/>
                </a:lnTo>
                <a:lnTo>
                  <a:pt x="4942837" y="6509613"/>
                </a:lnTo>
                <a:lnTo>
                  <a:pt x="4955612" y="6612483"/>
                </a:lnTo>
                <a:lnTo>
                  <a:pt x="4967714" y="6698894"/>
                </a:lnTo>
                <a:lnTo>
                  <a:pt x="4985028" y="6817538"/>
                </a:lnTo>
                <a:lnTo>
                  <a:pt x="4990911" y="6858000"/>
                </a:lnTo>
                <a:lnTo>
                  <a:pt x="4085557" y="6858000"/>
                </a:lnTo>
                <a:lnTo>
                  <a:pt x="4085557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46196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A768A8-4FED-4ED8-9E46-6BE72188E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995ED0-C07B-24E6-A47A-9F598A40C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645920"/>
            <a:ext cx="3522879" cy="447082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u="sng" dirty="0">
                <a:solidFill>
                  <a:srgbClr val="FFFFFF"/>
                </a:solidFill>
              </a:rPr>
              <a:t>Recovery Team: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B3C933-DC63-F534-EF1C-7E651EB0EE80}"/>
              </a:ext>
            </a:extLst>
          </p:cNvPr>
          <p:cNvSpPr txBox="1"/>
          <p:nvPr/>
        </p:nvSpPr>
        <p:spPr>
          <a:xfrm>
            <a:off x="5459527" y="773724"/>
            <a:ext cx="5919503" cy="45606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000" u="sng">
                <a:latin typeface="+mj-lt"/>
                <a:ea typeface="+mj-ea"/>
                <a:cs typeface="+mj-cs"/>
              </a:rPr>
              <a:t>Recovery Residences </a:t>
            </a:r>
            <a:r>
              <a:rPr lang="en-US" sz="2000">
                <a:latin typeface="+mj-lt"/>
                <a:ea typeface="+mj-ea"/>
                <a:cs typeface="+mj-cs"/>
              </a:rPr>
              <a:t>(OASAS)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000">
              <a:latin typeface="+mj-lt"/>
              <a:ea typeface="+mj-ea"/>
              <a:cs typeface="+mj-cs"/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>
                <a:latin typeface="+mj-lt"/>
                <a:ea typeface="+mj-ea"/>
                <a:cs typeface="+mj-cs"/>
              </a:rPr>
              <a:t>Community-Based Shared Living Environments for individuals maintaining and sustaining recovery from substance use disorder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>
                <a:latin typeface="+mj-lt"/>
                <a:ea typeface="+mj-ea"/>
                <a:cs typeface="+mj-cs"/>
              </a:rPr>
              <a:t>Opioid Settlement funds of $5M are available. A funding opportunity for newly certified recovery residence providers to enhance their current residence sites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>
                <a:latin typeface="+mj-lt"/>
                <a:ea typeface="+mj-ea"/>
                <a:cs typeface="+mj-cs"/>
              </a:rPr>
              <a:t> Providers with more than one Recovery Residence may apply for this one-time award for up to three (3) individual sites, and each site may receive up to $75,000 in funding each (up to a maximum possible total of $225,000)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40D751-A623-7A05-C7D4-D57C7A2B1A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16433" y="5681772"/>
            <a:ext cx="1044847" cy="10448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CE5076-F3AF-9078-8C43-4F4F5C151308}"/>
              </a:ext>
            </a:extLst>
          </p:cNvPr>
          <p:cNvSpPr txBox="1"/>
          <p:nvPr/>
        </p:nvSpPr>
        <p:spPr>
          <a:xfrm>
            <a:off x="353961" y="3529781"/>
            <a:ext cx="3923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Funding available for recovery residences (Sober living housing)</a:t>
            </a:r>
          </a:p>
        </p:txBody>
      </p:sp>
    </p:spTree>
    <p:extLst>
      <p:ext uri="{BB962C8B-B14F-4D97-AF65-F5344CB8AC3E}">
        <p14:creationId xmlns:p14="http://schemas.microsoft.com/office/powerpoint/2010/main" val="376835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952164-3162-6E20-5F72-3E6F41AD12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8CFBA16A-9FDD-D095-FA55-45C755655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7D2E3C1-6E1D-6D09-188A-7107DA096A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Freeform 7">
            <a:extLst>
              <a:ext uri="{FF2B5EF4-FFF2-40B4-BE49-F238E27FC236}">
                <a16:creationId xmlns:a16="http://schemas.microsoft.com/office/drawing/2014/main" id="{0BB52D8B-E18B-0618-5CDD-3382304A58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30" name="Freeform: Shape 29">
            <a:extLst>
              <a:ext uri="{FF2B5EF4-FFF2-40B4-BE49-F238E27FC236}">
                <a16:creationId xmlns:a16="http://schemas.microsoft.com/office/drawing/2014/main" id="{1697B30C-5F0F-69A5-C466-A0B6E779D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2ED882-0ED6-1DFD-F1DA-B31CEBEA1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483" y="442735"/>
            <a:ext cx="10198358" cy="140053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u="sng">
                <a:solidFill>
                  <a:srgbClr val="FFFFFF"/>
                </a:solidFill>
              </a:rPr>
              <a:t>Recovery Team</a:t>
            </a:r>
            <a:br>
              <a:rPr lang="en-US" u="sng">
                <a:solidFill>
                  <a:srgbClr val="FFFFFF"/>
                </a:solidFill>
              </a:rPr>
            </a:br>
            <a:r>
              <a:rPr lang="en-US" sz="3100" b="1">
                <a:solidFill>
                  <a:schemeClr val="tx1"/>
                </a:solidFill>
              </a:rPr>
              <a:t>There is a growing need for additional</a:t>
            </a:r>
            <a:br>
              <a:rPr lang="en-US">
                <a:solidFill>
                  <a:srgbClr val="FFFFFF"/>
                </a:solidFill>
              </a:rPr>
            </a:br>
            <a:r>
              <a:rPr lang="en-US" sz="4000" u="sng">
                <a:solidFill>
                  <a:srgbClr val="FFFFFF"/>
                </a:solidFill>
              </a:rPr>
              <a:t>Certified Recovery Peer Advocates (CRPA)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4BF55C5-A444-9765-A304-97C0C77C20B0}"/>
              </a:ext>
            </a:extLst>
          </p:cNvPr>
          <p:cNvSpPr txBox="1"/>
          <p:nvPr/>
        </p:nvSpPr>
        <p:spPr>
          <a:xfrm>
            <a:off x="-418" y="2145103"/>
            <a:ext cx="12095848" cy="4502374"/>
          </a:xfrm>
          <a:custGeom>
            <a:avLst/>
            <a:gdLst>
              <a:gd name="connsiteX0" fmla="*/ 0 w 5465072"/>
              <a:gd name="connsiteY0" fmla="*/ 0 h 5214376"/>
              <a:gd name="connsiteX1" fmla="*/ 5465072 w 5465072"/>
              <a:gd name="connsiteY1" fmla="*/ 0 h 5214376"/>
              <a:gd name="connsiteX2" fmla="*/ 5465072 w 5465072"/>
              <a:gd name="connsiteY2" fmla="*/ 5214376 h 5214376"/>
              <a:gd name="connsiteX3" fmla="*/ 0 w 5465072"/>
              <a:gd name="connsiteY3" fmla="*/ 5214376 h 5214376"/>
              <a:gd name="connsiteX4" fmla="*/ 0 w 5465072"/>
              <a:gd name="connsiteY4" fmla="*/ 0 h 5214376"/>
              <a:gd name="connsiteX0" fmla="*/ 0 w 5465072"/>
              <a:gd name="connsiteY0" fmla="*/ 0 h 5214376"/>
              <a:gd name="connsiteX1" fmla="*/ 5465072 w 5465072"/>
              <a:gd name="connsiteY1" fmla="*/ 0 h 5214376"/>
              <a:gd name="connsiteX2" fmla="*/ 5456445 w 5465072"/>
              <a:gd name="connsiteY2" fmla="*/ 4808935 h 5214376"/>
              <a:gd name="connsiteX3" fmla="*/ 0 w 5465072"/>
              <a:gd name="connsiteY3" fmla="*/ 5214376 h 5214376"/>
              <a:gd name="connsiteX4" fmla="*/ 0 w 5465072"/>
              <a:gd name="connsiteY4" fmla="*/ 0 h 5214376"/>
              <a:gd name="connsiteX0" fmla="*/ 0 w 5465072"/>
              <a:gd name="connsiteY0" fmla="*/ 0 h 4852066"/>
              <a:gd name="connsiteX1" fmla="*/ 5465072 w 5465072"/>
              <a:gd name="connsiteY1" fmla="*/ 0 h 4852066"/>
              <a:gd name="connsiteX2" fmla="*/ 5456445 w 5465072"/>
              <a:gd name="connsiteY2" fmla="*/ 4808935 h 4852066"/>
              <a:gd name="connsiteX3" fmla="*/ 8626 w 5465072"/>
              <a:gd name="connsiteY3" fmla="*/ 4852066 h 4852066"/>
              <a:gd name="connsiteX4" fmla="*/ 0 w 5465072"/>
              <a:gd name="connsiteY4" fmla="*/ 0 h 4852066"/>
              <a:gd name="connsiteX0" fmla="*/ 830 w 5465902"/>
              <a:gd name="connsiteY0" fmla="*/ 0 h 4808935"/>
              <a:gd name="connsiteX1" fmla="*/ 5465902 w 5465902"/>
              <a:gd name="connsiteY1" fmla="*/ 0 h 4808935"/>
              <a:gd name="connsiteX2" fmla="*/ 5457275 w 5465902"/>
              <a:gd name="connsiteY2" fmla="*/ 4808935 h 4808935"/>
              <a:gd name="connsiteX3" fmla="*/ 829 w 5465902"/>
              <a:gd name="connsiteY3" fmla="*/ 4434660 h 4808935"/>
              <a:gd name="connsiteX4" fmla="*/ 830 w 5465902"/>
              <a:gd name="connsiteY4" fmla="*/ 0 h 4808935"/>
              <a:gd name="connsiteX0" fmla="*/ 830 w 5465902"/>
              <a:gd name="connsiteY0" fmla="*/ 0 h 4447718"/>
              <a:gd name="connsiteX1" fmla="*/ 5465902 w 5465902"/>
              <a:gd name="connsiteY1" fmla="*/ 0 h 4447718"/>
              <a:gd name="connsiteX2" fmla="*/ 5448649 w 5465902"/>
              <a:gd name="connsiteY2" fmla="*/ 4447718 h 4447718"/>
              <a:gd name="connsiteX3" fmla="*/ 829 w 5465902"/>
              <a:gd name="connsiteY3" fmla="*/ 4434660 h 4447718"/>
              <a:gd name="connsiteX4" fmla="*/ 830 w 5465902"/>
              <a:gd name="connsiteY4" fmla="*/ 0 h 4447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5902" h="4447718">
                <a:moveTo>
                  <a:pt x="830" y="0"/>
                </a:moveTo>
                <a:lnTo>
                  <a:pt x="5465902" y="0"/>
                </a:lnTo>
                <a:cubicBezTo>
                  <a:pt x="5463026" y="1602978"/>
                  <a:pt x="5451525" y="2844740"/>
                  <a:pt x="5448649" y="4447718"/>
                </a:cubicBezTo>
                <a:lnTo>
                  <a:pt x="829" y="4434660"/>
                </a:lnTo>
                <a:cubicBezTo>
                  <a:pt x="-2046" y="2817305"/>
                  <a:pt x="3705" y="1617355"/>
                  <a:pt x="830" y="0"/>
                </a:cubicBezTo>
                <a:close/>
              </a:path>
            </a:pathLst>
          </a:custGeom>
        </p:spPr>
        <p:txBody>
          <a:bodyPr vert="horz" lIns="91440" tIns="45720" rIns="91440" bIns="45720" numCol="3" rtlCol="0" anchor="t">
            <a:normAutofit/>
          </a:bodyPr>
          <a:lstStyle/>
          <a:p>
            <a:endParaRPr lang="en-US" sz="1400" b="1" dirty="0"/>
          </a:p>
          <a:p>
            <a:endParaRPr lang="en-US" sz="1400" b="1" dirty="0"/>
          </a:p>
          <a:p>
            <a:r>
              <a:rPr lang="en-US" sz="1400" b="1" dirty="0"/>
              <a:t>What is a Certified Peer Recovery Advocate?   </a:t>
            </a:r>
          </a:p>
          <a:p>
            <a:endParaRPr lang="en-US" sz="1400" dirty="0"/>
          </a:p>
          <a:p>
            <a:r>
              <a:rPr lang="en-US" sz="1400" dirty="0"/>
              <a:t>Certified Recovery Peer Advocates (CRPAs) use their lived experience to provide non-clinical support to individuals in treatment </a:t>
            </a:r>
          </a:p>
          <a:p>
            <a:r>
              <a:rPr lang="en-US" sz="1400" dirty="0"/>
              <a:t>and recovery. </a:t>
            </a:r>
          </a:p>
          <a:p>
            <a:endParaRPr lang="en-US" sz="1400" b="1" dirty="0"/>
          </a:p>
          <a:p>
            <a:r>
              <a:rPr lang="en-US" sz="1400" b="1" dirty="0"/>
              <a:t>What does a CRPA do?</a:t>
            </a:r>
          </a:p>
          <a:p>
            <a:endParaRPr lang="en-US" sz="1400" b="1" dirty="0"/>
          </a:p>
          <a:p>
            <a:r>
              <a:rPr lang="en-US" sz="1400" dirty="0"/>
              <a:t>CRPAs help with treatment and recovery </a:t>
            </a:r>
          </a:p>
          <a:p>
            <a:r>
              <a:rPr lang="en-US" sz="1400" dirty="0"/>
              <a:t>by assisting with outreach, education, </a:t>
            </a:r>
          </a:p>
          <a:p>
            <a:r>
              <a:rPr lang="en-US" sz="1400" dirty="0"/>
              <a:t>linking clients to formal recovery supports, </a:t>
            </a:r>
          </a:p>
          <a:p>
            <a:r>
              <a:rPr lang="en-US" sz="1400" dirty="0"/>
              <a:t>and benefits.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r>
              <a:rPr lang="en-US" sz="1400" b="1" dirty="0"/>
              <a:t>Where do CRPAs work?</a:t>
            </a:r>
          </a:p>
          <a:p>
            <a:endParaRPr lang="en-US" sz="1400" dirty="0"/>
          </a:p>
          <a:p>
            <a:r>
              <a:rPr lang="en-US" sz="1400" dirty="0"/>
              <a:t>CRPAs are employed by treatment and recovery agencies to assist and provide support from a lived-experience perspective. </a:t>
            </a:r>
          </a:p>
          <a:p>
            <a:endParaRPr lang="en-US" sz="1400" b="1" dirty="0"/>
          </a:p>
          <a:p>
            <a:r>
              <a:rPr lang="en-US" sz="1400" b="1" dirty="0"/>
              <a:t>How do you become CRPA?</a:t>
            </a:r>
          </a:p>
          <a:p>
            <a:endParaRPr lang="en-US" sz="1400" b="1" dirty="0"/>
          </a:p>
          <a:p>
            <a:r>
              <a:rPr lang="en-US" sz="1400" dirty="0"/>
              <a:t>The New York Certification Board requires 46-hours of approved training and 4 hours of Medication Supported Recovery Training. 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b="1" dirty="0"/>
          </a:p>
          <a:p>
            <a:r>
              <a:rPr lang="en-US" sz="1400" b="1" dirty="0"/>
              <a:t>Are you qualified to be a CRPA?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18+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Have lived-experience with substance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High School Diploma (or equivalent or higher)</a:t>
            </a: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500" dirty="0"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EBC594-5E72-B7FD-E343-892D7D7374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16433" y="5681772"/>
            <a:ext cx="1044847" cy="104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171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2477EA-5FD4-B27D-D54B-80A3AF1A0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399CA512-E396-B8BF-753C-9F8EBB653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5B44FB-415B-D076-94B2-D5D5AEA48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6538" y="245354"/>
            <a:ext cx="4507583" cy="4572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u="sng" dirty="0">
                <a:solidFill>
                  <a:srgbClr val="FFFFFF"/>
                </a:solidFill>
              </a:rPr>
              <a:t>Recovery Team:</a:t>
            </a:r>
            <a:endParaRPr lang="en-US" u="sng" dirty="0">
              <a:solidFill>
                <a:srgbClr val="EBEBEB"/>
              </a:solidFill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E43D8D53-A7D9-24F5-9593-8E8924B2E7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61310" y="0"/>
            <a:ext cx="8030690" cy="6858000"/>
          </a:xfrm>
          <a:custGeom>
            <a:avLst/>
            <a:gdLst>
              <a:gd name="connsiteX0" fmla="*/ 1176 w 8030690"/>
              <a:gd name="connsiteY0" fmla="*/ 0 h 6858000"/>
              <a:gd name="connsiteX1" fmla="*/ 1344715 w 8030690"/>
              <a:gd name="connsiteY1" fmla="*/ 0 h 6858000"/>
              <a:gd name="connsiteX2" fmla="*/ 1344715 w 8030690"/>
              <a:gd name="connsiteY2" fmla="*/ 0 h 6858000"/>
              <a:gd name="connsiteX3" fmla="*/ 8030690 w 8030690"/>
              <a:gd name="connsiteY3" fmla="*/ 0 h 6858000"/>
              <a:gd name="connsiteX4" fmla="*/ 8030690 w 8030690"/>
              <a:gd name="connsiteY4" fmla="*/ 6858000 h 6858000"/>
              <a:gd name="connsiteX5" fmla="*/ 477746 w 8030690"/>
              <a:gd name="connsiteY5" fmla="*/ 6858000 h 6858000"/>
              <a:gd name="connsiteX6" fmla="*/ 477746 w 8030690"/>
              <a:gd name="connsiteY6" fmla="*/ 6858000 h 6858000"/>
              <a:gd name="connsiteX7" fmla="*/ 0 w 8030690"/>
              <a:gd name="connsiteY7" fmla="*/ 6858000 h 6858000"/>
              <a:gd name="connsiteX8" fmla="*/ 5883 w 8030690"/>
              <a:gd name="connsiteY8" fmla="*/ 6817538 h 6858000"/>
              <a:gd name="connsiteX9" fmla="*/ 23196 w 8030690"/>
              <a:gd name="connsiteY9" fmla="*/ 6698894 h 6858000"/>
              <a:gd name="connsiteX10" fmla="*/ 35298 w 8030690"/>
              <a:gd name="connsiteY10" fmla="*/ 6612483 h 6858000"/>
              <a:gd name="connsiteX11" fmla="*/ 48073 w 8030690"/>
              <a:gd name="connsiteY11" fmla="*/ 6509613 h 6858000"/>
              <a:gd name="connsiteX12" fmla="*/ 63369 w 8030690"/>
              <a:gd name="connsiteY12" fmla="*/ 6387541 h 6858000"/>
              <a:gd name="connsiteX13" fmla="*/ 79506 w 8030690"/>
              <a:gd name="connsiteY13" fmla="*/ 6252438 h 6858000"/>
              <a:gd name="connsiteX14" fmla="*/ 96483 w 8030690"/>
              <a:gd name="connsiteY14" fmla="*/ 6100191 h 6858000"/>
              <a:gd name="connsiteX15" fmla="*/ 114468 w 8030690"/>
              <a:gd name="connsiteY15" fmla="*/ 5934227 h 6858000"/>
              <a:gd name="connsiteX16" fmla="*/ 132454 w 8030690"/>
              <a:gd name="connsiteY16" fmla="*/ 5753862 h 6858000"/>
              <a:gd name="connsiteX17" fmla="*/ 150775 w 8030690"/>
              <a:gd name="connsiteY17" fmla="*/ 5561838 h 6858000"/>
              <a:gd name="connsiteX18" fmla="*/ 167752 w 8030690"/>
              <a:gd name="connsiteY18" fmla="*/ 5354726 h 6858000"/>
              <a:gd name="connsiteX19" fmla="*/ 184057 w 8030690"/>
              <a:gd name="connsiteY19" fmla="*/ 5138013 h 6858000"/>
              <a:gd name="connsiteX20" fmla="*/ 198849 w 8030690"/>
              <a:gd name="connsiteY20" fmla="*/ 4908956 h 6858000"/>
              <a:gd name="connsiteX21" fmla="*/ 212968 w 8030690"/>
              <a:gd name="connsiteY21" fmla="*/ 4670298 h 6858000"/>
              <a:gd name="connsiteX22" fmla="*/ 226248 w 8030690"/>
              <a:gd name="connsiteY22" fmla="*/ 4421352 h 6858000"/>
              <a:gd name="connsiteX23" fmla="*/ 230954 w 8030690"/>
              <a:gd name="connsiteY23" fmla="*/ 4293793 h 6858000"/>
              <a:gd name="connsiteX24" fmla="*/ 236165 w 8030690"/>
              <a:gd name="connsiteY24" fmla="*/ 4163491 h 6858000"/>
              <a:gd name="connsiteX25" fmla="*/ 241039 w 8030690"/>
              <a:gd name="connsiteY25" fmla="*/ 4031132 h 6858000"/>
              <a:gd name="connsiteX26" fmla="*/ 244233 w 8030690"/>
              <a:gd name="connsiteY26" fmla="*/ 3898087 h 6858000"/>
              <a:gd name="connsiteX27" fmla="*/ 247091 w 8030690"/>
              <a:gd name="connsiteY27" fmla="*/ 3762298 h 6858000"/>
              <a:gd name="connsiteX28" fmla="*/ 250116 w 8030690"/>
              <a:gd name="connsiteY28" fmla="*/ 3625138 h 6858000"/>
              <a:gd name="connsiteX29" fmla="*/ 252133 w 8030690"/>
              <a:gd name="connsiteY29" fmla="*/ 3485235 h 6858000"/>
              <a:gd name="connsiteX30" fmla="*/ 252133 w 8030690"/>
              <a:gd name="connsiteY30" fmla="*/ 3343960 h 6858000"/>
              <a:gd name="connsiteX31" fmla="*/ 253142 w 8030690"/>
              <a:gd name="connsiteY31" fmla="*/ 3201314 h 6858000"/>
              <a:gd name="connsiteX32" fmla="*/ 252133 w 8030690"/>
              <a:gd name="connsiteY32" fmla="*/ 3057296 h 6858000"/>
              <a:gd name="connsiteX33" fmla="*/ 250116 w 8030690"/>
              <a:gd name="connsiteY33" fmla="*/ 2911221 h 6858000"/>
              <a:gd name="connsiteX34" fmla="*/ 248267 w 8030690"/>
              <a:gd name="connsiteY34" fmla="*/ 2765145 h 6858000"/>
              <a:gd name="connsiteX35" fmla="*/ 244233 w 8030690"/>
              <a:gd name="connsiteY35" fmla="*/ 2617013 h 6858000"/>
              <a:gd name="connsiteX36" fmla="*/ 240031 w 8030690"/>
              <a:gd name="connsiteY36" fmla="*/ 2467508 h 6858000"/>
              <a:gd name="connsiteX37" fmla="*/ 235156 w 8030690"/>
              <a:gd name="connsiteY37" fmla="*/ 2318004 h 6858000"/>
              <a:gd name="connsiteX38" fmla="*/ 228265 w 8030690"/>
              <a:gd name="connsiteY38" fmla="*/ 2167128 h 6858000"/>
              <a:gd name="connsiteX39" fmla="*/ 220028 w 8030690"/>
              <a:gd name="connsiteY39" fmla="*/ 2014880 h 6858000"/>
              <a:gd name="connsiteX40" fmla="*/ 212128 w 8030690"/>
              <a:gd name="connsiteY40" fmla="*/ 1861947 h 6858000"/>
              <a:gd name="connsiteX41" fmla="*/ 202043 w 8030690"/>
              <a:gd name="connsiteY41" fmla="*/ 1709013 h 6858000"/>
              <a:gd name="connsiteX42" fmla="*/ 189940 w 8030690"/>
              <a:gd name="connsiteY42" fmla="*/ 1554023 h 6858000"/>
              <a:gd name="connsiteX43" fmla="*/ 177838 w 8030690"/>
              <a:gd name="connsiteY43" fmla="*/ 1401089 h 6858000"/>
              <a:gd name="connsiteX44" fmla="*/ 163886 w 8030690"/>
              <a:gd name="connsiteY44" fmla="*/ 1245413 h 6858000"/>
              <a:gd name="connsiteX45" fmla="*/ 148590 w 8030690"/>
              <a:gd name="connsiteY45" fmla="*/ 1089050 h 6858000"/>
              <a:gd name="connsiteX46" fmla="*/ 132454 w 8030690"/>
              <a:gd name="connsiteY46" fmla="*/ 934745 h 6858000"/>
              <a:gd name="connsiteX47" fmla="*/ 113628 w 8030690"/>
              <a:gd name="connsiteY47" fmla="*/ 778383 h 6858000"/>
              <a:gd name="connsiteX48" fmla="*/ 93457 w 8030690"/>
              <a:gd name="connsiteY48" fmla="*/ 622706 h 6858000"/>
              <a:gd name="connsiteX49" fmla="*/ 73454 w 8030690"/>
              <a:gd name="connsiteY49" fmla="*/ 466344 h 6858000"/>
              <a:gd name="connsiteX50" fmla="*/ 50090 w 8030690"/>
              <a:gd name="connsiteY50" fmla="*/ 310667 h 6858000"/>
              <a:gd name="connsiteX51" fmla="*/ 26222 w 8030690"/>
              <a:gd name="connsiteY51" fmla="*/ 1556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030690" h="6858000">
                <a:moveTo>
                  <a:pt x="1176" y="0"/>
                </a:moveTo>
                <a:lnTo>
                  <a:pt x="1344715" y="0"/>
                </a:lnTo>
                <a:lnTo>
                  <a:pt x="1344715" y="0"/>
                </a:lnTo>
                <a:lnTo>
                  <a:pt x="8030690" y="0"/>
                </a:lnTo>
                <a:lnTo>
                  <a:pt x="8030690" y="6858000"/>
                </a:lnTo>
                <a:lnTo>
                  <a:pt x="477746" y="6858000"/>
                </a:lnTo>
                <a:lnTo>
                  <a:pt x="477746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8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8" y="5934227"/>
                </a:lnTo>
                <a:lnTo>
                  <a:pt x="132454" y="5753862"/>
                </a:lnTo>
                <a:lnTo>
                  <a:pt x="150775" y="5561838"/>
                </a:lnTo>
                <a:lnTo>
                  <a:pt x="167752" y="5354726"/>
                </a:lnTo>
                <a:lnTo>
                  <a:pt x="184057" y="5138013"/>
                </a:lnTo>
                <a:lnTo>
                  <a:pt x="198849" y="4908956"/>
                </a:lnTo>
                <a:lnTo>
                  <a:pt x="212968" y="4670298"/>
                </a:lnTo>
                <a:lnTo>
                  <a:pt x="226248" y="4421352"/>
                </a:lnTo>
                <a:lnTo>
                  <a:pt x="230954" y="4293793"/>
                </a:lnTo>
                <a:lnTo>
                  <a:pt x="236165" y="4163491"/>
                </a:lnTo>
                <a:lnTo>
                  <a:pt x="241039" y="4031132"/>
                </a:lnTo>
                <a:lnTo>
                  <a:pt x="244233" y="3898087"/>
                </a:lnTo>
                <a:lnTo>
                  <a:pt x="247091" y="3762298"/>
                </a:lnTo>
                <a:lnTo>
                  <a:pt x="250116" y="3625138"/>
                </a:lnTo>
                <a:lnTo>
                  <a:pt x="252133" y="3485235"/>
                </a:lnTo>
                <a:lnTo>
                  <a:pt x="252133" y="3343960"/>
                </a:lnTo>
                <a:lnTo>
                  <a:pt x="253142" y="3201314"/>
                </a:lnTo>
                <a:lnTo>
                  <a:pt x="252133" y="3057296"/>
                </a:lnTo>
                <a:lnTo>
                  <a:pt x="250116" y="2911221"/>
                </a:lnTo>
                <a:lnTo>
                  <a:pt x="248267" y="2765145"/>
                </a:lnTo>
                <a:lnTo>
                  <a:pt x="244233" y="2617013"/>
                </a:lnTo>
                <a:lnTo>
                  <a:pt x="240031" y="2467508"/>
                </a:lnTo>
                <a:lnTo>
                  <a:pt x="235156" y="2318004"/>
                </a:lnTo>
                <a:lnTo>
                  <a:pt x="228265" y="2167128"/>
                </a:lnTo>
                <a:lnTo>
                  <a:pt x="220028" y="2014880"/>
                </a:lnTo>
                <a:lnTo>
                  <a:pt x="212128" y="1861947"/>
                </a:lnTo>
                <a:lnTo>
                  <a:pt x="202043" y="1709013"/>
                </a:lnTo>
                <a:lnTo>
                  <a:pt x="189940" y="1554023"/>
                </a:lnTo>
                <a:lnTo>
                  <a:pt x="177838" y="1401089"/>
                </a:lnTo>
                <a:lnTo>
                  <a:pt x="163886" y="1245413"/>
                </a:lnTo>
                <a:lnTo>
                  <a:pt x="148590" y="1089050"/>
                </a:lnTo>
                <a:lnTo>
                  <a:pt x="132454" y="934745"/>
                </a:lnTo>
                <a:lnTo>
                  <a:pt x="113628" y="778383"/>
                </a:lnTo>
                <a:lnTo>
                  <a:pt x="93457" y="622706"/>
                </a:lnTo>
                <a:lnTo>
                  <a:pt x="73454" y="466344"/>
                </a:lnTo>
                <a:lnTo>
                  <a:pt x="50090" y="310667"/>
                </a:lnTo>
                <a:lnTo>
                  <a:pt x="26222" y="155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 11">
            <a:extLst>
              <a:ext uri="{FF2B5EF4-FFF2-40B4-BE49-F238E27FC236}">
                <a16:creationId xmlns:a16="http://schemas.microsoft.com/office/drawing/2014/main" id="{E88338FC-61B4-8043-0B40-9A28C3F162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2D1CEDE-63DC-6FE9-301A-88C208E00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06A2D2-BD64-8AAE-AA8A-9BEE14B2A584}"/>
              </a:ext>
            </a:extLst>
          </p:cNvPr>
          <p:cNvSpPr txBox="1"/>
          <p:nvPr/>
        </p:nvSpPr>
        <p:spPr>
          <a:xfrm>
            <a:off x="5549433" y="3429000"/>
            <a:ext cx="6280016" cy="20056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1700" cap="all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3" name="TextBox 3">
            <a:extLst>
              <a:ext uri="{FF2B5EF4-FFF2-40B4-BE49-F238E27FC236}">
                <a16:creationId xmlns:a16="http://schemas.microsoft.com/office/drawing/2014/main" id="{C073CC0C-48CB-52E1-6C45-C54395B310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9416897"/>
              </p:ext>
            </p:extLst>
          </p:nvPr>
        </p:nvGraphicFramePr>
        <p:xfrm>
          <a:off x="4665766" y="894579"/>
          <a:ext cx="6496050" cy="4966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EEF7F30-9FF7-AC6A-E446-4CD2ECA13158}"/>
              </a:ext>
            </a:extLst>
          </p:cNvPr>
          <p:cNvSpPr txBox="1"/>
          <p:nvPr/>
        </p:nvSpPr>
        <p:spPr>
          <a:xfrm>
            <a:off x="146304" y="3428999"/>
            <a:ext cx="4156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Certified Recovery Peer Advocates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62AC7D-ACC8-ABC7-B648-F868D033B9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16433" y="5681772"/>
            <a:ext cx="1044847" cy="104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8058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7">
            <a:extLst>
              <a:ext uri="{FF2B5EF4-FFF2-40B4-BE49-F238E27FC236}">
                <a16:creationId xmlns:a16="http://schemas.microsoft.com/office/drawing/2014/main" id="{D4895BFE-F64B-41CE-869C-71C4A06BD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161A4E-3B84-0904-8B59-09F3FF721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Welcome &amp; Introductions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6FAA9E-989B-4A11-9EF3-1D6E0664B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924298"/>
            <a:ext cx="12192417" cy="293370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EBFDE49C-243A-4B0B-AA88-FCB35F42C2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1695" cy="2802467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11240A8-1FAC-596B-26C5-06B05858AE18}"/>
              </a:ext>
            </a:extLst>
          </p:cNvPr>
          <p:cNvSpPr txBox="1">
            <a:spLocks/>
          </p:cNvSpPr>
          <p:nvPr/>
        </p:nvSpPr>
        <p:spPr>
          <a:xfrm>
            <a:off x="5275007" y="1630832"/>
            <a:ext cx="1651507" cy="1484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u="sng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indent="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u="sng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indent="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u="sng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Co-Chairs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u="sng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u="sng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u="sng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u="sng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indent="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A7E41F-185F-CBF9-8A69-104103F06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5940" y="2933702"/>
            <a:ext cx="7624708" cy="333581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867846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9274BB-32ED-9E94-ECF5-BA50BABB7C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13DF0-9962-4172-7748-757F9FBD9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6188190" cy="1256684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3900" u="sng"/>
              <a:t>Overdose Response and Harm Reduction Team: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D6365A-2256-D2DA-C5E8-0205F298DCFD}"/>
              </a:ext>
            </a:extLst>
          </p:cNvPr>
          <p:cNvSpPr txBox="1"/>
          <p:nvPr/>
        </p:nvSpPr>
        <p:spPr>
          <a:xfrm>
            <a:off x="648931" y="2713704"/>
            <a:ext cx="6188189" cy="3785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latin typeface="+mj-lt"/>
                <a:ea typeface="+mj-ea"/>
                <a:cs typeface="+mj-cs"/>
              </a:rPr>
              <a:t>Data Analysis Subgroup</a:t>
            </a:r>
          </a:p>
          <a:p>
            <a:pPr marL="742950" lvl="1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latin typeface="+mj-lt"/>
                <a:ea typeface="+mj-ea"/>
                <a:cs typeface="+mj-cs"/>
              </a:rPr>
              <a:t>Create a more comprehensive data collection approach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latin typeface="+mj-lt"/>
                <a:ea typeface="+mj-ea"/>
                <a:cs typeface="+mj-cs"/>
              </a:rPr>
              <a:t>Promote Narcan distribution through signage</a:t>
            </a:r>
          </a:p>
          <a:p>
            <a:pPr marL="742950" lvl="1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>
                <a:latin typeface="+mj-lt"/>
                <a:ea typeface="+mj-ea"/>
                <a:cs typeface="+mj-cs"/>
              </a:rPr>
              <a:t>Signage is being placed on AED cabinets in public spaces to increase awareness and access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>
              <a:latin typeface="+mj-lt"/>
              <a:ea typeface="+mj-ea"/>
              <a:cs typeface="+mj-cs"/>
            </a:endParaRP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>
              <a:latin typeface="+mj-lt"/>
              <a:ea typeface="+mj-ea"/>
              <a:cs typeface="+mj-cs"/>
            </a:endParaRPr>
          </a:p>
        </p:txBody>
      </p:sp>
      <p:sp>
        <p:nvSpPr>
          <p:cNvPr id="72" name="Freeform 31">
            <a:extLst>
              <a:ext uri="{FF2B5EF4-FFF2-40B4-BE49-F238E27FC236}">
                <a16:creationId xmlns:a16="http://schemas.microsoft.com/office/drawing/2014/main" id="{D2B251C9-09D4-2ECB-EF27-79CE4079F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F42CEB0-DBD6-2770-DE52-921D94DBEE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871" y="0"/>
            <a:ext cx="406254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531EA9E0-C93B-43AA-F486-EAE797EB9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4472531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10" name="Picture 9" descr="Text, calendar&#10;&#10;AI-generated content may be incorrect.">
            <a:extLst>
              <a:ext uri="{FF2B5EF4-FFF2-40B4-BE49-F238E27FC236}">
                <a16:creationId xmlns:a16="http://schemas.microsoft.com/office/drawing/2014/main" id="{3E0D9A5D-D75D-6742-9644-C0DBCA2551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871" y="1244492"/>
            <a:ext cx="3414010" cy="5293039"/>
          </a:xfrm>
          <a:prstGeom prst="rect">
            <a:avLst/>
          </a:prstGeom>
          <a:effectLst/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B7908B94-445B-A167-A186-BB43F5B97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0C69A5-5EBC-F37D-EFB5-A9DD0857F7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3779" y="5625625"/>
            <a:ext cx="1044847" cy="10448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0B52F3-6FE9-E83B-DBC9-C26D8434B29B}"/>
              </a:ext>
            </a:extLst>
          </p:cNvPr>
          <p:cNvSpPr txBox="1"/>
          <p:nvPr/>
        </p:nvSpPr>
        <p:spPr>
          <a:xfrm>
            <a:off x="626943" y="2068995"/>
            <a:ext cx="4549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Active Initiatives</a:t>
            </a:r>
          </a:p>
        </p:txBody>
      </p:sp>
    </p:spTree>
    <p:extLst>
      <p:ext uri="{BB962C8B-B14F-4D97-AF65-F5344CB8AC3E}">
        <p14:creationId xmlns:p14="http://schemas.microsoft.com/office/powerpoint/2010/main" val="4066074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EF7068-6729-ACE2-3127-B8685B1DC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75EBB2B8-D567-F2F6-326F-CB685622ED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D923B0-D4B8-2207-F5E3-DCF7DD47B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855" y="1447800"/>
            <a:ext cx="3108626" cy="4572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u="sng">
                <a:solidFill>
                  <a:schemeClr val="bg1"/>
                </a:solidFill>
              </a:rPr>
              <a:t>Overdose Response and Harm Reduction Team:</a:t>
            </a:r>
            <a:endParaRPr lang="en-US" sz="3200" u="sng">
              <a:solidFill>
                <a:srgbClr val="EBEBEB"/>
              </a:solidFill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A83013B2-6CCE-6B68-8AE8-3B7F2B4D7A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61310" y="0"/>
            <a:ext cx="8030690" cy="6858000"/>
          </a:xfrm>
          <a:custGeom>
            <a:avLst/>
            <a:gdLst>
              <a:gd name="connsiteX0" fmla="*/ 1176 w 8030690"/>
              <a:gd name="connsiteY0" fmla="*/ 0 h 6858000"/>
              <a:gd name="connsiteX1" fmla="*/ 1344715 w 8030690"/>
              <a:gd name="connsiteY1" fmla="*/ 0 h 6858000"/>
              <a:gd name="connsiteX2" fmla="*/ 1344715 w 8030690"/>
              <a:gd name="connsiteY2" fmla="*/ 0 h 6858000"/>
              <a:gd name="connsiteX3" fmla="*/ 8030690 w 8030690"/>
              <a:gd name="connsiteY3" fmla="*/ 0 h 6858000"/>
              <a:gd name="connsiteX4" fmla="*/ 8030690 w 8030690"/>
              <a:gd name="connsiteY4" fmla="*/ 6858000 h 6858000"/>
              <a:gd name="connsiteX5" fmla="*/ 477746 w 8030690"/>
              <a:gd name="connsiteY5" fmla="*/ 6858000 h 6858000"/>
              <a:gd name="connsiteX6" fmla="*/ 477746 w 8030690"/>
              <a:gd name="connsiteY6" fmla="*/ 6858000 h 6858000"/>
              <a:gd name="connsiteX7" fmla="*/ 0 w 8030690"/>
              <a:gd name="connsiteY7" fmla="*/ 6858000 h 6858000"/>
              <a:gd name="connsiteX8" fmla="*/ 5883 w 8030690"/>
              <a:gd name="connsiteY8" fmla="*/ 6817538 h 6858000"/>
              <a:gd name="connsiteX9" fmla="*/ 23196 w 8030690"/>
              <a:gd name="connsiteY9" fmla="*/ 6698894 h 6858000"/>
              <a:gd name="connsiteX10" fmla="*/ 35298 w 8030690"/>
              <a:gd name="connsiteY10" fmla="*/ 6612483 h 6858000"/>
              <a:gd name="connsiteX11" fmla="*/ 48073 w 8030690"/>
              <a:gd name="connsiteY11" fmla="*/ 6509613 h 6858000"/>
              <a:gd name="connsiteX12" fmla="*/ 63369 w 8030690"/>
              <a:gd name="connsiteY12" fmla="*/ 6387541 h 6858000"/>
              <a:gd name="connsiteX13" fmla="*/ 79506 w 8030690"/>
              <a:gd name="connsiteY13" fmla="*/ 6252438 h 6858000"/>
              <a:gd name="connsiteX14" fmla="*/ 96483 w 8030690"/>
              <a:gd name="connsiteY14" fmla="*/ 6100191 h 6858000"/>
              <a:gd name="connsiteX15" fmla="*/ 114468 w 8030690"/>
              <a:gd name="connsiteY15" fmla="*/ 5934227 h 6858000"/>
              <a:gd name="connsiteX16" fmla="*/ 132454 w 8030690"/>
              <a:gd name="connsiteY16" fmla="*/ 5753862 h 6858000"/>
              <a:gd name="connsiteX17" fmla="*/ 150775 w 8030690"/>
              <a:gd name="connsiteY17" fmla="*/ 5561838 h 6858000"/>
              <a:gd name="connsiteX18" fmla="*/ 167752 w 8030690"/>
              <a:gd name="connsiteY18" fmla="*/ 5354726 h 6858000"/>
              <a:gd name="connsiteX19" fmla="*/ 184057 w 8030690"/>
              <a:gd name="connsiteY19" fmla="*/ 5138013 h 6858000"/>
              <a:gd name="connsiteX20" fmla="*/ 198849 w 8030690"/>
              <a:gd name="connsiteY20" fmla="*/ 4908956 h 6858000"/>
              <a:gd name="connsiteX21" fmla="*/ 212968 w 8030690"/>
              <a:gd name="connsiteY21" fmla="*/ 4670298 h 6858000"/>
              <a:gd name="connsiteX22" fmla="*/ 226248 w 8030690"/>
              <a:gd name="connsiteY22" fmla="*/ 4421352 h 6858000"/>
              <a:gd name="connsiteX23" fmla="*/ 230954 w 8030690"/>
              <a:gd name="connsiteY23" fmla="*/ 4293793 h 6858000"/>
              <a:gd name="connsiteX24" fmla="*/ 236165 w 8030690"/>
              <a:gd name="connsiteY24" fmla="*/ 4163491 h 6858000"/>
              <a:gd name="connsiteX25" fmla="*/ 241039 w 8030690"/>
              <a:gd name="connsiteY25" fmla="*/ 4031132 h 6858000"/>
              <a:gd name="connsiteX26" fmla="*/ 244233 w 8030690"/>
              <a:gd name="connsiteY26" fmla="*/ 3898087 h 6858000"/>
              <a:gd name="connsiteX27" fmla="*/ 247091 w 8030690"/>
              <a:gd name="connsiteY27" fmla="*/ 3762298 h 6858000"/>
              <a:gd name="connsiteX28" fmla="*/ 250116 w 8030690"/>
              <a:gd name="connsiteY28" fmla="*/ 3625138 h 6858000"/>
              <a:gd name="connsiteX29" fmla="*/ 252133 w 8030690"/>
              <a:gd name="connsiteY29" fmla="*/ 3485235 h 6858000"/>
              <a:gd name="connsiteX30" fmla="*/ 252133 w 8030690"/>
              <a:gd name="connsiteY30" fmla="*/ 3343960 h 6858000"/>
              <a:gd name="connsiteX31" fmla="*/ 253142 w 8030690"/>
              <a:gd name="connsiteY31" fmla="*/ 3201314 h 6858000"/>
              <a:gd name="connsiteX32" fmla="*/ 252133 w 8030690"/>
              <a:gd name="connsiteY32" fmla="*/ 3057296 h 6858000"/>
              <a:gd name="connsiteX33" fmla="*/ 250116 w 8030690"/>
              <a:gd name="connsiteY33" fmla="*/ 2911221 h 6858000"/>
              <a:gd name="connsiteX34" fmla="*/ 248267 w 8030690"/>
              <a:gd name="connsiteY34" fmla="*/ 2765145 h 6858000"/>
              <a:gd name="connsiteX35" fmla="*/ 244233 w 8030690"/>
              <a:gd name="connsiteY35" fmla="*/ 2617013 h 6858000"/>
              <a:gd name="connsiteX36" fmla="*/ 240031 w 8030690"/>
              <a:gd name="connsiteY36" fmla="*/ 2467508 h 6858000"/>
              <a:gd name="connsiteX37" fmla="*/ 235156 w 8030690"/>
              <a:gd name="connsiteY37" fmla="*/ 2318004 h 6858000"/>
              <a:gd name="connsiteX38" fmla="*/ 228265 w 8030690"/>
              <a:gd name="connsiteY38" fmla="*/ 2167128 h 6858000"/>
              <a:gd name="connsiteX39" fmla="*/ 220028 w 8030690"/>
              <a:gd name="connsiteY39" fmla="*/ 2014880 h 6858000"/>
              <a:gd name="connsiteX40" fmla="*/ 212128 w 8030690"/>
              <a:gd name="connsiteY40" fmla="*/ 1861947 h 6858000"/>
              <a:gd name="connsiteX41" fmla="*/ 202043 w 8030690"/>
              <a:gd name="connsiteY41" fmla="*/ 1709013 h 6858000"/>
              <a:gd name="connsiteX42" fmla="*/ 189940 w 8030690"/>
              <a:gd name="connsiteY42" fmla="*/ 1554023 h 6858000"/>
              <a:gd name="connsiteX43" fmla="*/ 177838 w 8030690"/>
              <a:gd name="connsiteY43" fmla="*/ 1401089 h 6858000"/>
              <a:gd name="connsiteX44" fmla="*/ 163886 w 8030690"/>
              <a:gd name="connsiteY44" fmla="*/ 1245413 h 6858000"/>
              <a:gd name="connsiteX45" fmla="*/ 148590 w 8030690"/>
              <a:gd name="connsiteY45" fmla="*/ 1089050 h 6858000"/>
              <a:gd name="connsiteX46" fmla="*/ 132454 w 8030690"/>
              <a:gd name="connsiteY46" fmla="*/ 934745 h 6858000"/>
              <a:gd name="connsiteX47" fmla="*/ 113628 w 8030690"/>
              <a:gd name="connsiteY47" fmla="*/ 778383 h 6858000"/>
              <a:gd name="connsiteX48" fmla="*/ 93457 w 8030690"/>
              <a:gd name="connsiteY48" fmla="*/ 622706 h 6858000"/>
              <a:gd name="connsiteX49" fmla="*/ 73454 w 8030690"/>
              <a:gd name="connsiteY49" fmla="*/ 466344 h 6858000"/>
              <a:gd name="connsiteX50" fmla="*/ 50090 w 8030690"/>
              <a:gd name="connsiteY50" fmla="*/ 310667 h 6858000"/>
              <a:gd name="connsiteX51" fmla="*/ 26222 w 8030690"/>
              <a:gd name="connsiteY51" fmla="*/ 1556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030690" h="6858000">
                <a:moveTo>
                  <a:pt x="1176" y="0"/>
                </a:moveTo>
                <a:lnTo>
                  <a:pt x="1344715" y="0"/>
                </a:lnTo>
                <a:lnTo>
                  <a:pt x="1344715" y="0"/>
                </a:lnTo>
                <a:lnTo>
                  <a:pt x="8030690" y="0"/>
                </a:lnTo>
                <a:lnTo>
                  <a:pt x="8030690" y="6858000"/>
                </a:lnTo>
                <a:lnTo>
                  <a:pt x="477746" y="6858000"/>
                </a:lnTo>
                <a:lnTo>
                  <a:pt x="477746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8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8" y="5934227"/>
                </a:lnTo>
                <a:lnTo>
                  <a:pt x="132454" y="5753862"/>
                </a:lnTo>
                <a:lnTo>
                  <a:pt x="150775" y="5561838"/>
                </a:lnTo>
                <a:lnTo>
                  <a:pt x="167752" y="5354726"/>
                </a:lnTo>
                <a:lnTo>
                  <a:pt x="184057" y="5138013"/>
                </a:lnTo>
                <a:lnTo>
                  <a:pt x="198849" y="4908956"/>
                </a:lnTo>
                <a:lnTo>
                  <a:pt x="212968" y="4670298"/>
                </a:lnTo>
                <a:lnTo>
                  <a:pt x="226248" y="4421352"/>
                </a:lnTo>
                <a:lnTo>
                  <a:pt x="230954" y="4293793"/>
                </a:lnTo>
                <a:lnTo>
                  <a:pt x="236165" y="4163491"/>
                </a:lnTo>
                <a:lnTo>
                  <a:pt x="241039" y="4031132"/>
                </a:lnTo>
                <a:lnTo>
                  <a:pt x="244233" y="3898087"/>
                </a:lnTo>
                <a:lnTo>
                  <a:pt x="247091" y="3762298"/>
                </a:lnTo>
                <a:lnTo>
                  <a:pt x="250116" y="3625138"/>
                </a:lnTo>
                <a:lnTo>
                  <a:pt x="252133" y="3485235"/>
                </a:lnTo>
                <a:lnTo>
                  <a:pt x="252133" y="3343960"/>
                </a:lnTo>
                <a:lnTo>
                  <a:pt x="253142" y="3201314"/>
                </a:lnTo>
                <a:lnTo>
                  <a:pt x="252133" y="3057296"/>
                </a:lnTo>
                <a:lnTo>
                  <a:pt x="250116" y="2911221"/>
                </a:lnTo>
                <a:lnTo>
                  <a:pt x="248267" y="2765145"/>
                </a:lnTo>
                <a:lnTo>
                  <a:pt x="244233" y="2617013"/>
                </a:lnTo>
                <a:lnTo>
                  <a:pt x="240031" y="2467508"/>
                </a:lnTo>
                <a:lnTo>
                  <a:pt x="235156" y="2318004"/>
                </a:lnTo>
                <a:lnTo>
                  <a:pt x="228265" y="2167128"/>
                </a:lnTo>
                <a:lnTo>
                  <a:pt x="220028" y="2014880"/>
                </a:lnTo>
                <a:lnTo>
                  <a:pt x="212128" y="1861947"/>
                </a:lnTo>
                <a:lnTo>
                  <a:pt x="202043" y="1709013"/>
                </a:lnTo>
                <a:lnTo>
                  <a:pt x="189940" y="1554023"/>
                </a:lnTo>
                <a:lnTo>
                  <a:pt x="177838" y="1401089"/>
                </a:lnTo>
                <a:lnTo>
                  <a:pt x="163886" y="1245413"/>
                </a:lnTo>
                <a:lnTo>
                  <a:pt x="148590" y="1089050"/>
                </a:lnTo>
                <a:lnTo>
                  <a:pt x="132454" y="934745"/>
                </a:lnTo>
                <a:lnTo>
                  <a:pt x="113628" y="778383"/>
                </a:lnTo>
                <a:lnTo>
                  <a:pt x="93457" y="622706"/>
                </a:lnTo>
                <a:lnTo>
                  <a:pt x="73454" y="466344"/>
                </a:lnTo>
                <a:lnTo>
                  <a:pt x="50090" y="310667"/>
                </a:lnTo>
                <a:lnTo>
                  <a:pt x="26222" y="155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 11">
            <a:extLst>
              <a:ext uri="{FF2B5EF4-FFF2-40B4-BE49-F238E27FC236}">
                <a16:creationId xmlns:a16="http://schemas.microsoft.com/office/drawing/2014/main" id="{7ACB8D57-E71C-30EF-57E2-5BD5C1D6B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ED2164C-AE72-E50D-F289-A3D186A33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85304D-F51A-0520-86DE-6F33BE381C92}"/>
              </a:ext>
            </a:extLst>
          </p:cNvPr>
          <p:cNvSpPr txBox="1"/>
          <p:nvPr/>
        </p:nvSpPr>
        <p:spPr>
          <a:xfrm>
            <a:off x="5549433" y="3429000"/>
            <a:ext cx="6280016" cy="20056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1700" cap="all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3" name="TextBox 3">
            <a:extLst>
              <a:ext uri="{FF2B5EF4-FFF2-40B4-BE49-F238E27FC236}">
                <a16:creationId xmlns:a16="http://schemas.microsoft.com/office/drawing/2014/main" id="{A32D9771-2FF6-1A1B-4137-FC8CD34CEC4E}"/>
              </a:ext>
            </a:extLst>
          </p:cNvPr>
          <p:cNvGraphicFramePr/>
          <p:nvPr/>
        </p:nvGraphicFramePr>
        <p:xfrm>
          <a:off x="4665766" y="894579"/>
          <a:ext cx="6496050" cy="5125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65156E77-751C-BD12-2991-B4026A072D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58546" y="5686631"/>
            <a:ext cx="1044847" cy="104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2852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4DF840-90AF-028C-CCDD-89F4DF8AC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1322665C-C616-E7F7-19BF-7F5081D4B4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9EA718B-A5B8-1F3B-2E50-E06BD3739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248D4B57-20FA-836E-13F1-E7A3FF3C0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21FB2760-BFEA-F103-79C6-8EB6DA5F4E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8906A4A-E129-930A-EA07-59008A513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EF44E434-593F-A923-D907-16E1B56FDB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CC3C30-D14A-D6E0-9075-0050A0805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7920" y="52744"/>
            <a:ext cx="4711098" cy="102223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u="sng"/>
              <a:t>Overdose Response and Harm Reduction Team: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D6CBE8F-C9B3-1811-6DF4-6F948813A1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64447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36">
            <a:extLst>
              <a:ext uri="{FF2B5EF4-FFF2-40B4-BE49-F238E27FC236}">
                <a16:creationId xmlns:a16="http://schemas.microsoft.com/office/drawing/2014/main" id="{23B1D080-DDA2-1ED6-E63C-A124D0F3C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20355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DDA538D0-6AF4-58B1-21E8-7F0D31E8EF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400000" flipH="1">
            <a:off x="1448466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D1EA80-6146-038B-9CDB-7039B32FAE58}"/>
              </a:ext>
            </a:extLst>
          </p:cNvPr>
          <p:cNvSpPr txBox="1"/>
          <p:nvPr/>
        </p:nvSpPr>
        <p:spPr>
          <a:xfrm>
            <a:off x="5549433" y="3429000"/>
            <a:ext cx="6280016" cy="20056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1700" b="1" cap="all">
              <a:solidFill>
                <a:schemeClr val="accent1"/>
              </a:solidFill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15E084-2FDA-E3E1-3C62-D4D3175310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16323" y="5712252"/>
            <a:ext cx="1044847" cy="1044847"/>
          </a:xfrm>
          <a:prstGeom prst="rect">
            <a:avLst/>
          </a:prstGeom>
        </p:spPr>
      </p:pic>
      <p:pic>
        <p:nvPicPr>
          <p:cNvPr id="7" name="Picture 6" descr="A picture containing text, sign, machine, several&#10;&#10;AI-generated content may be incorrect.">
            <a:extLst>
              <a:ext uri="{FF2B5EF4-FFF2-40B4-BE49-F238E27FC236}">
                <a16:creationId xmlns:a16="http://schemas.microsoft.com/office/drawing/2014/main" id="{DC8A2A0A-F42A-2CD2-F781-B5ADD69055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6" y="13636"/>
            <a:ext cx="4815783" cy="3325527"/>
          </a:xfrm>
          <a:prstGeom prst="rect">
            <a:avLst/>
          </a:prstGeom>
        </p:spPr>
      </p:pic>
      <p:pic>
        <p:nvPicPr>
          <p:cNvPr id="10" name="Picture 9" descr="A picture containing qr code&#10;&#10;AI-generated content may be incorrect.">
            <a:extLst>
              <a:ext uri="{FF2B5EF4-FFF2-40B4-BE49-F238E27FC236}">
                <a16:creationId xmlns:a16="http://schemas.microsoft.com/office/drawing/2014/main" id="{F0CFDA07-E171-DDFC-410A-21764894F5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4667" y="2667661"/>
            <a:ext cx="3140816" cy="48192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05F8BE-8DB2-66B8-1569-8BA1108270A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6" r="3" b="3"/>
          <a:stretch>
            <a:fillRect/>
          </a:stretch>
        </p:blipFill>
        <p:spPr>
          <a:xfrm>
            <a:off x="5711716" y="3885504"/>
            <a:ext cx="4949895" cy="2871595"/>
          </a:xfrm>
          <a:prstGeom prst="rect">
            <a:avLst/>
          </a:prstGeom>
        </p:spPr>
      </p:pic>
      <p:sp>
        <p:nvSpPr>
          <p:cNvPr id="6" name="AutoShape 2">
            <a:extLst>
              <a:ext uri="{FF2B5EF4-FFF2-40B4-BE49-F238E27FC236}">
                <a16:creationId xmlns:a16="http://schemas.microsoft.com/office/drawing/2014/main" id="{AF1FD221-B737-EFFF-CA2D-15FF80EB3A5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D76A7A83-D567-AA0A-6ABA-B8E8C4E18F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37776" y="2075376"/>
            <a:ext cx="1658424" cy="165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 descr="Qr code&#10;&#10;AI-generated content may be incorrect.">
            <a:extLst>
              <a:ext uri="{FF2B5EF4-FFF2-40B4-BE49-F238E27FC236}">
                <a16:creationId xmlns:a16="http://schemas.microsoft.com/office/drawing/2014/main" id="{AD51010A-F161-8A4B-E560-6AB33042892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718" y="1666734"/>
            <a:ext cx="863376" cy="17699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18F074-EC37-D63A-EA75-9A718C61A2D0}"/>
              </a:ext>
            </a:extLst>
          </p:cNvPr>
          <p:cNvSpPr txBox="1"/>
          <p:nvPr/>
        </p:nvSpPr>
        <p:spPr>
          <a:xfrm>
            <a:off x="5433774" y="3450821"/>
            <a:ext cx="5760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Cards are given out to people at tabling events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FC81BB-DAB7-BD12-815F-6C186DD0274D}"/>
              </a:ext>
            </a:extLst>
          </p:cNvPr>
          <p:cNvSpPr txBox="1"/>
          <p:nvPr/>
        </p:nvSpPr>
        <p:spPr>
          <a:xfrm>
            <a:off x="7247197" y="2354460"/>
            <a:ext cx="4711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Cabinets have their own</a:t>
            </a:r>
          </a:p>
          <a:p>
            <a:r>
              <a:rPr lang="en-US">
                <a:solidFill>
                  <a:schemeClr val="bg1"/>
                </a:solidFill>
              </a:rPr>
              <a:t>QR codes to report usage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235124-0A58-33A0-C2C7-AEC743D1058C}"/>
              </a:ext>
            </a:extLst>
          </p:cNvPr>
          <p:cNvSpPr txBox="1"/>
          <p:nvPr/>
        </p:nvSpPr>
        <p:spPr>
          <a:xfrm>
            <a:off x="5763023" y="1169908"/>
            <a:ext cx="4079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/>
              <a:t>Each Narcan Cabinet is Labeled</a:t>
            </a:r>
          </a:p>
        </p:txBody>
      </p:sp>
    </p:spTree>
    <p:extLst>
      <p:ext uri="{BB962C8B-B14F-4D97-AF65-F5344CB8AC3E}">
        <p14:creationId xmlns:p14="http://schemas.microsoft.com/office/powerpoint/2010/main" val="2764744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C985395-6677-AFF6-98EF-C93E63047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FE4EC82A-4C8C-4C89-84E5-F167F921B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050A4-CC6C-2FB2-29F5-E217FC78C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855" y="1447800"/>
            <a:ext cx="3108626" cy="4572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u="sng">
                <a:solidFill>
                  <a:srgbClr val="EBEBEB"/>
                </a:solidFill>
              </a:rPr>
              <a:t>Government Policy &amp; Liaison Team </a:t>
            </a:r>
            <a:br>
              <a:rPr lang="en-US" sz="3200" u="sng">
                <a:solidFill>
                  <a:srgbClr val="EBEBEB"/>
                </a:solidFill>
              </a:rPr>
            </a:br>
            <a:r>
              <a:rPr lang="en-US" sz="3200" u="sng">
                <a:solidFill>
                  <a:srgbClr val="EBEBEB"/>
                </a:solidFill>
              </a:rPr>
              <a:t>(Data Quality Improvement):</a:t>
            </a: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0274AE2-B8C3-42B7-A71C-2E111FA460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61310" y="0"/>
            <a:ext cx="8030690" cy="6858000"/>
          </a:xfrm>
          <a:custGeom>
            <a:avLst/>
            <a:gdLst>
              <a:gd name="connsiteX0" fmla="*/ 1176 w 8030690"/>
              <a:gd name="connsiteY0" fmla="*/ 0 h 6858000"/>
              <a:gd name="connsiteX1" fmla="*/ 1344715 w 8030690"/>
              <a:gd name="connsiteY1" fmla="*/ 0 h 6858000"/>
              <a:gd name="connsiteX2" fmla="*/ 1344715 w 8030690"/>
              <a:gd name="connsiteY2" fmla="*/ 0 h 6858000"/>
              <a:gd name="connsiteX3" fmla="*/ 8030690 w 8030690"/>
              <a:gd name="connsiteY3" fmla="*/ 0 h 6858000"/>
              <a:gd name="connsiteX4" fmla="*/ 8030690 w 8030690"/>
              <a:gd name="connsiteY4" fmla="*/ 6858000 h 6858000"/>
              <a:gd name="connsiteX5" fmla="*/ 477746 w 8030690"/>
              <a:gd name="connsiteY5" fmla="*/ 6858000 h 6858000"/>
              <a:gd name="connsiteX6" fmla="*/ 477746 w 8030690"/>
              <a:gd name="connsiteY6" fmla="*/ 6858000 h 6858000"/>
              <a:gd name="connsiteX7" fmla="*/ 0 w 8030690"/>
              <a:gd name="connsiteY7" fmla="*/ 6858000 h 6858000"/>
              <a:gd name="connsiteX8" fmla="*/ 5883 w 8030690"/>
              <a:gd name="connsiteY8" fmla="*/ 6817538 h 6858000"/>
              <a:gd name="connsiteX9" fmla="*/ 23196 w 8030690"/>
              <a:gd name="connsiteY9" fmla="*/ 6698894 h 6858000"/>
              <a:gd name="connsiteX10" fmla="*/ 35298 w 8030690"/>
              <a:gd name="connsiteY10" fmla="*/ 6612483 h 6858000"/>
              <a:gd name="connsiteX11" fmla="*/ 48073 w 8030690"/>
              <a:gd name="connsiteY11" fmla="*/ 6509613 h 6858000"/>
              <a:gd name="connsiteX12" fmla="*/ 63369 w 8030690"/>
              <a:gd name="connsiteY12" fmla="*/ 6387541 h 6858000"/>
              <a:gd name="connsiteX13" fmla="*/ 79506 w 8030690"/>
              <a:gd name="connsiteY13" fmla="*/ 6252438 h 6858000"/>
              <a:gd name="connsiteX14" fmla="*/ 96483 w 8030690"/>
              <a:gd name="connsiteY14" fmla="*/ 6100191 h 6858000"/>
              <a:gd name="connsiteX15" fmla="*/ 114468 w 8030690"/>
              <a:gd name="connsiteY15" fmla="*/ 5934227 h 6858000"/>
              <a:gd name="connsiteX16" fmla="*/ 132454 w 8030690"/>
              <a:gd name="connsiteY16" fmla="*/ 5753862 h 6858000"/>
              <a:gd name="connsiteX17" fmla="*/ 150775 w 8030690"/>
              <a:gd name="connsiteY17" fmla="*/ 5561838 h 6858000"/>
              <a:gd name="connsiteX18" fmla="*/ 167752 w 8030690"/>
              <a:gd name="connsiteY18" fmla="*/ 5354726 h 6858000"/>
              <a:gd name="connsiteX19" fmla="*/ 184057 w 8030690"/>
              <a:gd name="connsiteY19" fmla="*/ 5138013 h 6858000"/>
              <a:gd name="connsiteX20" fmla="*/ 198849 w 8030690"/>
              <a:gd name="connsiteY20" fmla="*/ 4908956 h 6858000"/>
              <a:gd name="connsiteX21" fmla="*/ 212968 w 8030690"/>
              <a:gd name="connsiteY21" fmla="*/ 4670298 h 6858000"/>
              <a:gd name="connsiteX22" fmla="*/ 226248 w 8030690"/>
              <a:gd name="connsiteY22" fmla="*/ 4421352 h 6858000"/>
              <a:gd name="connsiteX23" fmla="*/ 230954 w 8030690"/>
              <a:gd name="connsiteY23" fmla="*/ 4293793 h 6858000"/>
              <a:gd name="connsiteX24" fmla="*/ 236165 w 8030690"/>
              <a:gd name="connsiteY24" fmla="*/ 4163491 h 6858000"/>
              <a:gd name="connsiteX25" fmla="*/ 241039 w 8030690"/>
              <a:gd name="connsiteY25" fmla="*/ 4031132 h 6858000"/>
              <a:gd name="connsiteX26" fmla="*/ 244233 w 8030690"/>
              <a:gd name="connsiteY26" fmla="*/ 3898087 h 6858000"/>
              <a:gd name="connsiteX27" fmla="*/ 247091 w 8030690"/>
              <a:gd name="connsiteY27" fmla="*/ 3762298 h 6858000"/>
              <a:gd name="connsiteX28" fmla="*/ 250116 w 8030690"/>
              <a:gd name="connsiteY28" fmla="*/ 3625138 h 6858000"/>
              <a:gd name="connsiteX29" fmla="*/ 252133 w 8030690"/>
              <a:gd name="connsiteY29" fmla="*/ 3485235 h 6858000"/>
              <a:gd name="connsiteX30" fmla="*/ 252133 w 8030690"/>
              <a:gd name="connsiteY30" fmla="*/ 3343960 h 6858000"/>
              <a:gd name="connsiteX31" fmla="*/ 253142 w 8030690"/>
              <a:gd name="connsiteY31" fmla="*/ 3201314 h 6858000"/>
              <a:gd name="connsiteX32" fmla="*/ 252133 w 8030690"/>
              <a:gd name="connsiteY32" fmla="*/ 3057296 h 6858000"/>
              <a:gd name="connsiteX33" fmla="*/ 250116 w 8030690"/>
              <a:gd name="connsiteY33" fmla="*/ 2911221 h 6858000"/>
              <a:gd name="connsiteX34" fmla="*/ 248267 w 8030690"/>
              <a:gd name="connsiteY34" fmla="*/ 2765145 h 6858000"/>
              <a:gd name="connsiteX35" fmla="*/ 244233 w 8030690"/>
              <a:gd name="connsiteY35" fmla="*/ 2617013 h 6858000"/>
              <a:gd name="connsiteX36" fmla="*/ 240031 w 8030690"/>
              <a:gd name="connsiteY36" fmla="*/ 2467508 h 6858000"/>
              <a:gd name="connsiteX37" fmla="*/ 235156 w 8030690"/>
              <a:gd name="connsiteY37" fmla="*/ 2318004 h 6858000"/>
              <a:gd name="connsiteX38" fmla="*/ 228265 w 8030690"/>
              <a:gd name="connsiteY38" fmla="*/ 2167128 h 6858000"/>
              <a:gd name="connsiteX39" fmla="*/ 220028 w 8030690"/>
              <a:gd name="connsiteY39" fmla="*/ 2014880 h 6858000"/>
              <a:gd name="connsiteX40" fmla="*/ 212128 w 8030690"/>
              <a:gd name="connsiteY40" fmla="*/ 1861947 h 6858000"/>
              <a:gd name="connsiteX41" fmla="*/ 202043 w 8030690"/>
              <a:gd name="connsiteY41" fmla="*/ 1709013 h 6858000"/>
              <a:gd name="connsiteX42" fmla="*/ 189940 w 8030690"/>
              <a:gd name="connsiteY42" fmla="*/ 1554023 h 6858000"/>
              <a:gd name="connsiteX43" fmla="*/ 177838 w 8030690"/>
              <a:gd name="connsiteY43" fmla="*/ 1401089 h 6858000"/>
              <a:gd name="connsiteX44" fmla="*/ 163886 w 8030690"/>
              <a:gd name="connsiteY44" fmla="*/ 1245413 h 6858000"/>
              <a:gd name="connsiteX45" fmla="*/ 148590 w 8030690"/>
              <a:gd name="connsiteY45" fmla="*/ 1089050 h 6858000"/>
              <a:gd name="connsiteX46" fmla="*/ 132454 w 8030690"/>
              <a:gd name="connsiteY46" fmla="*/ 934745 h 6858000"/>
              <a:gd name="connsiteX47" fmla="*/ 113628 w 8030690"/>
              <a:gd name="connsiteY47" fmla="*/ 778383 h 6858000"/>
              <a:gd name="connsiteX48" fmla="*/ 93457 w 8030690"/>
              <a:gd name="connsiteY48" fmla="*/ 622706 h 6858000"/>
              <a:gd name="connsiteX49" fmla="*/ 73454 w 8030690"/>
              <a:gd name="connsiteY49" fmla="*/ 466344 h 6858000"/>
              <a:gd name="connsiteX50" fmla="*/ 50090 w 8030690"/>
              <a:gd name="connsiteY50" fmla="*/ 310667 h 6858000"/>
              <a:gd name="connsiteX51" fmla="*/ 26222 w 8030690"/>
              <a:gd name="connsiteY51" fmla="*/ 1556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030690" h="6858000">
                <a:moveTo>
                  <a:pt x="1176" y="0"/>
                </a:moveTo>
                <a:lnTo>
                  <a:pt x="1344715" y="0"/>
                </a:lnTo>
                <a:lnTo>
                  <a:pt x="1344715" y="0"/>
                </a:lnTo>
                <a:lnTo>
                  <a:pt x="8030690" y="0"/>
                </a:lnTo>
                <a:lnTo>
                  <a:pt x="8030690" y="6858000"/>
                </a:lnTo>
                <a:lnTo>
                  <a:pt x="477746" y="6858000"/>
                </a:lnTo>
                <a:lnTo>
                  <a:pt x="477746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8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8" y="5934227"/>
                </a:lnTo>
                <a:lnTo>
                  <a:pt x="132454" y="5753862"/>
                </a:lnTo>
                <a:lnTo>
                  <a:pt x="150775" y="5561838"/>
                </a:lnTo>
                <a:lnTo>
                  <a:pt x="167752" y="5354726"/>
                </a:lnTo>
                <a:lnTo>
                  <a:pt x="184057" y="5138013"/>
                </a:lnTo>
                <a:lnTo>
                  <a:pt x="198849" y="4908956"/>
                </a:lnTo>
                <a:lnTo>
                  <a:pt x="212968" y="4670298"/>
                </a:lnTo>
                <a:lnTo>
                  <a:pt x="226248" y="4421352"/>
                </a:lnTo>
                <a:lnTo>
                  <a:pt x="230954" y="4293793"/>
                </a:lnTo>
                <a:lnTo>
                  <a:pt x="236165" y="4163491"/>
                </a:lnTo>
                <a:lnTo>
                  <a:pt x="241039" y="4031132"/>
                </a:lnTo>
                <a:lnTo>
                  <a:pt x="244233" y="3898087"/>
                </a:lnTo>
                <a:lnTo>
                  <a:pt x="247091" y="3762298"/>
                </a:lnTo>
                <a:lnTo>
                  <a:pt x="250116" y="3625138"/>
                </a:lnTo>
                <a:lnTo>
                  <a:pt x="252133" y="3485235"/>
                </a:lnTo>
                <a:lnTo>
                  <a:pt x="252133" y="3343960"/>
                </a:lnTo>
                <a:lnTo>
                  <a:pt x="253142" y="3201314"/>
                </a:lnTo>
                <a:lnTo>
                  <a:pt x="252133" y="3057296"/>
                </a:lnTo>
                <a:lnTo>
                  <a:pt x="250116" y="2911221"/>
                </a:lnTo>
                <a:lnTo>
                  <a:pt x="248267" y="2765145"/>
                </a:lnTo>
                <a:lnTo>
                  <a:pt x="244233" y="2617013"/>
                </a:lnTo>
                <a:lnTo>
                  <a:pt x="240031" y="2467508"/>
                </a:lnTo>
                <a:lnTo>
                  <a:pt x="235156" y="2318004"/>
                </a:lnTo>
                <a:lnTo>
                  <a:pt x="228265" y="2167128"/>
                </a:lnTo>
                <a:lnTo>
                  <a:pt x="220028" y="2014880"/>
                </a:lnTo>
                <a:lnTo>
                  <a:pt x="212128" y="1861947"/>
                </a:lnTo>
                <a:lnTo>
                  <a:pt x="202043" y="1709013"/>
                </a:lnTo>
                <a:lnTo>
                  <a:pt x="189940" y="1554023"/>
                </a:lnTo>
                <a:lnTo>
                  <a:pt x="177838" y="1401089"/>
                </a:lnTo>
                <a:lnTo>
                  <a:pt x="163886" y="1245413"/>
                </a:lnTo>
                <a:lnTo>
                  <a:pt x="148590" y="1089050"/>
                </a:lnTo>
                <a:lnTo>
                  <a:pt x="132454" y="934745"/>
                </a:lnTo>
                <a:lnTo>
                  <a:pt x="113628" y="778383"/>
                </a:lnTo>
                <a:lnTo>
                  <a:pt x="93457" y="622706"/>
                </a:lnTo>
                <a:lnTo>
                  <a:pt x="73454" y="466344"/>
                </a:lnTo>
                <a:lnTo>
                  <a:pt x="50090" y="310667"/>
                </a:lnTo>
                <a:lnTo>
                  <a:pt x="26222" y="155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 11">
            <a:extLst>
              <a:ext uri="{FF2B5EF4-FFF2-40B4-BE49-F238E27FC236}">
                <a16:creationId xmlns:a16="http://schemas.microsoft.com/office/drawing/2014/main" id="{B1C4F06D-9A48-4DB4-BB8C-E7FD6E58D7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98CBEAC-6AB1-4AD1-AD3D-FF124A71AF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B4A550-86CB-6102-F955-7569C93DA5BA}"/>
              </a:ext>
            </a:extLst>
          </p:cNvPr>
          <p:cNvSpPr txBox="1"/>
          <p:nvPr/>
        </p:nvSpPr>
        <p:spPr>
          <a:xfrm>
            <a:off x="5549433" y="3429000"/>
            <a:ext cx="6280016" cy="20056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1700" cap="all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541A05-C32A-0FAF-23EB-25CE8E2CEB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16323" y="5712252"/>
            <a:ext cx="1044847" cy="1044847"/>
          </a:xfrm>
          <a:prstGeom prst="rect">
            <a:avLst/>
          </a:prstGeom>
        </p:spPr>
      </p:pic>
      <p:graphicFrame>
        <p:nvGraphicFramePr>
          <p:cNvPr id="63" name="TextBox 3">
            <a:extLst>
              <a:ext uri="{FF2B5EF4-FFF2-40B4-BE49-F238E27FC236}">
                <a16:creationId xmlns:a16="http://schemas.microsoft.com/office/drawing/2014/main" id="{3CCF2B90-55D2-8EEE-A65E-CC9C3948F8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3319339"/>
              </p:ext>
            </p:extLst>
          </p:nvPr>
        </p:nvGraphicFramePr>
        <p:xfrm>
          <a:off x="5052095" y="1246632"/>
          <a:ext cx="649605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39886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B8452C-8135-624C-10B9-0A4440E6E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6BB24-D492-FF60-03B3-039ADD04F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u="sng"/>
              <a:t>Lived Experience Workgroup: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782DDE-1722-2852-67FC-C41DD2A7F0CA}"/>
              </a:ext>
            </a:extLst>
          </p:cNvPr>
          <p:cNvSpPr txBox="1"/>
          <p:nvPr/>
        </p:nvSpPr>
        <p:spPr>
          <a:xfrm>
            <a:off x="510934" y="2091891"/>
            <a:ext cx="4166509" cy="378541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1700">
              <a:effectLst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700">
              <a:latin typeface="+mj-lt"/>
              <a:ea typeface="+mj-ea"/>
              <a:cs typeface="+mj-cs"/>
            </a:endParaRPr>
          </a:p>
        </p:txBody>
      </p:sp>
      <p:sp>
        <p:nvSpPr>
          <p:cNvPr id="26" name="Freeform 31">
            <a:extLst>
              <a:ext uri="{FF2B5EF4-FFF2-40B4-BE49-F238E27FC236}">
                <a16:creationId xmlns:a16="http://schemas.microsoft.com/office/drawing/2014/main" id="{8DB9BC10-DABC-48C4-BF24-E621264B0A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348FA2-1392-4EC3-AF8B-6A64B797C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3992" y="0"/>
            <a:ext cx="609842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93CB2C36-347C-4705-BC75-94EAB8FF8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450577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23" name="Graphic 22" descr="Connections">
            <a:extLst>
              <a:ext uri="{FF2B5EF4-FFF2-40B4-BE49-F238E27FC236}">
                <a16:creationId xmlns:a16="http://schemas.microsoft.com/office/drawing/2014/main" id="{C258B510-B15F-37F5-4F0A-31D95C5BA9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05425" y="1043136"/>
            <a:ext cx="4991134" cy="4991134"/>
          </a:xfrm>
          <a:prstGeom prst="rect">
            <a:avLst/>
          </a:prstGeom>
          <a:effectLst/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4437D23E-7DA0-4020-B991-9734AB9774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B7DE11-ED5C-488A-86E7-481A561EA343}"/>
              </a:ext>
            </a:extLst>
          </p:cNvPr>
          <p:cNvSpPr txBox="1"/>
          <p:nvPr/>
        </p:nvSpPr>
        <p:spPr>
          <a:xfrm>
            <a:off x="588724" y="2316349"/>
            <a:ext cx="39619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Confirmed that the initiatives and proposed ideas are impactful steps towards recovery and sobriety</a:t>
            </a:r>
          </a:p>
          <a:p>
            <a:endParaRPr lang="en-US">
              <a:solidFill>
                <a:schemeClr val="bg1"/>
              </a:solidFill>
            </a:endParaRPr>
          </a:p>
          <a:p>
            <a:r>
              <a:rPr lang="en-US">
                <a:solidFill>
                  <a:schemeClr val="bg1"/>
                </a:solidFill>
              </a:rPr>
              <a:t>One individual shared her journey from experiencing an overdose to her current stage of recovery, noting that Oneida County now offers significantly more resources than were available six years ago</a:t>
            </a:r>
          </a:p>
        </p:txBody>
      </p:sp>
    </p:spTree>
    <p:extLst>
      <p:ext uri="{BB962C8B-B14F-4D97-AF65-F5344CB8AC3E}">
        <p14:creationId xmlns:p14="http://schemas.microsoft.com/office/powerpoint/2010/main" val="16240845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ED40652-2041-40A8-BD19-2174322668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F9E3962-D4A6-4AE1-88E9-74BCE5EB8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4C6C9A81-EBD8-4A7D-BE1B-7520E2A46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9C71F41-5AA1-428C-A1E3-0BD5A76911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AA17048-7FB7-46CB-B99B-8D9D66ECA5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1CFBC036-F1E2-42B1-B205-11560583B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D94ACE-9CEC-D7CC-0F8C-484B2358D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5747" y="3088257"/>
            <a:ext cx="3857281" cy="86467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400" u="sng"/>
              <a:t>Workgroup</a:t>
            </a:r>
            <a:br>
              <a:rPr lang="en-US" sz="5400" u="sng"/>
            </a:br>
            <a:r>
              <a:rPr lang="en-US" sz="5400" u="sng"/>
              <a:t>Sign Up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200DA9A-C650-4C85-93DE-F8BFB97880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5712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6">
            <a:extLst>
              <a:ext uri="{FF2B5EF4-FFF2-40B4-BE49-F238E27FC236}">
                <a16:creationId xmlns:a16="http://schemas.microsoft.com/office/drawing/2014/main" id="{D8A2D167-807B-4285-BF5A-BE1660FA27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83B96611-4BCB-4210-9437-6F78615AB7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400000" flipH="1">
            <a:off x="3708596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4" name="Content Placeholder 3" descr="Qr code&#10;&#10;Description automatically generated">
            <a:extLst>
              <a:ext uri="{FF2B5EF4-FFF2-40B4-BE49-F238E27FC236}">
                <a16:creationId xmlns:a16="http://schemas.microsoft.com/office/drawing/2014/main" id="{16C25211-0AA3-6F94-E765-792144DDEE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603" y="765134"/>
            <a:ext cx="4592651" cy="4592651"/>
          </a:xfrm>
          <a:prstGeom prst="rect">
            <a:avLst/>
          </a:prstGeom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3841D3-3276-346D-D07F-4DB64B851B1B}"/>
              </a:ext>
            </a:extLst>
          </p:cNvPr>
          <p:cNvSpPr txBox="1"/>
          <p:nvPr/>
        </p:nvSpPr>
        <p:spPr>
          <a:xfrm>
            <a:off x="439948" y="5688568"/>
            <a:ext cx="6633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https://www.surveymonkey.com/r/OTF2025</a:t>
            </a:r>
          </a:p>
        </p:txBody>
      </p:sp>
    </p:spTree>
    <p:extLst>
      <p:ext uri="{BB962C8B-B14F-4D97-AF65-F5344CB8AC3E}">
        <p14:creationId xmlns:p14="http://schemas.microsoft.com/office/powerpoint/2010/main" val="332761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ED40652-2041-40A8-BD19-2174322668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9E3962-D4A6-4AE1-88E9-74BCE5EB8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4C6C9A81-EBD8-4A7D-BE1B-7520E2A46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9C71F41-5AA1-428C-A1E3-0BD5A76911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AA17048-7FB7-46CB-B99B-8D9D66ECA5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FBC036-F1E2-42B1-B205-11560583B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040798-DFDD-C1DF-D125-4B16A567D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25" y="1325880"/>
            <a:ext cx="3352375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/>
              <a:t>Questions &amp; answers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200DA9A-C650-4C85-93DE-F8BFB97880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5712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36">
            <a:extLst>
              <a:ext uri="{FF2B5EF4-FFF2-40B4-BE49-F238E27FC236}">
                <a16:creationId xmlns:a16="http://schemas.microsoft.com/office/drawing/2014/main" id="{D8A2D167-807B-4285-BF5A-BE1660FA27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83B96611-4BCB-4210-9437-6F78615AB7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400000" flipH="1">
            <a:off x="3708596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6" name="Graphic 5" descr="Question mark">
            <a:extLst>
              <a:ext uri="{FF2B5EF4-FFF2-40B4-BE49-F238E27FC236}">
                <a16:creationId xmlns:a16="http://schemas.microsoft.com/office/drawing/2014/main" id="{C74C79CC-970D-68AB-8F83-048FF33415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98115" y="647698"/>
            <a:ext cx="5562139" cy="556213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6931220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ED40652-2041-40A8-BD19-2174322668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9E3962-D4A6-4AE1-88E9-74BCE5EB8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C6C9A81-EBD8-4A7D-BE1B-7520E2A46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9C71F41-5AA1-428C-A1E3-0BD5A76911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AA17048-7FB7-46CB-B99B-8D9D66ECA5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CFBC036-F1E2-42B1-B205-11560583B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5893B6-2FA3-4BC9-B92C-905AC246BE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BA3E8FD-9F09-4CEA-A256-8F224020BE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Freeform 16">
            <a:extLst>
              <a:ext uri="{FF2B5EF4-FFF2-40B4-BE49-F238E27FC236}">
                <a16:creationId xmlns:a16="http://schemas.microsoft.com/office/drawing/2014/main" id="{CAE376DB-C2F0-4E55-8340-BCF0630E27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2835162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932E5045-84D3-4AC5-A922-BB54EC2F2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70824"/>
            <a:ext cx="12191695" cy="14871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8" name="Freeform 5">
            <a:extLst>
              <a:ext uri="{FF2B5EF4-FFF2-40B4-BE49-F238E27FC236}">
                <a16:creationId xmlns:a16="http://schemas.microsoft.com/office/drawing/2014/main" id="{7E7645CB-4AD0-45D4-8A1D-6C7F2CACA8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3136999"/>
            <a:ext cx="12191695" cy="2802467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040798-DFDD-C1DF-D125-4B16A567D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916" y="3928983"/>
            <a:ext cx="9149350" cy="179339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/>
              <a:t>Closing remarks</a:t>
            </a:r>
          </a:p>
        </p:txBody>
      </p:sp>
      <p:pic>
        <p:nvPicPr>
          <p:cNvPr id="3" name="Picture 2" descr="OC Opioid Task Force">
            <a:extLst>
              <a:ext uri="{FF2B5EF4-FFF2-40B4-BE49-F238E27FC236}">
                <a16:creationId xmlns:a16="http://schemas.microsoft.com/office/drawing/2014/main" id="{2D05677C-00F9-61C7-4951-0BEB1B093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458" y="916574"/>
            <a:ext cx="9150807" cy="209705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217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746149"/>
            <a:ext cx="9144000" cy="3170099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ONEIDA COUNTY OPIOID TASK FORCE</a:t>
            </a:r>
          </a:p>
          <a:p>
            <a:pPr algn="ctr"/>
            <a:endParaRPr lang="en-US" sz="3600" b="1" u="sng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b="1" u="sng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OVERDOSE RESPONSE TEAM</a:t>
            </a:r>
          </a:p>
          <a:p>
            <a:pPr algn="ctr"/>
            <a:endParaRPr lang="en-US" sz="2800" b="1" u="sng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u="sng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DATA ANALYSIS SUBTEAM</a:t>
            </a:r>
          </a:p>
          <a:p>
            <a:pPr algn="ctr"/>
            <a:endParaRPr lang="en-US" sz="2000" b="1" u="sng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b="1" u="sng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CY 2024 OVERDOSE DATA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554">
                        <a14:foregroundMark x1="8929" y1="36161" x2="8929" y2="36161"/>
                        <a14:foregroundMark x1="22768" y1="15179" x2="22768" y2="15179"/>
                        <a14:foregroundMark x1="25446" y1="14732" x2="45982" y2="5357"/>
                        <a14:foregroundMark x1="20982" y1="16964" x2="9821" y2="34375"/>
                        <a14:foregroundMark x1="80357" y1="16964" x2="92857" y2="41518"/>
                        <a14:foregroundMark x1="59375" y1="93304" x2="59375" y2="93304"/>
                        <a14:foregroundMark x1="58482" y1="15625" x2="84821" y2="51786"/>
                        <a14:foregroundMark x1="46875" y1="14286" x2="17411" y2="5580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25547" y="4532122"/>
            <a:ext cx="1565210" cy="1565210"/>
          </a:xfrm>
          <a:prstGeom prst="rect">
            <a:avLst/>
          </a:prstGeom>
          <a:ln>
            <a:noFill/>
          </a:ln>
          <a:effectLst>
            <a:outerShdw blurRad="63500" dir="13500000" sy="23000" kx="1200000" algn="br" rotWithShape="0">
              <a:prstClr val="black">
                <a:alpha val="50000"/>
              </a:prstClr>
            </a:outerShdw>
          </a:effectLst>
        </p:spPr>
      </p:pic>
      <p:pic>
        <p:nvPicPr>
          <p:cNvPr id="8" name="Picture 2" descr="County News | ocgov.ne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009" y="4023171"/>
            <a:ext cx="1581150" cy="1562100"/>
          </a:xfrm>
          <a:prstGeom prst="ellipse">
            <a:avLst/>
          </a:prstGeom>
          <a:noFill/>
          <a:effectLst>
            <a:outerShdw blurRad="63500" dir="13500000" sy="23000" kx="1200000" algn="br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Office of the District Attorney | ocgov.net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37" b="99363" l="0" r="100000">
                        <a14:foregroundMark x1="19512" y1="82803" x2="19512" y2="82803"/>
                        <a14:foregroundMark x1="21341" y1="80892" x2="71951" y2="14650"/>
                        <a14:foregroundMark x1="19512" y1="20382" x2="80488" y2="77707"/>
                        <a14:foregroundMark x1="51220" y1="92357" x2="49390" y2="2548"/>
                        <a14:foregroundMark x1="4878" y1="47771" x2="89024" y2="490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807"/>
          <a:stretch/>
        </p:blipFill>
        <p:spPr bwMode="auto">
          <a:xfrm>
            <a:off x="3316237" y="4532122"/>
            <a:ext cx="1587385" cy="1565210"/>
          </a:xfrm>
          <a:prstGeom prst="ellipse">
            <a:avLst/>
          </a:prstGeom>
          <a:noFill/>
          <a:ln>
            <a:noFill/>
          </a:ln>
          <a:effectLst>
            <a:outerShdw blurRad="63500" dir="13500000" sy="23000" kx="1200000" algn="br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731266" y="6323097"/>
            <a:ext cx="1949444" cy="523220"/>
          </a:xfrm>
          <a:prstGeom prst="rect">
            <a:avLst/>
          </a:prstGeom>
          <a:noFill/>
          <a:effectLst>
            <a:softEdge rad="38100"/>
          </a:effectLst>
        </p:spPr>
        <p:txBody>
          <a:bodyPr wrap="none" rtlCol="0">
            <a:spAutoFit/>
          </a:bodyPr>
          <a:lstStyle/>
          <a:p>
            <a:pPr algn="r"/>
            <a:r>
              <a:rPr lang="en-US" sz="16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SFC CORY WHITE</a:t>
            </a:r>
          </a:p>
          <a:p>
            <a:pPr algn="r"/>
            <a:r>
              <a:rPr lang="en-US" sz="12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(16 SEP 2025)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1" y="6507763"/>
            <a:ext cx="2244525" cy="338554"/>
          </a:xfrm>
          <a:prstGeom prst="rect">
            <a:avLst/>
          </a:prstGeom>
          <a:noFill/>
          <a:effectLst>
            <a:softEdge rad="38100"/>
          </a:effectLst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MVCAC / NYNGCDTF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700272" y="58346"/>
            <a:ext cx="4791456" cy="49011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41981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1612903" y="1404871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Down Arrow 6"/>
          <p:cNvSpPr/>
          <p:nvPr/>
        </p:nvSpPr>
        <p:spPr>
          <a:xfrm>
            <a:off x="5272754" y="2427693"/>
            <a:ext cx="124359" cy="283463"/>
          </a:xfrm>
          <a:prstGeom prst="downArrow">
            <a:avLst>
              <a:gd name="adj1" fmla="val 24708"/>
              <a:gd name="adj2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4766665" y="2987856"/>
            <a:ext cx="124359" cy="283463"/>
          </a:xfrm>
          <a:prstGeom prst="downArrow">
            <a:avLst>
              <a:gd name="adj1" fmla="val 24708"/>
              <a:gd name="adj2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4182839" y="3867449"/>
            <a:ext cx="269496" cy="227840"/>
          </a:xfrm>
          <a:prstGeom prst="rect">
            <a:avLst/>
          </a:prstGeom>
          <a:noFill/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 b="1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4414731" y="2986518"/>
            <a:ext cx="414113" cy="22784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23%</a:t>
            </a:r>
          </a:p>
        </p:txBody>
      </p:sp>
      <p:graphicFrame>
        <p:nvGraphicFramePr>
          <p:cNvPr id="14" name="Diagram 13"/>
          <p:cNvGraphicFramePr/>
          <p:nvPr/>
        </p:nvGraphicFramePr>
        <p:xfrm>
          <a:off x="6784016" y="3537234"/>
          <a:ext cx="4522408" cy="2915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5" name="TextBox 1"/>
          <p:cNvSpPr txBox="1"/>
          <p:nvPr/>
        </p:nvSpPr>
        <p:spPr>
          <a:xfrm>
            <a:off x="8094096" y="5610092"/>
            <a:ext cx="414113" cy="22784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154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8838164" y="5468871"/>
            <a:ext cx="414113" cy="22784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328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9582047" y="5610092"/>
            <a:ext cx="414113" cy="22784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122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8838164" y="4183928"/>
            <a:ext cx="414113" cy="22784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46201" y="6452938"/>
            <a:ext cx="21980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u="sng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NALOXONE USED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087920" y="1154183"/>
            <a:ext cx="904064" cy="2198550"/>
            <a:chOff x="7043600" y="1154183"/>
            <a:chExt cx="904064" cy="2198550"/>
          </a:xfrm>
        </p:grpSpPr>
        <p:pic>
          <p:nvPicPr>
            <p:cNvPr id="1026" name="Picture 2" descr="Purple Male Toilet Sign Clip Art at Clker.com - vector clip art online ...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600" y="1163698"/>
              <a:ext cx="904064" cy="2189035"/>
            </a:xfrm>
            <a:prstGeom prst="rect">
              <a:avLst/>
            </a:prstGeom>
            <a:noFill/>
            <a:effectLst>
              <a:glow>
                <a:srgbClr val="CC00FF"/>
              </a:glow>
              <a:outerShdw blurRad="25400" dist="25400" dir="2700000" algn="tl" rotWithShape="0">
                <a:srgbClr val="CC00FF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7289252" y="115418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52</a:t>
              </a:r>
            </a:p>
          </p:txBody>
        </p:sp>
        <p:sp>
          <p:nvSpPr>
            <p:cNvPr id="25" name="Down Arrow 24"/>
            <p:cNvSpPr/>
            <p:nvPr/>
          </p:nvSpPr>
          <p:spPr>
            <a:xfrm>
              <a:off x="7264547" y="1699211"/>
              <a:ext cx="471043" cy="582853"/>
            </a:xfrm>
            <a:prstGeom prst="downArrow">
              <a:avLst>
                <a:gd name="adj1" fmla="val 70023"/>
                <a:gd name="adj2" fmla="val 62947"/>
              </a:avLst>
            </a:prstGeom>
            <a:solidFill>
              <a:schemeClr val="bg1"/>
            </a:solidFill>
            <a:ln>
              <a:solidFill>
                <a:srgbClr val="CC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" name="TextBox 1"/>
            <p:cNvSpPr txBox="1"/>
            <p:nvPr/>
          </p:nvSpPr>
          <p:spPr>
            <a:xfrm>
              <a:off x="7266960" y="1826206"/>
              <a:ext cx="212153" cy="158079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46%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991125" y="738684"/>
            <a:ext cx="2108188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NALOXONE ADMINISTERED BY BYSTANDER</a:t>
            </a:r>
          </a:p>
        </p:txBody>
      </p:sp>
      <p:sp>
        <p:nvSpPr>
          <p:cNvPr id="20" name="Down Arrow 19"/>
          <p:cNvSpPr/>
          <p:nvPr/>
        </p:nvSpPr>
        <p:spPr>
          <a:xfrm>
            <a:off x="4325878" y="4067166"/>
            <a:ext cx="124359" cy="283463"/>
          </a:xfrm>
          <a:prstGeom prst="downArrow">
            <a:avLst>
              <a:gd name="adj1" fmla="val 24708"/>
              <a:gd name="adj2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1"/>
          <p:cNvSpPr txBox="1"/>
          <p:nvPr/>
        </p:nvSpPr>
        <p:spPr>
          <a:xfrm>
            <a:off x="3975783" y="4067165"/>
            <a:ext cx="414113" cy="22784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16%</a:t>
            </a:r>
          </a:p>
        </p:txBody>
      </p:sp>
      <p:graphicFrame>
        <p:nvGraphicFramePr>
          <p:cNvPr id="22" name="Chart 21"/>
          <p:cNvGraphicFramePr/>
          <p:nvPr/>
        </p:nvGraphicFramePr>
        <p:xfrm>
          <a:off x="1612903" y="140487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3489945" y="2391979"/>
            <a:ext cx="1468618" cy="2388022"/>
            <a:chOff x="1965945" y="2391980"/>
            <a:chExt cx="1468618" cy="2388022"/>
          </a:xfrm>
        </p:grpSpPr>
        <p:sp>
          <p:nvSpPr>
            <p:cNvPr id="2" name="Down Arrow 1"/>
            <p:cNvSpPr/>
            <p:nvPr/>
          </p:nvSpPr>
          <p:spPr>
            <a:xfrm>
              <a:off x="1965945" y="4244043"/>
              <a:ext cx="542605" cy="535959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2383631" y="3472640"/>
              <a:ext cx="542605" cy="535959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9" name="Down Arrow 28"/>
            <p:cNvSpPr/>
            <p:nvPr/>
          </p:nvSpPr>
          <p:spPr>
            <a:xfrm>
              <a:off x="2891958" y="2391980"/>
              <a:ext cx="542605" cy="535959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016969" y="4422495"/>
              <a:ext cx="4667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70%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26073" y="3655285"/>
              <a:ext cx="4667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19%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944853" y="2576918"/>
              <a:ext cx="4667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29%</a:t>
              </a:r>
            </a:p>
          </p:txBody>
        </p:sp>
      </p:grpSp>
      <p:graphicFrame>
        <p:nvGraphicFramePr>
          <p:cNvPr id="32" name="Diagram 31"/>
          <p:cNvGraphicFramePr/>
          <p:nvPr/>
        </p:nvGraphicFramePr>
        <p:xfrm>
          <a:off x="6786115" y="3537233"/>
          <a:ext cx="4522408" cy="2915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9102366" y="1154183"/>
            <a:ext cx="904064" cy="2198550"/>
            <a:chOff x="8058046" y="1154183"/>
            <a:chExt cx="904064" cy="2198550"/>
          </a:xfrm>
        </p:grpSpPr>
        <p:pic>
          <p:nvPicPr>
            <p:cNvPr id="35" name="Picture 2" descr="Purple Male Toilet Sign Clip Art at Clker.com - vector clip art online ...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8046" y="1163698"/>
              <a:ext cx="904064" cy="2189035"/>
            </a:xfrm>
            <a:prstGeom prst="rect">
              <a:avLst/>
            </a:prstGeom>
            <a:noFill/>
            <a:effectLst>
              <a:glow>
                <a:srgbClr val="CC00FF"/>
              </a:glow>
              <a:outerShdw blurRad="25400" dist="25400" dir="2700000" algn="tl" rotWithShape="0">
                <a:srgbClr val="CC00FF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8303698" y="115418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35</a:t>
              </a:r>
            </a:p>
          </p:txBody>
        </p:sp>
        <p:sp>
          <p:nvSpPr>
            <p:cNvPr id="37" name="Down Arrow 36"/>
            <p:cNvSpPr/>
            <p:nvPr/>
          </p:nvSpPr>
          <p:spPr>
            <a:xfrm>
              <a:off x="8278993" y="1699211"/>
              <a:ext cx="471043" cy="582853"/>
            </a:xfrm>
            <a:prstGeom prst="downArrow">
              <a:avLst>
                <a:gd name="adj1" fmla="val 70023"/>
                <a:gd name="adj2" fmla="val 62947"/>
              </a:avLst>
            </a:prstGeom>
            <a:solidFill>
              <a:schemeClr val="bg1"/>
            </a:solidFill>
            <a:ln>
              <a:solidFill>
                <a:srgbClr val="CC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8" name="TextBox 1"/>
            <p:cNvSpPr txBox="1"/>
            <p:nvPr/>
          </p:nvSpPr>
          <p:spPr>
            <a:xfrm>
              <a:off x="8288901" y="1826206"/>
              <a:ext cx="212153" cy="158079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840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2" grpId="0">
        <p:bldAsOne/>
      </p:bldGraphic>
      <p:bldGraphic spid="3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2401844" y="1077951"/>
          <a:ext cx="7298987" cy="5278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3924239" y="2728785"/>
            <a:ext cx="836437" cy="59253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- 30% Decrease from CY23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486575" y="2026526"/>
            <a:ext cx="802397" cy="59253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- 51% Decrease from CY23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565275" y="1908497"/>
            <a:ext cx="1468940" cy="59253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- 48 of 71 (67%) overdoses involved naloxone administration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079481" y="2750945"/>
            <a:ext cx="839287" cy="59253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- 61% increase from CY23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826477" y="2633890"/>
            <a:ext cx="800684" cy="59253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- 21% Decrease from CY23</a:t>
            </a:r>
          </a:p>
        </p:txBody>
      </p:sp>
      <p:cxnSp>
        <p:nvCxnSpPr>
          <p:cNvPr id="10" name="Straight Connector 9"/>
          <p:cNvCxnSpPr>
            <a:stCxn id="6" idx="2"/>
          </p:cNvCxnSpPr>
          <p:nvPr/>
        </p:nvCxnSpPr>
        <p:spPr>
          <a:xfrm flipH="1">
            <a:off x="6371225" y="2501027"/>
            <a:ext cx="928521" cy="820288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2"/>
          </p:cNvCxnSpPr>
          <p:nvPr/>
        </p:nvCxnSpPr>
        <p:spPr>
          <a:xfrm>
            <a:off x="7499125" y="3343476"/>
            <a:ext cx="452161" cy="373825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2"/>
          </p:cNvCxnSpPr>
          <p:nvPr/>
        </p:nvCxnSpPr>
        <p:spPr>
          <a:xfrm flipH="1">
            <a:off x="8488071" y="3226421"/>
            <a:ext cx="738749" cy="438495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5" idx="2"/>
          </p:cNvCxnSpPr>
          <p:nvPr/>
        </p:nvCxnSpPr>
        <p:spPr>
          <a:xfrm>
            <a:off x="4887773" y="2619056"/>
            <a:ext cx="401198" cy="948574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3" idx="2"/>
          </p:cNvCxnSpPr>
          <p:nvPr/>
        </p:nvCxnSpPr>
        <p:spPr>
          <a:xfrm>
            <a:off x="4342457" y="3321316"/>
            <a:ext cx="418218" cy="465771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5655329" y="1981863"/>
            <a:ext cx="802397" cy="59253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- 25% Decrease from CY23</a:t>
            </a:r>
          </a:p>
        </p:txBody>
      </p:sp>
      <p:cxnSp>
        <p:nvCxnSpPr>
          <p:cNvPr id="28" name="Straight Connector 27"/>
          <p:cNvCxnSpPr>
            <a:stCxn id="26" idx="2"/>
          </p:cNvCxnSpPr>
          <p:nvPr/>
        </p:nvCxnSpPr>
        <p:spPr>
          <a:xfrm flipH="1">
            <a:off x="5842929" y="2574393"/>
            <a:ext cx="213599" cy="1423076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8793" y="2842581"/>
            <a:ext cx="836437" cy="59253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- 19% Decrease from CY23</a:t>
            </a:r>
          </a:p>
        </p:txBody>
      </p:sp>
      <p:cxnSp>
        <p:nvCxnSpPr>
          <p:cNvPr id="32" name="Straight Connector 31"/>
          <p:cNvCxnSpPr>
            <a:stCxn id="31" idx="2"/>
          </p:cNvCxnSpPr>
          <p:nvPr/>
        </p:nvCxnSpPr>
        <p:spPr>
          <a:xfrm>
            <a:off x="3327012" y="3435112"/>
            <a:ext cx="346485" cy="478735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hart 16"/>
          <p:cNvGraphicFramePr/>
          <p:nvPr/>
        </p:nvGraphicFramePr>
        <p:xfrm>
          <a:off x="2401843" y="1077951"/>
          <a:ext cx="7298987" cy="5278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64" name="Group 63"/>
          <p:cNvGrpSpPr/>
          <p:nvPr/>
        </p:nvGrpSpPr>
        <p:grpSpPr>
          <a:xfrm>
            <a:off x="2718770" y="1561466"/>
            <a:ext cx="6932504" cy="2551277"/>
            <a:chOff x="1194770" y="1561465"/>
            <a:chExt cx="6932504" cy="2551277"/>
          </a:xfrm>
        </p:grpSpPr>
        <p:sp>
          <p:nvSpPr>
            <p:cNvPr id="22" name="Rounded Rectangle 21"/>
            <p:cNvSpPr/>
            <p:nvPr/>
          </p:nvSpPr>
          <p:spPr>
            <a:xfrm>
              <a:off x="5579593" y="2508468"/>
              <a:ext cx="839287" cy="5925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9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- 17% Decrease from CY24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527580" y="1730259"/>
              <a:ext cx="826381" cy="5925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9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- 38% Decrease from CY24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419589" y="1689901"/>
              <a:ext cx="802397" cy="5925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9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- 14% Decrease from CY24</a:t>
              </a: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5301583" y="1561465"/>
              <a:ext cx="1468940" cy="5925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9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- 32 of 49 (63%) Overdoses involved naloxone administration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7326590" y="2391413"/>
              <a:ext cx="800684" cy="5925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9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- 34% Decrease from CY23</a:t>
              </a:r>
            </a:p>
          </p:txBody>
        </p:sp>
        <p:cxnSp>
          <p:nvCxnSpPr>
            <p:cNvPr id="24" name="Straight Connector 23"/>
            <p:cNvCxnSpPr>
              <a:stCxn id="21" idx="2"/>
            </p:cNvCxnSpPr>
            <p:nvPr/>
          </p:nvCxnSpPr>
          <p:spPr>
            <a:xfrm flipH="1">
              <a:off x="4816465" y="2153996"/>
              <a:ext cx="1219588" cy="829948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2" idx="2"/>
            </p:cNvCxnSpPr>
            <p:nvPr/>
          </p:nvCxnSpPr>
          <p:spPr>
            <a:xfrm>
              <a:off x="5999237" y="3100999"/>
              <a:ext cx="418696" cy="517915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23" idx="2"/>
            </p:cNvCxnSpPr>
            <p:nvPr/>
          </p:nvCxnSpPr>
          <p:spPr>
            <a:xfrm flipH="1">
              <a:off x="6928006" y="2983944"/>
              <a:ext cx="798926" cy="733356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20" idx="2"/>
            </p:cNvCxnSpPr>
            <p:nvPr/>
          </p:nvCxnSpPr>
          <p:spPr>
            <a:xfrm flipH="1">
              <a:off x="3762942" y="2282432"/>
              <a:ext cx="57846" cy="944341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9" idx="2"/>
            </p:cNvCxnSpPr>
            <p:nvPr/>
          </p:nvCxnSpPr>
          <p:spPr>
            <a:xfrm>
              <a:off x="2940771" y="2322790"/>
              <a:ext cx="287101" cy="1446895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ounded Rectangle 32"/>
            <p:cNvSpPr/>
            <p:nvPr/>
          </p:nvSpPr>
          <p:spPr>
            <a:xfrm>
              <a:off x="4376854" y="1616858"/>
              <a:ext cx="802397" cy="5925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9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- 60% Decrease from CY24</a:t>
              </a:r>
            </a:p>
          </p:txBody>
        </p:sp>
        <p:cxnSp>
          <p:nvCxnSpPr>
            <p:cNvPr id="34" name="Straight Connector 33"/>
            <p:cNvCxnSpPr>
              <a:stCxn id="33" idx="2"/>
            </p:cNvCxnSpPr>
            <p:nvPr/>
          </p:nvCxnSpPr>
          <p:spPr>
            <a:xfrm flipH="1">
              <a:off x="4327299" y="2209389"/>
              <a:ext cx="450754" cy="1903353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ounded Rectangle 34"/>
            <p:cNvSpPr/>
            <p:nvPr/>
          </p:nvSpPr>
          <p:spPr>
            <a:xfrm>
              <a:off x="1194770" y="1856096"/>
              <a:ext cx="836437" cy="5925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9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- 59% Decrease from CY24</a:t>
              </a:r>
            </a:p>
          </p:txBody>
        </p:sp>
        <p:cxnSp>
          <p:nvCxnSpPr>
            <p:cNvPr id="36" name="Straight Connector 35"/>
            <p:cNvCxnSpPr>
              <a:stCxn id="35" idx="2"/>
            </p:cNvCxnSpPr>
            <p:nvPr/>
          </p:nvCxnSpPr>
          <p:spPr>
            <a:xfrm>
              <a:off x="1612989" y="2448627"/>
              <a:ext cx="548683" cy="1498462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2088988" y="2486308"/>
              <a:ext cx="836437" cy="5925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9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- 83% Decrease from CY24</a:t>
              </a:r>
            </a:p>
          </p:txBody>
        </p:sp>
        <p:cxnSp>
          <p:nvCxnSpPr>
            <p:cNvPr id="42" name="Straight Connector 41"/>
            <p:cNvCxnSpPr>
              <a:stCxn id="41" idx="2"/>
            </p:cNvCxnSpPr>
            <p:nvPr/>
          </p:nvCxnSpPr>
          <p:spPr>
            <a:xfrm>
              <a:off x="2507207" y="3078839"/>
              <a:ext cx="147588" cy="1033903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6832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2983152" y="1438497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4242422" y="3470498"/>
            <a:ext cx="119100" cy="822039"/>
          </a:xfrm>
          <a:prstGeom prst="rect">
            <a:avLst/>
          </a:prstGeom>
          <a:gradFill>
            <a:gsLst>
              <a:gs pos="50000">
                <a:srgbClr val="FFFF00"/>
              </a:gs>
              <a:gs pos="2000">
                <a:srgbClr val="CC00FF"/>
              </a:gs>
              <a:gs pos="69000">
                <a:srgbClr val="FFFF00"/>
              </a:gs>
              <a:gs pos="94000">
                <a:srgbClr val="FFC000"/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82094" y="3280562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922" y="4165726"/>
            <a:ext cx="131674" cy="12681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1152" y="3939025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780691" y="2155594"/>
            <a:ext cx="1681637" cy="1387864"/>
          </a:xfrm>
          <a:prstGeom prst="roundRect">
            <a:avLst/>
          </a:prstGeom>
          <a:solidFill>
            <a:srgbClr val="FFCC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- 3 cases contained Lidocaine, 2 cases contained </a:t>
            </a:r>
            <a:r>
              <a:rPr lang="en-US" sz="90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Xylazine</a:t>
            </a:r>
            <a:r>
              <a: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 case contained </a:t>
            </a:r>
            <a:r>
              <a:rPr lang="en-US" sz="90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Bromazolam</a:t>
            </a:r>
            <a:r>
              <a: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/Lidocaine, 1 case contained all 3 substances, and 1 case contained Lidocaine/</a:t>
            </a:r>
            <a:r>
              <a:rPr lang="en-US" sz="90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Xylazine</a:t>
            </a:r>
            <a:r>
              <a:rPr lang="en-US" sz="9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cxnSp>
        <p:nvCxnSpPr>
          <p:cNvPr id="11" name="Straight Connector 10"/>
          <p:cNvCxnSpPr>
            <a:stCxn id="8" idx="2"/>
            <a:endCxn id="2" idx="3"/>
          </p:cNvCxnSpPr>
          <p:nvPr/>
        </p:nvCxnSpPr>
        <p:spPr>
          <a:xfrm flipH="1">
            <a:off x="4361523" y="3543459"/>
            <a:ext cx="1259987" cy="338059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082138" y="5720486"/>
            <a:ext cx="358444" cy="1536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82138" y="6023598"/>
            <a:ext cx="358444" cy="1536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82138" y="6328398"/>
            <a:ext cx="358444" cy="153620"/>
          </a:xfrm>
          <a:prstGeom prst="rect">
            <a:avLst/>
          </a:prstGeom>
          <a:solidFill>
            <a:srgbClr val="99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64612" y="5610084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BROMAZOLAM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64611" y="5925263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XYLAZINE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64611" y="624044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LIDOCAINE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615851" y="4228186"/>
            <a:ext cx="131970" cy="64351"/>
          </a:xfrm>
          <a:prstGeom prst="rect">
            <a:avLst/>
          </a:prstGeom>
          <a:solidFill>
            <a:srgbClr val="99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47023" y="399019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983152" y="1438497"/>
            <a:ext cx="6096000" cy="4064000"/>
            <a:chOff x="734822" y="938855"/>
            <a:chExt cx="6096000" cy="4064000"/>
          </a:xfrm>
        </p:grpSpPr>
        <p:graphicFrame>
          <p:nvGraphicFramePr>
            <p:cNvPr id="29" name="Chart 28"/>
            <p:cNvGraphicFramePr/>
            <p:nvPr/>
          </p:nvGraphicFramePr>
          <p:xfrm>
            <a:off x="734822" y="938855"/>
            <a:ext cx="6096000" cy="406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0" name="Rounded Rectangle 29"/>
            <p:cNvSpPr/>
            <p:nvPr/>
          </p:nvSpPr>
          <p:spPr>
            <a:xfrm>
              <a:off x="2942003" y="2140846"/>
              <a:ext cx="1681637" cy="90469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9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- 1 case contained Lidocaine, 1 case contained </a:t>
              </a:r>
              <a:r>
                <a:rPr lang="en-US" sz="90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Xylazine</a:t>
              </a:r>
              <a:r>
                <a:rPr lang="en-US" sz="9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1 case contained </a:t>
              </a:r>
              <a:r>
                <a:rPr lang="en-US" sz="90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Xylazine</a:t>
              </a:r>
              <a:r>
                <a:rPr lang="en-US" sz="9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/Lidocaine</a:t>
              </a:r>
            </a:p>
          </p:txBody>
        </p:sp>
        <p:cxnSp>
          <p:nvCxnSpPr>
            <p:cNvPr id="32" name="Straight Connector 31"/>
            <p:cNvCxnSpPr>
              <a:stCxn id="30" idx="2"/>
            </p:cNvCxnSpPr>
            <p:nvPr/>
          </p:nvCxnSpPr>
          <p:spPr>
            <a:xfrm flipH="1">
              <a:off x="2462982" y="3045542"/>
              <a:ext cx="1319840" cy="1002890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73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616305" y="1249374"/>
          <a:ext cx="2936646" cy="2172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4692281" y="1249374"/>
          <a:ext cx="2846757" cy="2172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Chart 3"/>
          <p:cNvGraphicFramePr/>
          <p:nvPr/>
        </p:nvGraphicFramePr>
        <p:xfrm>
          <a:off x="7678367" y="1249375"/>
          <a:ext cx="2863900" cy="2172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1616305" y="3540557"/>
          <a:ext cx="2936646" cy="2443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692281" y="3540557"/>
          <a:ext cx="2846757" cy="2443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7678367" y="3540557"/>
          <a:ext cx="2863901" cy="2443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616305" y="1249373"/>
            <a:ext cx="8925962" cy="4734968"/>
            <a:chOff x="92305" y="1249373"/>
            <a:chExt cx="8925962" cy="4734968"/>
          </a:xfrm>
        </p:grpSpPr>
        <p:graphicFrame>
          <p:nvGraphicFramePr>
            <p:cNvPr id="9" name="Chart 8"/>
            <p:cNvGraphicFramePr/>
            <p:nvPr/>
          </p:nvGraphicFramePr>
          <p:xfrm>
            <a:off x="92305" y="1249373"/>
            <a:ext cx="2936646" cy="21726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aphicFrame>
          <p:nvGraphicFramePr>
            <p:cNvPr id="10" name="Chart 9"/>
            <p:cNvGraphicFramePr/>
            <p:nvPr/>
          </p:nvGraphicFramePr>
          <p:xfrm>
            <a:off x="3168280" y="1249373"/>
            <a:ext cx="2846757" cy="21726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11" name="Chart 10"/>
            <p:cNvGraphicFramePr/>
            <p:nvPr/>
          </p:nvGraphicFramePr>
          <p:xfrm>
            <a:off x="6154367" y="1249374"/>
            <a:ext cx="2863900" cy="21726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graphicFrame>
          <p:nvGraphicFramePr>
            <p:cNvPr id="12" name="Chart 11"/>
            <p:cNvGraphicFramePr/>
            <p:nvPr/>
          </p:nvGraphicFramePr>
          <p:xfrm>
            <a:off x="92305" y="3540556"/>
            <a:ext cx="2936646" cy="244378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graphicFrame>
          <p:nvGraphicFramePr>
            <p:cNvPr id="13" name="Chart 12"/>
            <p:cNvGraphicFramePr/>
            <p:nvPr/>
          </p:nvGraphicFramePr>
          <p:xfrm>
            <a:off x="3168280" y="3540557"/>
            <a:ext cx="2846757" cy="24437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graphicFrame>
          <p:nvGraphicFramePr>
            <p:cNvPr id="14" name="Chart 13"/>
            <p:cNvGraphicFramePr/>
            <p:nvPr/>
          </p:nvGraphicFramePr>
          <p:xfrm>
            <a:off x="6154366" y="3540557"/>
            <a:ext cx="2863901" cy="24437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92159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504236" y="731521"/>
          <a:ext cx="7161580" cy="6046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8784944" y="2503214"/>
            <a:ext cx="1203961" cy="59161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b="1" u="sng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Utica:</a:t>
            </a:r>
            <a:r>
              <a:rPr lang="en-US" sz="11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55% of OD’s in Oneida County.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433058" y="2627974"/>
            <a:ext cx="1203961" cy="59161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b="1" u="sng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Rome:</a:t>
            </a:r>
            <a:r>
              <a:rPr lang="en-US" sz="11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16% of OD’s in Oneida County.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653456" y="3506112"/>
            <a:ext cx="1203961" cy="59161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b="1" u="sng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Hartford:</a:t>
            </a:r>
            <a:r>
              <a:rPr lang="en-US" sz="11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8% of OD’s in Oneida County. </a:t>
            </a:r>
          </a:p>
        </p:txBody>
      </p:sp>
      <p:cxnSp>
        <p:nvCxnSpPr>
          <p:cNvPr id="9" name="Straight Connector 8"/>
          <p:cNvCxnSpPr>
            <a:stCxn id="3" idx="1"/>
          </p:cNvCxnSpPr>
          <p:nvPr/>
        </p:nvCxnSpPr>
        <p:spPr>
          <a:xfrm flipH="1" flipV="1">
            <a:off x="8524647" y="2187246"/>
            <a:ext cx="260297" cy="611777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1"/>
          </p:cNvCxnSpPr>
          <p:nvPr/>
        </p:nvCxnSpPr>
        <p:spPr>
          <a:xfrm flipH="1" flipV="1">
            <a:off x="5109969" y="2503214"/>
            <a:ext cx="323088" cy="420569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1"/>
          </p:cNvCxnSpPr>
          <p:nvPr/>
        </p:nvCxnSpPr>
        <p:spPr>
          <a:xfrm flipH="1" flipV="1">
            <a:off x="4489939" y="3405248"/>
            <a:ext cx="163516" cy="396673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2504236" y="731521"/>
            <a:ext cx="7484668" cy="6046013"/>
            <a:chOff x="980236" y="731520"/>
            <a:chExt cx="7484668" cy="6046013"/>
          </a:xfrm>
        </p:grpSpPr>
        <p:graphicFrame>
          <p:nvGraphicFramePr>
            <p:cNvPr id="12" name="Chart 11"/>
            <p:cNvGraphicFramePr/>
            <p:nvPr/>
          </p:nvGraphicFramePr>
          <p:xfrm>
            <a:off x="980236" y="731520"/>
            <a:ext cx="7161580" cy="60460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4" name="Rounded Rectangle 13"/>
            <p:cNvSpPr/>
            <p:nvPr/>
          </p:nvSpPr>
          <p:spPr>
            <a:xfrm>
              <a:off x="7260943" y="2503213"/>
              <a:ext cx="1203961" cy="59161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100" b="1" u="sng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Utica:</a:t>
              </a:r>
              <a:r>
                <a:rPr lang="en-US" sz="1100" b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63% of OD’s in Oneida County. 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296999" y="3103620"/>
              <a:ext cx="1203961" cy="59161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100" b="1" u="sng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Rome:</a:t>
              </a:r>
              <a:r>
                <a:rPr lang="en-US" sz="1100" b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9% of OD’s in Oneida County. 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077835" y="4103858"/>
              <a:ext cx="1203961" cy="59161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100" b="1" u="sng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Hartford:</a:t>
              </a:r>
              <a:r>
                <a:rPr lang="en-US" sz="1100" b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8% of OD’s in Oneida County. </a:t>
              </a:r>
            </a:p>
          </p:txBody>
        </p:sp>
        <p:cxnSp>
          <p:nvCxnSpPr>
            <p:cNvPr id="17" name="Straight Connector 16"/>
            <p:cNvCxnSpPr>
              <a:stCxn id="14" idx="1"/>
            </p:cNvCxnSpPr>
            <p:nvPr/>
          </p:nvCxnSpPr>
          <p:spPr>
            <a:xfrm flipH="1" flipV="1">
              <a:off x="7000646" y="2187245"/>
              <a:ext cx="260297" cy="611777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5" idx="1"/>
            </p:cNvCxnSpPr>
            <p:nvPr/>
          </p:nvCxnSpPr>
          <p:spPr>
            <a:xfrm flipH="1" flipV="1">
              <a:off x="2973911" y="2978860"/>
              <a:ext cx="323088" cy="42056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6" idx="1"/>
            </p:cNvCxnSpPr>
            <p:nvPr/>
          </p:nvCxnSpPr>
          <p:spPr>
            <a:xfrm flipH="1" flipV="1">
              <a:off x="2914319" y="4002994"/>
              <a:ext cx="163516" cy="396673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403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299258" y="914095"/>
          <a:ext cx="7578855" cy="523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3659921" y="4520382"/>
            <a:ext cx="555660" cy="12435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61944" y="6217921"/>
            <a:ext cx="545348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>
                <a:solidFill>
                  <a:prstClr val="black"/>
                </a:solidFill>
                <a:latin typeface="Calibri" panose="020F0502020204030204"/>
              </a:rPr>
              <a:t>As of 12/31/2024, February has the most recorded overdoses with a total of 33.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>
                <a:solidFill>
                  <a:prstClr val="black"/>
                </a:solidFill>
                <a:latin typeface="Calibri" panose="020F0502020204030204"/>
              </a:rPr>
              <a:t>As of 12/31/2024, Monday has the most recorded overdoses with a total of 57.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2299258" y="914095"/>
          <a:ext cx="7578855" cy="523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68438" y="6217920"/>
            <a:ext cx="624049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>
                <a:solidFill>
                  <a:prstClr val="black"/>
                </a:solidFill>
                <a:latin typeface="Calibri" panose="020F0502020204030204"/>
              </a:rPr>
              <a:t>As of 9/15/2024, January and February have the most recorded overdoses with totals of 26.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>
                <a:solidFill>
                  <a:prstClr val="black"/>
                </a:solidFill>
                <a:latin typeface="Calibri" panose="020F0502020204030204"/>
              </a:rPr>
              <a:t>As of 9/15/2024, Wednesday has the most recorded overdoses with a total of 34.</a:t>
            </a:r>
          </a:p>
        </p:txBody>
      </p:sp>
    </p:spTree>
    <p:extLst>
      <p:ext uri="{BB962C8B-B14F-4D97-AF65-F5344CB8AC3E}">
        <p14:creationId xmlns:p14="http://schemas.microsoft.com/office/powerpoint/2010/main" val="315009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25</TotalTime>
  <Words>1597</Words>
  <Application>Microsoft Office PowerPoint</Application>
  <PresentationFormat>Widescreen</PresentationFormat>
  <Paragraphs>302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Calibri Light</vt:lpstr>
      <vt:lpstr>Century Gothic</vt:lpstr>
      <vt:lpstr>Wingdings</vt:lpstr>
      <vt:lpstr>Wingdings 3</vt:lpstr>
      <vt:lpstr>Ion</vt:lpstr>
      <vt:lpstr>Office Theme</vt:lpstr>
      <vt:lpstr>PowerPoint Presentation</vt:lpstr>
      <vt:lpstr>Welcome &amp; Introductions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Workgroup Initiatives</vt:lpstr>
      <vt:lpstr>Education and Prevention Team:</vt:lpstr>
      <vt:lpstr>Education and Prevention Team:  </vt:lpstr>
      <vt:lpstr>Treatment Enhancement Team:</vt:lpstr>
      <vt:lpstr>Treatment Enhancement Team:</vt:lpstr>
      <vt:lpstr>Recovery Team: </vt:lpstr>
      <vt:lpstr>Recovery Team:</vt:lpstr>
      <vt:lpstr>Recovery Team There is a growing need for additional Certified Recovery Peer Advocates (CRPA)</vt:lpstr>
      <vt:lpstr>Recovery Team:</vt:lpstr>
      <vt:lpstr>Overdose Response and Harm Reduction Team:</vt:lpstr>
      <vt:lpstr>Overdose Response and Harm Reduction Team:</vt:lpstr>
      <vt:lpstr>Overdose Response and Harm Reduction Team:</vt:lpstr>
      <vt:lpstr>Government Policy &amp; Liaison Team  (Data Quality Improvement):</vt:lpstr>
      <vt:lpstr>Lived Experience Workgroup:</vt:lpstr>
      <vt:lpstr>Workgroup Sign Up</vt:lpstr>
      <vt:lpstr>Questions &amp; answers</vt:lpstr>
      <vt:lpstr>Closing remarks</vt:lpstr>
    </vt:vector>
  </TitlesOfParts>
  <Company>Oneida County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Overdose Awareness Day</dc:title>
  <dc:creator>Graziano, Megan E..</dc:creator>
  <cp:lastModifiedBy>Graziano, Megan E..</cp:lastModifiedBy>
  <cp:revision>5</cp:revision>
  <cp:lastPrinted>2023-08-24T18:41:02Z</cp:lastPrinted>
  <dcterms:created xsi:type="dcterms:W3CDTF">2023-08-16T16:54:34Z</dcterms:created>
  <dcterms:modified xsi:type="dcterms:W3CDTF">2025-09-26T18:18:20Z</dcterms:modified>
</cp:coreProperties>
</file>