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 id="2147483814" r:id="rId2"/>
    <p:sldMasterId id="2147483872" r:id="rId3"/>
    <p:sldMasterId id="2147483885" r:id="rId4"/>
  </p:sldMasterIdLst>
  <p:notesMasterIdLst>
    <p:notesMasterId r:id="rId40"/>
  </p:notesMasterIdLst>
  <p:sldIdLst>
    <p:sldId id="288" r:id="rId5"/>
    <p:sldId id="289" r:id="rId6"/>
    <p:sldId id="292" r:id="rId7"/>
    <p:sldId id="283" r:id="rId8"/>
    <p:sldId id="284" r:id="rId9"/>
    <p:sldId id="285" r:id="rId10"/>
    <p:sldId id="286" r:id="rId11"/>
    <p:sldId id="287" r:id="rId12"/>
    <p:sldId id="261" r:id="rId13"/>
    <p:sldId id="262" r:id="rId14"/>
    <p:sldId id="291" r:id="rId15"/>
    <p:sldId id="293" r:id="rId16"/>
    <p:sldId id="258" r:id="rId17"/>
    <p:sldId id="259" r:id="rId18"/>
    <p:sldId id="295" r:id="rId19"/>
    <p:sldId id="300" r:id="rId20"/>
    <p:sldId id="301" r:id="rId21"/>
    <p:sldId id="302" r:id="rId22"/>
    <p:sldId id="297" r:id="rId23"/>
    <p:sldId id="303" r:id="rId24"/>
    <p:sldId id="304" r:id="rId25"/>
    <p:sldId id="272" r:id="rId26"/>
    <p:sldId id="273" r:id="rId27"/>
    <p:sldId id="298" r:id="rId28"/>
    <p:sldId id="275" r:id="rId29"/>
    <p:sldId id="276" r:id="rId30"/>
    <p:sldId id="277" r:id="rId31"/>
    <p:sldId id="278" r:id="rId32"/>
    <p:sldId id="299" r:id="rId33"/>
    <p:sldId id="305" r:id="rId34"/>
    <p:sldId id="280" r:id="rId35"/>
    <p:sldId id="281" r:id="rId36"/>
    <p:sldId id="282" r:id="rId37"/>
    <p:sldId id="307" r:id="rId38"/>
    <p:sldId id="306" r:id="rId3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0D9"/>
    <a:srgbClr val="D8AFEB"/>
    <a:srgbClr val="AD93DD"/>
    <a:srgbClr val="EBEAFA"/>
    <a:srgbClr val="E8D1F3"/>
    <a:srgbClr val="B008F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diagrams/_rels/data2.xml.rels><?xml version="1.0" encoding="UTF-8" standalone="yes"?>
<Relationships xmlns="http://schemas.openxmlformats.org/package/2006/relationships"><Relationship Id="rId8" Type="http://schemas.openxmlformats.org/officeDocument/2006/relationships/image" Target="../media/image221.svg"/><Relationship Id="rId3" Type="http://schemas.openxmlformats.org/officeDocument/2006/relationships/image" Target="../media/image216.png"/><Relationship Id="rId7" Type="http://schemas.openxmlformats.org/officeDocument/2006/relationships/image" Target="../media/image220.png"/><Relationship Id="rId2" Type="http://schemas.openxmlformats.org/officeDocument/2006/relationships/image" Target="../media/image215.svg"/><Relationship Id="rId1" Type="http://schemas.openxmlformats.org/officeDocument/2006/relationships/image" Target="../media/image214.png"/><Relationship Id="rId6" Type="http://schemas.openxmlformats.org/officeDocument/2006/relationships/image" Target="../media/image219.svg"/><Relationship Id="rId5" Type="http://schemas.openxmlformats.org/officeDocument/2006/relationships/image" Target="../media/image218.png"/><Relationship Id="rId4" Type="http://schemas.openxmlformats.org/officeDocument/2006/relationships/image" Target="../media/image217.svg"/></Relationships>
</file>

<file path=ppt/diagrams/_rels/data3.xml.rels><?xml version="1.0" encoding="UTF-8" standalone="yes"?>
<Relationships xmlns="http://schemas.openxmlformats.org/package/2006/relationships"><Relationship Id="rId8" Type="http://schemas.openxmlformats.org/officeDocument/2006/relationships/image" Target="../media/image231.svg"/><Relationship Id="rId3" Type="http://schemas.openxmlformats.org/officeDocument/2006/relationships/image" Target="../media/image226.png"/><Relationship Id="rId7" Type="http://schemas.openxmlformats.org/officeDocument/2006/relationships/image" Target="../media/image230.png"/><Relationship Id="rId2" Type="http://schemas.openxmlformats.org/officeDocument/2006/relationships/image" Target="../media/image225.svg"/><Relationship Id="rId1" Type="http://schemas.openxmlformats.org/officeDocument/2006/relationships/image" Target="../media/image224.png"/><Relationship Id="rId6" Type="http://schemas.openxmlformats.org/officeDocument/2006/relationships/image" Target="../media/image229.svg"/><Relationship Id="rId5" Type="http://schemas.openxmlformats.org/officeDocument/2006/relationships/image" Target="../media/image228.png"/><Relationship Id="rId4" Type="http://schemas.openxmlformats.org/officeDocument/2006/relationships/image" Target="../media/image22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21.svg"/><Relationship Id="rId3" Type="http://schemas.openxmlformats.org/officeDocument/2006/relationships/image" Target="../media/image216.png"/><Relationship Id="rId7" Type="http://schemas.openxmlformats.org/officeDocument/2006/relationships/image" Target="../media/image220.png"/><Relationship Id="rId2" Type="http://schemas.openxmlformats.org/officeDocument/2006/relationships/image" Target="../media/image215.svg"/><Relationship Id="rId1" Type="http://schemas.openxmlformats.org/officeDocument/2006/relationships/image" Target="../media/image214.png"/><Relationship Id="rId6" Type="http://schemas.openxmlformats.org/officeDocument/2006/relationships/image" Target="../media/image219.svg"/><Relationship Id="rId5" Type="http://schemas.openxmlformats.org/officeDocument/2006/relationships/image" Target="../media/image218.png"/><Relationship Id="rId4" Type="http://schemas.openxmlformats.org/officeDocument/2006/relationships/image" Target="../media/image21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31.svg"/><Relationship Id="rId3" Type="http://schemas.openxmlformats.org/officeDocument/2006/relationships/image" Target="../media/image226.png"/><Relationship Id="rId7" Type="http://schemas.openxmlformats.org/officeDocument/2006/relationships/image" Target="../media/image230.png"/><Relationship Id="rId2" Type="http://schemas.openxmlformats.org/officeDocument/2006/relationships/image" Target="../media/image225.svg"/><Relationship Id="rId1" Type="http://schemas.openxmlformats.org/officeDocument/2006/relationships/image" Target="../media/image224.png"/><Relationship Id="rId6" Type="http://schemas.openxmlformats.org/officeDocument/2006/relationships/image" Target="../media/image229.svg"/><Relationship Id="rId5" Type="http://schemas.openxmlformats.org/officeDocument/2006/relationships/image" Target="../media/image228.png"/><Relationship Id="rId4" Type="http://schemas.openxmlformats.org/officeDocument/2006/relationships/image" Target="../media/image227.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5491A8-819A-4B99-BA11-E29E075A7E65}"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180FE0B8-93E0-4903-954E-CD51AA2BB69D}">
      <dgm:prSet custT="1"/>
      <dgm:spPr/>
      <dgm:t>
        <a:bodyPr/>
        <a:lstStyle/>
        <a:p>
          <a:r>
            <a:rPr lang="en-US" sz="1600" dirty="0"/>
            <a:t>The funds for this RFP were made available through Opioid Settlement Funds (OSF) that the OCDMH received through the NYS OASAS.</a:t>
          </a:r>
        </a:p>
      </dgm:t>
    </dgm:pt>
    <dgm:pt modelId="{BE9A22D9-069C-4B35-AD00-B11F1A2F0E47}" type="parTrans" cxnId="{CD9EE969-2BF4-45AE-B629-B31C6765157B}">
      <dgm:prSet/>
      <dgm:spPr/>
      <dgm:t>
        <a:bodyPr/>
        <a:lstStyle/>
        <a:p>
          <a:endParaRPr lang="en-US"/>
        </a:p>
      </dgm:t>
    </dgm:pt>
    <dgm:pt modelId="{680E70C8-0710-4410-90D0-936BA5CF8279}" type="sibTrans" cxnId="{CD9EE969-2BF4-45AE-B629-B31C6765157B}">
      <dgm:prSet/>
      <dgm:spPr/>
      <dgm:t>
        <a:bodyPr/>
        <a:lstStyle/>
        <a:p>
          <a:endParaRPr lang="en-US"/>
        </a:p>
      </dgm:t>
    </dgm:pt>
    <dgm:pt modelId="{56F0590A-6A2D-4AD1-9525-FDC3225CD0FA}">
      <dgm:prSet custT="1"/>
      <dgm:spPr/>
      <dgm:t>
        <a:bodyPr/>
        <a:lstStyle/>
        <a:p>
          <a:r>
            <a:rPr lang="en-US" sz="2000" dirty="0"/>
            <a:t>5 agencies were awarded projects of various amounts </a:t>
          </a:r>
        </a:p>
      </dgm:t>
    </dgm:pt>
    <dgm:pt modelId="{B0D38B3E-7FCE-4E1A-8737-97DB96D1C553}" type="parTrans" cxnId="{08EBB3BA-E8E1-4792-ADD0-AFE89C48E775}">
      <dgm:prSet/>
      <dgm:spPr/>
      <dgm:t>
        <a:bodyPr/>
        <a:lstStyle/>
        <a:p>
          <a:endParaRPr lang="en-US"/>
        </a:p>
      </dgm:t>
    </dgm:pt>
    <dgm:pt modelId="{8E5A8F0E-E4A8-4333-B37D-806B2CE7A389}" type="sibTrans" cxnId="{08EBB3BA-E8E1-4792-ADD0-AFE89C48E775}">
      <dgm:prSet/>
      <dgm:spPr/>
      <dgm:t>
        <a:bodyPr/>
        <a:lstStyle/>
        <a:p>
          <a:endParaRPr lang="en-US"/>
        </a:p>
      </dgm:t>
    </dgm:pt>
    <dgm:pt modelId="{785B404F-8E79-4773-97F1-66A125EE62AA}">
      <dgm:prSet custT="1"/>
      <dgm:spPr/>
      <dgm:t>
        <a:bodyPr/>
        <a:lstStyle/>
        <a:p>
          <a:r>
            <a:rPr lang="en-US" sz="1600" dirty="0"/>
            <a:t>Projects awarded will help enhance and create new avenues of treatment and prevention for our rural communities, our youth in schools, and our most vulnerable. </a:t>
          </a:r>
        </a:p>
      </dgm:t>
    </dgm:pt>
    <dgm:pt modelId="{F06B1F5A-4213-4781-B62E-CDC5CEBEF1C0}" type="parTrans" cxnId="{2466F92C-EAFD-49E8-8FE1-306E975167BD}">
      <dgm:prSet/>
      <dgm:spPr/>
      <dgm:t>
        <a:bodyPr/>
        <a:lstStyle/>
        <a:p>
          <a:endParaRPr lang="en-US"/>
        </a:p>
      </dgm:t>
    </dgm:pt>
    <dgm:pt modelId="{194955E2-AD35-4F53-888B-2C9DE84D5993}" type="sibTrans" cxnId="{2466F92C-EAFD-49E8-8FE1-306E975167BD}">
      <dgm:prSet/>
      <dgm:spPr/>
      <dgm:t>
        <a:bodyPr/>
        <a:lstStyle/>
        <a:p>
          <a:endParaRPr lang="en-US"/>
        </a:p>
      </dgm:t>
    </dgm:pt>
    <dgm:pt modelId="{5599CD9E-5EE6-4F0B-93F3-556002D5D493}">
      <dgm:prSet/>
      <dgm:spPr/>
      <dgm:t>
        <a:bodyPr/>
        <a:lstStyle/>
        <a:p>
          <a:r>
            <a:rPr lang="en-US" dirty="0"/>
            <a:t>The goal for this RFP was to establish projects whose priority areas include harm reduction, treatment investments across the service continuum, priority populations, housing, recovery, prevention, transportation, public awareness, and research. </a:t>
          </a:r>
        </a:p>
      </dgm:t>
    </dgm:pt>
    <dgm:pt modelId="{894EB067-51D4-4AD3-8F54-1BC55F7A7041}" type="parTrans" cxnId="{4A5C71AB-87BE-42E6-A507-31019105A330}">
      <dgm:prSet/>
      <dgm:spPr/>
      <dgm:t>
        <a:bodyPr/>
        <a:lstStyle/>
        <a:p>
          <a:endParaRPr lang="en-US"/>
        </a:p>
      </dgm:t>
    </dgm:pt>
    <dgm:pt modelId="{71F9F070-D792-4EA0-934A-B5E55B23EAA1}" type="sibTrans" cxnId="{4A5C71AB-87BE-42E6-A507-31019105A330}">
      <dgm:prSet/>
      <dgm:spPr/>
      <dgm:t>
        <a:bodyPr/>
        <a:lstStyle/>
        <a:p>
          <a:endParaRPr lang="en-US"/>
        </a:p>
      </dgm:t>
    </dgm:pt>
    <dgm:pt modelId="{5D720AA0-7E2D-4A26-9710-3C1A16008A1B}">
      <dgm:prSet custT="1"/>
      <dgm:spPr/>
      <dgm:t>
        <a:bodyPr/>
        <a:lstStyle/>
        <a:p>
          <a:r>
            <a:rPr lang="en-US" sz="2000" dirty="0"/>
            <a:t>The RFP was issued in the Fall of 2023. </a:t>
          </a:r>
        </a:p>
      </dgm:t>
    </dgm:pt>
    <dgm:pt modelId="{BEFEE9F3-9658-4E7E-8757-2190078D7BB1}" type="parTrans" cxnId="{53DCE397-42EF-4DAE-921E-55BAD2194E18}">
      <dgm:prSet/>
      <dgm:spPr/>
      <dgm:t>
        <a:bodyPr/>
        <a:lstStyle/>
        <a:p>
          <a:endParaRPr lang="en-US"/>
        </a:p>
      </dgm:t>
    </dgm:pt>
    <dgm:pt modelId="{209ADE63-5CDD-4587-B83A-CD6911632E3F}" type="sibTrans" cxnId="{53DCE397-42EF-4DAE-921E-55BAD2194E18}">
      <dgm:prSet/>
      <dgm:spPr/>
      <dgm:t>
        <a:bodyPr/>
        <a:lstStyle/>
        <a:p>
          <a:endParaRPr lang="en-US"/>
        </a:p>
      </dgm:t>
    </dgm:pt>
    <dgm:pt modelId="{F398CE64-854C-49CE-93A4-4AD3E5F550E0}" type="pres">
      <dgm:prSet presAssocID="{505491A8-819A-4B99-BA11-E29E075A7E65}" presName="diagram" presStyleCnt="0">
        <dgm:presLayoutVars>
          <dgm:dir/>
          <dgm:resizeHandles val="exact"/>
        </dgm:presLayoutVars>
      </dgm:prSet>
      <dgm:spPr/>
    </dgm:pt>
    <dgm:pt modelId="{BA54E8CF-B24A-4EE5-9100-14244A74DF59}" type="pres">
      <dgm:prSet presAssocID="{180FE0B8-93E0-4903-954E-CD51AA2BB69D}" presName="node" presStyleLbl="node1" presStyleIdx="0" presStyleCnt="5">
        <dgm:presLayoutVars>
          <dgm:bulletEnabled val="1"/>
        </dgm:presLayoutVars>
      </dgm:prSet>
      <dgm:spPr/>
    </dgm:pt>
    <dgm:pt modelId="{F4DB8CD2-AED2-4E66-8200-9DCF2A502976}" type="pres">
      <dgm:prSet presAssocID="{680E70C8-0710-4410-90D0-936BA5CF8279}" presName="sibTrans" presStyleCnt="0"/>
      <dgm:spPr/>
    </dgm:pt>
    <dgm:pt modelId="{721F3100-BEB4-456D-A315-F55F4297FF6E}" type="pres">
      <dgm:prSet presAssocID="{5D720AA0-7E2D-4A26-9710-3C1A16008A1B}" presName="node" presStyleLbl="node1" presStyleIdx="1" presStyleCnt="5">
        <dgm:presLayoutVars>
          <dgm:bulletEnabled val="1"/>
        </dgm:presLayoutVars>
      </dgm:prSet>
      <dgm:spPr/>
    </dgm:pt>
    <dgm:pt modelId="{07D52382-9605-4AEF-AC03-712485CAB2AC}" type="pres">
      <dgm:prSet presAssocID="{209ADE63-5CDD-4587-B83A-CD6911632E3F}" presName="sibTrans" presStyleCnt="0"/>
      <dgm:spPr/>
    </dgm:pt>
    <dgm:pt modelId="{0C72FC95-B9BE-469B-824E-53E5240C5254}" type="pres">
      <dgm:prSet presAssocID="{5599CD9E-5EE6-4F0B-93F3-556002D5D493}" presName="node" presStyleLbl="node1" presStyleIdx="2" presStyleCnt="5" custScaleX="141609">
        <dgm:presLayoutVars>
          <dgm:bulletEnabled val="1"/>
        </dgm:presLayoutVars>
      </dgm:prSet>
      <dgm:spPr/>
    </dgm:pt>
    <dgm:pt modelId="{3D067B7B-A9FF-463C-A373-A6EE61BC9D88}" type="pres">
      <dgm:prSet presAssocID="{71F9F070-D792-4EA0-934A-B5E55B23EAA1}" presName="sibTrans" presStyleCnt="0"/>
      <dgm:spPr/>
    </dgm:pt>
    <dgm:pt modelId="{7A09AD63-6973-432A-BDCC-8DFF6E6B566C}" type="pres">
      <dgm:prSet presAssocID="{56F0590A-6A2D-4AD1-9525-FDC3225CD0FA}" presName="node" presStyleLbl="node1" presStyleIdx="3" presStyleCnt="5">
        <dgm:presLayoutVars>
          <dgm:bulletEnabled val="1"/>
        </dgm:presLayoutVars>
      </dgm:prSet>
      <dgm:spPr/>
    </dgm:pt>
    <dgm:pt modelId="{25625FB5-3A98-4B51-A1F2-52B337C38F2E}" type="pres">
      <dgm:prSet presAssocID="{8E5A8F0E-E4A8-4333-B37D-806B2CE7A389}" presName="sibTrans" presStyleCnt="0"/>
      <dgm:spPr/>
    </dgm:pt>
    <dgm:pt modelId="{1658DE27-DBE6-498A-B8A5-835459A2711E}" type="pres">
      <dgm:prSet presAssocID="{785B404F-8E79-4773-97F1-66A125EE62AA}" presName="node" presStyleLbl="node1" presStyleIdx="4" presStyleCnt="5">
        <dgm:presLayoutVars>
          <dgm:bulletEnabled val="1"/>
        </dgm:presLayoutVars>
      </dgm:prSet>
      <dgm:spPr/>
    </dgm:pt>
  </dgm:ptLst>
  <dgm:cxnLst>
    <dgm:cxn modelId="{2466F92C-EAFD-49E8-8FE1-306E975167BD}" srcId="{505491A8-819A-4B99-BA11-E29E075A7E65}" destId="{785B404F-8E79-4773-97F1-66A125EE62AA}" srcOrd="4" destOrd="0" parTransId="{F06B1F5A-4213-4781-B62E-CDC5CEBEF1C0}" sibTransId="{194955E2-AD35-4F53-888B-2C9DE84D5993}"/>
    <dgm:cxn modelId="{51D65F36-69BA-4F5B-871B-91ED35A84EB9}" type="presOf" srcId="{785B404F-8E79-4773-97F1-66A125EE62AA}" destId="{1658DE27-DBE6-498A-B8A5-835459A2711E}" srcOrd="0" destOrd="0" presId="urn:microsoft.com/office/officeart/2005/8/layout/default"/>
    <dgm:cxn modelId="{741BAE67-05F2-4701-8A25-23BE89721A7A}" type="presOf" srcId="{505491A8-819A-4B99-BA11-E29E075A7E65}" destId="{F398CE64-854C-49CE-93A4-4AD3E5F550E0}" srcOrd="0" destOrd="0" presId="urn:microsoft.com/office/officeart/2005/8/layout/default"/>
    <dgm:cxn modelId="{89680B48-6E69-4B79-B5C0-4B4F44AD05E3}" type="presOf" srcId="{5D720AA0-7E2D-4A26-9710-3C1A16008A1B}" destId="{721F3100-BEB4-456D-A315-F55F4297FF6E}" srcOrd="0" destOrd="0" presId="urn:microsoft.com/office/officeart/2005/8/layout/default"/>
    <dgm:cxn modelId="{CD9EE969-2BF4-45AE-B629-B31C6765157B}" srcId="{505491A8-819A-4B99-BA11-E29E075A7E65}" destId="{180FE0B8-93E0-4903-954E-CD51AA2BB69D}" srcOrd="0" destOrd="0" parTransId="{BE9A22D9-069C-4B35-AD00-B11F1A2F0E47}" sibTransId="{680E70C8-0710-4410-90D0-936BA5CF8279}"/>
    <dgm:cxn modelId="{7CA9FA77-7F40-48DF-A5DC-702C7E109457}" type="presOf" srcId="{5599CD9E-5EE6-4F0B-93F3-556002D5D493}" destId="{0C72FC95-B9BE-469B-824E-53E5240C5254}" srcOrd="0" destOrd="0" presId="urn:microsoft.com/office/officeart/2005/8/layout/default"/>
    <dgm:cxn modelId="{53DCE397-42EF-4DAE-921E-55BAD2194E18}" srcId="{505491A8-819A-4B99-BA11-E29E075A7E65}" destId="{5D720AA0-7E2D-4A26-9710-3C1A16008A1B}" srcOrd="1" destOrd="0" parTransId="{BEFEE9F3-9658-4E7E-8757-2190078D7BB1}" sibTransId="{209ADE63-5CDD-4587-B83A-CD6911632E3F}"/>
    <dgm:cxn modelId="{4A5C71AB-87BE-42E6-A507-31019105A330}" srcId="{505491A8-819A-4B99-BA11-E29E075A7E65}" destId="{5599CD9E-5EE6-4F0B-93F3-556002D5D493}" srcOrd="2" destOrd="0" parTransId="{894EB067-51D4-4AD3-8F54-1BC55F7A7041}" sibTransId="{71F9F070-D792-4EA0-934A-B5E55B23EAA1}"/>
    <dgm:cxn modelId="{26E994B2-BED3-4422-86FC-CBCA0AE479C7}" type="presOf" srcId="{56F0590A-6A2D-4AD1-9525-FDC3225CD0FA}" destId="{7A09AD63-6973-432A-BDCC-8DFF6E6B566C}" srcOrd="0" destOrd="0" presId="urn:microsoft.com/office/officeart/2005/8/layout/default"/>
    <dgm:cxn modelId="{08EBB3BA-E8E1-4792-ADD0-AFE89C48E775}" srcId="{505491A8-819A-4B99-BA11-E29E075A7E65}" destId="{56F0590A-6A2D-4AD1-9525-FDC3225CD0FA}" srcOrd="3" destOrd="0" parTransId="{B0D38B3E-7FCE-4E1A-8737-97DB96D1C553}" sibTransId="{8E5A8F0E-E4A8-4333-B37D-806B2CE7A389}"/>
    <dgm:cxn modelId="{BDDED9F3-D398-40C2-9752-01B5FD1F1A51}" type="presOf" srcId="{180FE0B8-93E0-4903-954E-CD51AA2BB69D}" destId="{BA54E8CF-B24A-4EE5-9100-14244A74DF59}" srcOrd="0" destOrd="0" presId="urn:microsoft.com/office/officeart/2005/8/layout/default"/>
    <dgm:cxn modelId="{50106F0E-CBB0-4B05-9787-49E6A7DC8C9C}" type="presParOf" srcId="{F398CE64-854C-49CE-93A4-4AD3E5F550E0}" destId="{BA54E8CF-B24A-4EE5-9100-14244A74DF59}" srcOrd="0" destOrd="0" presId="urn:microsoft.com/office/officeart/2005/8/layout/default"/>
    <dgm:cxn modelId="{E23C2EEB-7197-4C48-9FA0-CAC7AF1A0977}" type="presParOf" srcId="{F398CE64-854C-49CE-93A4-4AD3E5F550E0}" destId="{F4DB8CD2-AED2-4E66-8200-9DCF2A502976}" srcOrd="1" destOrd="0" presId="urn:microsoft.com/office/officeart/2005/8/layout/default"/>
    <dgm:cxn modelId="{CD0C7E17-0FE0-434E-BA9D-0CE6EECCDDB4}" type="presParOf" srcId="{F398CE64-854C-49CE-93A4-4AD3E5F550E0}" destId="{721F3100-BEB4-456D-A315-F55F4297FF6E}" srcOrd="2" destOrd="0" presId="urn:microsoft.com/office/officeart/2005/8/layout/default"/>
    <dgm:cxn modelId="{302AD3CA-26ED-4609-A6F4-76D27754C562}" type="presParOf" srcId="{F398CE64-854C-49CE-93A4-4AD3E5F550E0}" destId="{07D52382-9605-4AEF-AC03-712485CAB2AC}" srcOrd="3" destOrd="0" presId="urn:microsoft.com/office/officeart/2005/8/layout/default"/>
    <dgm:cxn modelId="{849EEA99-192A-4F50-8A46-EF544C35DF6A}" type="presParOf" srcId="{F398CE64-854C-49CE-93A4-4AD3E5F550E0}" destId="{0C72FC95-B9BE-469B-824E-53E5240C5254}" srcOrd="4" destOrd="0" presId="urn:microsoft.com/office/officeart/2005/8/layout/default"/>
    <dgm:cxn modelId="{3450A93C-262D-46C6-A087-D804179B6EF7}" type="presParOf" srcId="{F398CE64-854C-49CE-93A4-4AD3E5F550E0}" destId="{3D067B7B-A9FF-463C-A373-A6EE61BC9D88}" srcOrd="5" destOrd="0" presId="urn:microsoft.com/office/officeart/2005/8/layout/default"/>
    <dgm:cxn modelId="{6149D631-3EC7-4B66-A739-243C8B7C7E84}" type="presParOf" srcId="{F398CE64-854C-49CE-93A4-4AD3E5F550E0}" destId="{7A09AD63-6973-432A-BDCC-8DFF6E6B566C}" srcOrd="6" destOrd="0" presId="urn:microsoft.com/office/officeart/2005/8/layout/default"/>
    <dgm:cxn modelId="{414FEA64-1711-4D4D-8F14-B29AE8696256}" type="presParOf" srcId="{F398CE64-854C-49CE-93A4-4AD3E5F550E0}" destId="{25625FB5-3A98-4B51-A1F2-52B337C38F2E}" srcOrd="7" destOrd="0" presId="urn:microsoft.com/office/officeart/2005/8/layout/default"/>
    <dgm:cxn modelId="{C3CBB18C-3920-44CB-8171-4CC8A72CD3C1}" type="presParOf" srcId="{F398CE64-854C-49CE-93A4-4AD3E5F550E0}" destId="{1658DE27-DBE6-498A-B8A5-835459A2711E}"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6CA4D5-0FE8-43DC-A2ED-2C382828856B}"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A2672872-9CFB-4C1B-AA49-54F4E856CA02}">
      <dgm:prSet custT="1"/>
      <dgm:spPr/>
      <dgm:t>
        <a:bodyPr/>
        <a:lstStyle/>
        <a:p>
          <a:pPr>
            <a:lnSpc>
              <a:spcPct val="100000"/>
            </a:lnSpc>
            <a:defRPr cap="all"/>
          </a:pPr>
          <a:r>
            <a:rPr lang="en-US" sz="1200" b="1" dirty="0"/>
            <a:t>Procurement of an agency vehicle to assist in connecting individuals to mental health and substance abuse services and basic needs </a:t>
          </a:r>
        </a:p>
      </dgm:t>
    </dgm:pt>
    <dgm:pt modelId="{81B8F15B-A69D-4551-A76D-8592FB8DD088}" type="parTrans" cxnId="{74BC1E26-5F0D-4D4B-9841-075FD73260A9}">
      <dgm:prSet/>
      <dgm:spPr/>
      <dgm:t>
        <a:bodyPr/>
        <a:lstStyle/>
        <a:p>
          <a:endParaRPr lang="en-US"/>
        </a:p>
      </dgm:t>
    </dgm:pt>
    <dgm:pt modelId="{05099C15-7AF5-4D12-A347-F837640E7F96}" type="sibTrans" cxnId="{74BC1E26-5F0D-4D4B-9841-075FD73260A9}">
      <dgm:prSet/>
      <dgm:spPr/>
      <dgm:t>
        <a:bodyPr/>
        <a:lstStyle/>
        <a:p>
          <a:endParaRPr lang="en-US"/>
        </a:p>
      </dgm:t>
    </dgm:pt>
    <dgm:pt modelId="{4141BCC8-4DF5-4E2B-9960-A3ECA9A619D1}">
      <dgm:prSet custT="1"/>
      <dgm:spPr/>
      <dgm:t>
        <a:bodyPr/>
        <a:lstStyle/>
        <a:p>
          <a:pPr>
            <a:lnSpc>
              <a:spcPct val="100000"/>
            </a:lnSpc>
            <a:defRPr cap="all"/>
          </a:pPr>
          <a:r>
            <a:rPr lang="en-US" sz="1200" b="1" dirty="0"/>
            <a:t>Trained Rescue Mission Drop-In Center Staff on Mental Health First Aid</a:t>
          </a:r>
        </a:p>
      </dgm:t>
    </dgm:pt>
    <dgm:pt modelId="{48B623A2-EC92-41E0-A0EE-780CB4717DCE}" type="parTrans" cxnId="{60E0A45D-5E78-48EF-9631-A287465227D8}">
      <dgm:prSet/>
      <dgm:spPr/>
      <dgm:t>
        <a:bodyPr/>
        <a:lstStyle/>
        <a:p>
          <a:endParaRPr lang="en-US"/>
        </a:p>
      </dgm:t>
    </dgm:pt>
    <dgm:pt modelId="{F8A3F80C-AAE5-4DDE-8AE4-D96F10826A43}" type="sibTrans" cxnId="{60E0A45D-5E78-48EF-9631-A287465227D8}">
      <dgm:prSet/>
      <dgm:spPr/>
      <dgm:t>
        <a:bodyPr/>
        <a:lstStyle/>
        <a:p>
          <a:endParaRPr lang="en-US"/>
        </a:p>
      </dgm:t>
    </dgm:pt>
    <dgm:pt modelId="{84D59E22-A1FB-49BF-B9FD-B282B6F7DE2A}">
      <dgm:prSet custT="1"/>
      <dgm:spPr/>
      <dgm:t>
        <a:bodyPr/>
        <a:lstStyle/>
        <a:p>
          <a:pPr>
            <a:lnSpc>
              <a:spcPct val="100000"/>
            </a:lnSpc>
            <a:defRPr cap="all"/>
          </a:pPr>
          <a:r>
            <a:rPr lang="en-US" sz="1200" b="1" dirty="0"/>
            <a:t>Peer presence at the Salvation Army lunch service each Tuesday</a:t>
          </a:r>
        </a:p>
      </dgm:t>
    </dgm:pt>
    <dgm:pt modelId="{28FCA1F3-D906-405F-A6F2-1C38B1DC3A6F}" type="parTrans" cxnId="{D5668528-7B28-4A26-994A-57A9AE47E7DA}">
      <dgm:prSet/>
      <dgm:spPr/>
      <dgm:t>
        <a:bodyPr/>
        <a:lstStyle/>
        <a:p>
          <a:endParaRPr lang="en-US"/>
        </a:p>
      </dgm:t>
    </dgm:pt>
    <dgm:pt modelId="{CD2F0EC3-095A-46FB-BB4C-12A86C808001}" type="sibTrans" cxnId="{D5668528-7B28-4A26-994A-57A9AE47E7DA}">
      <dgm:prSet/>
      <dgm:spPr/>
      <dgm:t>
        <a:bodyPr/>
        <a:lstStyle/>
        <a:p>
          <a:endParaRPr lang="en-US"/>
        </a:p>
      </dgm:t>
    </dgm:pt>
    <dgm:pt modelId="{381F7B76-63E4-46C7-AB8C-7C2CD5FFE196}">
      <dgm:prSet custT="1"/>
      <dgm:spPr/>
      <dgm:t>
        <a:bodyPr/>
        <a:lstStyle/>
        <a:p>
          <a:pPr>
            <a:lnSpc>
              <a:spcPct val="100000"/>
            </a:lnSpc>
            <a:defRPr cap="all"/>
          </a:pPr>
          <a:r>
            <a:rPr lang="en-US" sz="1200" b="1" dirty="0"/>
            <a:t>Our agency has been working to being build out the walk-in center at 1427 Genesee St.! The goal is to have this operation functional by Spring of 2025, allowing outreach to occur in a new location</a:t>
          </a:r>
        </a:p>
      </dgm:t>
    </dgm:pt>
    <dgm:pt modelId="{CF4C4931-A580-442F-A772-80CB95C58077}" type="parTrans" cxnId="{3C4F4B47-7DC0-4211-B9FF-F43E0F7C1057}">
      <dgm:prSet/>
      <dgm:spPr/>
      <dgm:t>
        <a:bodyPr/>
        <a:lstStyle/>
        <a:p>
          <a:endParaRPr lang="en-US"/>
        </a:p>
      </dgm:t>
    </dgm:pt>
    <dgm:pt modelId="{B4F1ECFA-1318-4F1F-B835-4753EBE4E4D9}" type="sibTrans" cxnId="{3C4F4B47-7DC0-4211-B9FF-F43E0F7C1057}">
      <dgm:prSet/>
      <dgm:spPr/>
      <dgm:t>
        <a:bodyPr/>
        <a:lstStyle/>
        <a:p>
          <a:endParaRPr lang="en-US"/>
        </a:p>
      </dgm:t>
    </dgm:pt>
    <dgm:pt modelId="{BB578224-5056-4458-8B43-58FF7340A86B}" type="pres">
      <dgm:prSet presAssocID="{D06CA4D5-0FE8-43DC-A2ED-2C382828856B}" presName="root" presStyleCnt="0">
        <dgm:presLayoutVars>
          <dgm:dir/>
          <dgm:resizeHandles val="exact"/>
        </dgm:presLayoutVars>
      </dgm:prSet>
      <dgm:spPr/>
    </dgm:pt>
    <dgm:pt modelId="{F4661D56-7508-41D4-AAAC-A0A4927B5D22}" type="pres">
      <dgm:prSet presAssocID="{A2672872-9CFB-4C1B-AA49-54F4E856CA02}" presName="compNode" presStyleCnt="0"/>
      <dgm:spPr/>
    </dgm:pt>
    <dgm:pt modelId="{335DA161-8452-40BC-98CF-E7157324D36B}" type="pres">
      <dgm:prSet presAssocID="{A2672872-9CFB-4C1B-AA49-54F4E856CA02}" presName="iconBgRect" presStyleLbl="bgShp" presStyleIdx="0" presStyleCnt="4"/>
      <dgm:spPr/>
    </dgm:pt>
    <dgm:pt modelId="{E51EB079-294B-4A98-AC7F-62C663951CAC}" type="pres">
      <dgm:prSet presAssocID="{A2672872-9CFB-4C1B-AA49-54F4E856CA0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edicine"/>
        </a:ext>
      </dgm:extLst>
    </dgm:pt>
    <dgm:pt modelId="{54D7B8EB-B64E-4D24-9AB6-E16923AF9A0A}" type="pres">
      <dgm:prSet presAssocID="{A2672872-9CFB-4C1B-AA49-54F4E856CA02}" presName="spaceRect" presStyleCnt="0"/>
      <dgm:spPr/>
    </dgm:pt>
    <dgm:pt modelId="{C77C1558-4D99-4B68-9755-3D33B5590762}" type="pres">
      <dgm:prSet presAssocID="{A2672872-9CFB-4C1B-AA49-54F4E856CA02}" presName="textRect" presStyleLbl="revTx" presStyleIdx="0" presStyleCnt="4">
        <dgm:presLayoutVars>
          <dgm:chMax val="1"/>
          <dgm:chPref val="1"/>
        </dgm:presLayoutVars>
      </dgm:prSet>
      <dgm:spPr/>
    </dgm:pt>
    <dgm:pt modelId="{4BCD6412-207C-45CF-AD75-D169183D2D29}" type="pres">
      <dgm:prSet presAssocID="{05099C15-7AF5-4D12-A347-F837640E7F96}" presName="sibTrans" presStyleCnt="0"/>
      <dgm:spPr/>
    </dgm:pt>
    <dgm:pt modelId="{8EFA7E13-041C-4F5B-A93A-FDCE368B86D8}" type="pres">
      <dgm:prSet presAssocID="{4141BCC8-4DF5-4E2B-9960-A3ECA9A619D1}" presName="compNode" presStyleCnt="0"/>
      <dgm:spPr/>
    </dgm:pt>
    <dgm:pt modelId="{2CDAE8C5-D402-47B5-96C6-6BDC45EDA538}" type="pres">
      <dgm:prSet presAssocID="{4141BCC8-4DF5-4E2B-9960-A3ECA9A619D1}" presName="iconBgRect" presStyleLbl="bgShp" presStyleIdx="1" presStyleCnt="4"/>
      <dgm:spPr/>
    </dgm:pt>
    <dgm:pt modelId="{C88CBA20-3893-40F5-AD13-CCB99264790F}" type="pres">
      <dgm:prSet presAssocID="{4141BCC8-4DF5-4E2B-9960-A3ECA9A619D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irefighter"/>
        </a:ext>
      </dgm:extLst>
    </dgm:pt>
    <dgm:pt modelId="{86CB26DC-B87A-40EA-AA8B-E99F8AB9E953}" type="pres">
      <dgm:prSet presAssocID="{4141BCC8-4DF5-4E2B-9960-A3ECA9A619D1}" presName="spaceRect" presStyleCnt="0"/>
      <dgm:spPr/>
    </dgm:pt>
    <dgm:pt modelId="{270D4C43-5B68-413D-9A77-82C5A85F95A9}" type="pres">
      <dgm:prSet presAssocID="{4141BCC8-4DF5-4E2B-9960-A3ECA9A619D1}" presName="textRect" presStyleLbl="revTx" presStyleIdx="1" presStyleCnt="4">
        <dgm:presLayoutVars>
          <dgm:chMax val="1"/>
          <dgm:chPref val="1"/>
        </dgm:presLayoutVars>
      </dgm:prSet>
      <dgm:spPr/>
    </dgm:pt>
    <dgm:pt modelId="{F3E3024A-4CB1-40A1-8067-E4E74B7ADCC7}" type="pres">
      <dgm:prSet presAssocID="{F8A3F80C-AAE5-4DDE-8AE4-D96F10826A43}" presName="sibTrans" presStyleCnt="0"/>
      <dgm:spPr/>
    </dgm:pt>
    <dgm:pt modelId="{71EE6B2D-7A9D-4626-B5E1-287CCC24E823}" type="pres">
      <dgm:prSet presAssocID="{84D59E22-A1FB-49BF-B9FD-B282B6F7DE2A}" presName="compNode" presStyleCnt="0"/>
      <dgm:spPr/>
    </dgm:pt>
    <dgm:pt modelId="{813F46FA-694F-45D1-B123-EC8733638028}" type="pres">
      <dgm:prSet presAssocID="{84D59E22-A1FB-49BF-B9FD-B282B6F7DE2A}" presName="iconBgRect" presStyleLbl="bgShp" presStyleIdx="2" presStyleCnt="4"/>
      <dgm:spPr/>
    </dgm:pt>
    <dgm:pt modelId="{7D57E842-B10F-49C1-96AE-5295F2C761D9}" type="pres">
      <dgm:prSet presAssocID="{84D59E22-A1FB-49BF-B9FD-B282B6F7DE2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Fork and knife"/>
        </a:ext>
      </dgm:extLst>
    </dgm:pt>
    <dgm:pt modelId="{FA0B5598-CD1E-41B1-A7DF-6A88500E211E}" type="pres">
      <dgm:prSet presAssocID="{84D59E22-A1FB-49BF-B9FD-B282B6F7DE2A}" presName="spaceRect" presStyleCnt="0"/>
      <dgm:spPr/>
    </dgm:pt>
    <dgm:pt modelId="{ABF0BC54-BE7B-4C47-AD12-42BA4D8BBA30}" type="pres">
      <dgm:prSet presAssocID="{84D59E22-A1FB-49BF-B9FD-B282B6F7DE2A}" presName="textRect" presStyleLbl="revTx" presStyleIdx="2" presStyleCnt="4">
        <dgm:presLayoutVars>
          <dgm:chMax val="1"/>
          <dgm:chPref val="1"/>
        </dgm:presLayoutVars>
      </dgm:prSet>
      <dgm:spPr/>
    </dgm:pt>
    <dgm:pt modelId="{015BA743-D8F4-4A26-81BB-CE70271EA043}" type="pres">
      <dgm:prSet presAssocID="{CD2F0EC3-095A-46FB-BB4C-12A86C808001}" presName="sibTrans" presStyleCnt="0"/>
      <dgm:spPr/>
    </dgm:pt>
    <dgm:pt modelId="{47CC3EB3-E24A-4EE5-A91C-C46A4B239F56}" type="pres">
      <dgm:prSet presAssocID="{381F7B76-63E4-46C7-AB8C-7C2CD5FFE196}" presName="compNode" presStyleCnt="0"/>
      <dgm:spPr/>
    </dgm:pt>
    <dgm:pt modelId="{827D1998-7404-4647-9A4F-CF579A33FAE5}" type="pres">
      <dgm:prSet presAssocID="{381F7B76-63E4-46C7-AB8C-7C2CD5FFE196}" presName="iconBgRect" presStyleLbl="bgShp" presStyleIdx="3" presStyleCnt="4"/>
      <dgm:spPr/>
    </dgm:pt>
    <dgm:pt modelId="{2965BEB0-A165-4120-A9BD-B53E25DCABB6}" type="pres">
      <dgm:prSet presAssocID="{381F7B76-63E4-46C7-AB8C-7C2CD5FFE19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ranching Diagram"/>
        </a:ext>
      </dgm:extLst>
    </dgm:pt>
    <dgm:pt modelId="{3190CF15-4EEE-43A0-872A-7BF420CA8CF6}" type="pres">
      <dgm:prSet presAssocID="{381F7B76-63E4-46C7-AB8C-7C2CD5FFE196}" presName="spaceRect" presStyleCnt="0"/>
      <dgm:spPr/>
    </dgm:pt>
    <dgm:pt modelId="{A3BE7D5B-BB5C-4F96-85C7-1024F91AAB8F}" type="pres">
      <dgm:prSet presAssocID="{381F7B76-63E4-46C7-AB8C-7C2CD5FFE196}" presName="textRect" presStyleLbl="revTx" presStyleIdx="3" presStyleCnt="4">
        <dgm:presLayoutVars>
          <dgm:chMax val="1"/>
          <dgm:chPref val="1"/>
        </dgm:presLayoutVars>
      </dgm:prSet>
      <dgm:spPr/>
    </dgm:pt>
  </dgm:ptLst>
  <dgm:cxnLst>
    <dgm:cxn modelId="{6E3A6D03-C1CF-493F-813C-D1D5601D0E27}" type="presOf" srcId="{381F7B76-63E4-46C7-AB8C-7C2CD5FFE196}" destId="{A3BE7D5B-BB5C-4F96-85C7-1024F91AAB8F}" srcOrd="0" destOrd="0" presId="urn:microsoft.com/office/officeart/2018/5/layout/IconCircleLabelList"/>
    <dgm:cxn modelId="{0778EF14-7C71-472A-B829-7DE2C793DF0F}" type="presOf" srcId="{D06CA4D5-0FE8-43DC-A2ED-2C382828856B}" destId="{BB578224-5056-4458-8B43-58FF7340A86B}" srcOrd="0" destOrd="0" presId="urn:microsoft.com/office/officeart/2018/5/layout/IconCircleLabelList"/>
    <dgm:cxn modelId="{948CE518-3982-4F73-98D0-F1EE20AD3ACA}" type="presOf" srcId="{A2672872-9CFB-4C1B-AA49-54F4E856CA02}" destId="{C77C1558-4D99-4B68-9755-3D33B5590762}" srcOrd="0" destOrd="0" presId="urn:microsoft.com/office/officeart/2018/5/layout/IconCircleLabelList"/>
    <dgm:cxn modelId="{74BC1E26-5F0D-4D4B-9841-075FD73260A9}" srcId="{D06CA4D5-0FE8-43DC-A2ED-2C382828856B}" destId="{A2672872-9CFB-4C1B-AA49-54F4E856CA02}" srcOrd="0" destOrd="0" parTransId="{81B8F15B-A69D-4551-A76D-8592FB8DD088}" sibTransId="{05099C15-7AF5-4D12-A347-F837640E7F96}"/>
    <dgm:cxn modelId="{D5668528-7B28-4A26-994A-57A9AE47E7DA}" srcId="{D06CA4D5-0FE8-43DC-A2ED-2C382828856B}" destId="{84D59E22-A1FB-49BF-B9FD-B282B6F7DE2A}" srcOrd="2" destOrd="0" parTransId="{28FCA1F3-D906-405F-A6F2-1C38B1DC3A6F}" sibTransId="{CD2F0EC3-095A-46FB-BB4C-12A86C808001}"/>
    <dgm:cxn modelId="{60E0A45D-5E78-48EF-9631-A287465227D8}" srcId="{D06CA4D5-0FE8-43DC-A2ED-2C382828856B}" destId="{4141BCC8-4DF5-4E2B-9960-A3ECA9A619D1}" srcOrd="1" destOrd="0" parTransId="{48B623A2-EC92-41E0-A0EE-780CB4717DCE}" sibTransId="{F8A3F80C-AAE5-4DDE-8AE4-D96F10826A43}"/>
    <dgm:cxn modelId="{3C4F4B47-7DC0-4211-B9FF-F43E0F7C1057}" srcId="{D06CA4D5-0FE8-43DC-A2ED-2C382828856B}" destId="{381F7B76-63E4-46C7-AB8C-7C2CD5FFE196}" srcOrd="3" destOrd="0" parTransId="{CF4C4931-A580-442F-A772-80CB95C58077}" sibTransId="{B4F1ECFA-1318-4F1F-B835-4753EBE4E4D9}"/>
    <dgm:cxn modelId="{B90138EC-7900-4E92-8BFA-F21E3C7D9FE1}" type="presOf" srcId="{84D59E22-A1FB-49BF-B9FD-B282B6F7DE2A}" destId="{ABF0BC54-BE7B-4C47-AD12-42BA4D8BBA30}" srcOrd="0" destOrd="0" presId="urn:microsoft.com/office/officeart/2018/5/layout/IconCircleLabelList"/>
    <dgm:cxn modelId="{90C9BFF6-E54E-47A6-8B86-1A9980129735}" type="presOf" srcId="{4141BCC8-4DF5-4E2B-9960-A3ECA9A619D1}" destId="{270D4C43-5B68-413D-9A77-82C5A85F95A9}" srcOrd="0" destOrd="0" presId="urn:microsoft.com/office/officeart/2018/5/layout/IconCircleLabelList"/>
    <dgm:cxn modelId="{CE0EB84F-1D1D-48E0-A9BA-49D32B5A705C}" type="presParOf" srcId="{BB578224-5056-4458-8B43-58FF7340A86B}" destId="{F4661D56-7508-41D4-AAAC-A0A4927B5D22}" srcOrd="0" destOrd="0" presId="urn:microsoft.com/office/officeart/2018/5/layout/IconCircleLabelList"/>
    <dgm:cxn modelId="{431FBEA6-0458-4F8F-8E70-128C0963A065}" type="presParOf" srcId="{F4661D56-7508-41D4-AAAC-A0A4927B5D22}" destId="{335DA161-8452-40BC-98CF-E7157324D36B}" srcOrd="0" destOrd="0" presId="urn:microsoft.com/office/officeart/2018/5/layout/IconCircleLabelList"/>
    <dgm:cxn modelId="{8852E1AB-E864-4D2B-8433-566ADB0B22CA}" type="presParOf" srcId="{F4661D56-7508-41D4-AAAC-A0A4927B5D22}" destId="{E51EB079-294B-4A98-AC7F-62C663951CAC}" srcOrd="1" destOrd="0" presId="urn:microsoft.com/office/officeart/2018/5/layout/IconCircleLabelList"/>
    <dgm:cxn modelId="{89813D80-275A-47D7-8B7B-099622BC4873}" type="presParOf" srcId="{F4661D56-7508-41D4-AAAC-A0A4927B5D22}" destId="{54D7B8EB-B64E-4D24-9AB6-E16923AF9A0A}" srcOrd="2" destOrd="0" presId="urn:microsoft.com/office/officeart/2018/5/layout/IconCircleLabelList"/>
    <dgm:cxn modelId="{AF44B440-24BF-4D44-8668-82F1DAFD8F9F}" type="presParOf" srcId="{F4661D56-7508-41D4-AAAC-A0A4927B5D22}" destId="{C77C1558-4D99-4B68-9755-3D33B5590762}" srcOrd="3" destOrd="0" presId="urn:microsoft.com/office/officeart/2018/5/layout/IconCircleLabelList"/>
    <dgm:cxn modelId="{4487FCF5-6040-4DC0-A96A-381D13451BF0}" type="presParOf" srcId="{BB578224-5056-4458-8B43-58FF7340A86B}" destId="{4BCD6412-207C-45CF-AD75-D169183D2D29}" srcOrd="1" destOrd="0" presId="urn:microsoft.com/office/officeart/2018/5/layout/IconCircleLabelList"/>
    <dgm:cxn modelId="{DFFBAEB9-29A7-423B-9F99-E108F5886009}" type="presParOf" srcId="{BB578224-5056-4458-8B43-58FF7340A86B}" destId="{8EFA7E13-041C-4F5B-A93A-FDCE368B86D8}" srcOrd="2" destOrd="0" presId="urn:microsoft.com/office/officeart/2018/5/layout/IconCircleLabelList"/>
    <dgm:cxn modelId="{E79637C4-E3E3-4230-86C5-C256F3C544A9}" type="presParOf" srcId="{8EFA7E13-041C-4F5B-A93A-FDCE368B86D8}" destId="{2CDAE8C5-D402-47B5-96C6-6BDC45EDA538}" srcOrd="0" destOrd="0" presId="urn:microsoft.com/office/officeart/2018/5/layout/IconCircleLabelList"/>
    <dgm:cxn modelId="{DE1DA4DA-9CD1-4E59-8F4E-4E1EC8306792}" type="presParOf" srcId="{8EFA7E13-041C-4F5B-A93A-FDCE368B86D8}" destId="{C88CBA20-3893-40F5-AD13-CCB99264790F}" srcOrd="1" destOrd="0" presId="urn:microsoft.com/office/officeart/2018/5/layout/IconCircleLabelList"/>
    <dgm:cxn modelId="{D2A95380-6905-49D3-931A-4D05AC53D0CB}" type="presParOf" srcId="{8EFA7E13-041C-4F5B-A93A-FDCE368B86D8}" destId="{86CB26DC-B87A-40EA-AA8B-E99F8AB9E953}" srcOrd="2" destOrd="0" presId="urn:microsoft.com/office/officeart/2018/5/layout/IconCircleLabelList"/>
    <dgm:cxn modelId="{A979324C-DAFB-4C51-8FC2-4C8E88D44848}" type="presParOf" srcId="{8EFA7E13-041C-4F5B-A93A-FDCE368B86D8}" destId="{270D4C43-5B68-413D-9A77-82C5A85F95A9}" srcOrd="3" destOrd="0" presId="urn:microsoft.com/office/officeart/2018/5/layout/IconCircleLabelList"/>
    <dgm:cxn modelId="{5DFA38F5-4D43-447B-9C8F-E8CEDEE30B11}" type="presParOf" srcId="{BB578224-5056-4458-8B43-58FF7340A86B}" destId="{F3E3024A-4CB1-40A1-8067-E4E74B7ADCC7}" srcOrd="3" destOrd="0" presId="urn:microsoft.com/office/officeart/2018/5/layout/IconCircleLabelList"/>
    <dgm:cxn modelId="{FF62989B-8498-4690-B523-2CB973DDF45B}" type="presParOf" srcId="{BB578224-5056-4458-8B43-58FF7340A86B}" destId="{71EE6B2D-7A9D-4626-B5E1-287CCC24E823}" srcOrd="4" destOrd="0" presId="urn:microsoft.com/office/officeart/2018/5/layout/IconCircleLabelList"/>
    <dgm:cxn modelId="{808EC0AC-9CA5-4FCB-988B-937B5966CCAD}" type="presParOf" srcId="{71EE6B2D-7A9D-4626-B5E1-287CCC24E823}" destId="{813F46FA-694F-45D1-B123-EC8733638028}" srcOrd="0" destOrd="0" presId="urn:microsoft.com/office/officeart/2018/5/layout/IconCircleLabelList"/>
    <dgm:cxn modelId="{71E714A3-FFF9-4DF0-8B7F-C1687EBF7883}" type="presParOf" srcId="{71EE6B2D-7A9D-4626-B5E1-287CCC24E823}" destId="{7D57E842-B10F-49C1-96AE-5295F2C761D9}" srcOrd="1" destOrd="0" presId="urn:microsoft.com/office/officeart/2018/5/layout/IconCircleLabelList"/>
    <dgm:cxn modelId="{7FE5F80A-E56F-4B73-BE08-E4E4353925EC}" type="presParOf" srcId="{71EE6B2D-7A9D-4626-B5E1-287CCC24E823}" destId="{FA0B5598-CD1E-41B1-A7DF-6A88500E211E}" srcOrd="2" destOrd="0" presId="urn:microsoft.com/office/officeart/2018/5/layout/IconCircleLabelList"/>
    <dgm:cxn modelId="{9CFA3033-2438-4557-878D-7A3949EAD3DA}" type="presParOf" srcId="{71EE6B2D-7A9D-4626-B5E1-287CCC24E823}" destId="{ABF0BC54-BE7B-4C47-AD12-42BA4D8BBA30}" srcOrd="3" destOrd="0" presId="urn:microsoft.com/office/officeart/2018/5/layout/IconCircleLabelList"/>
    <dgm:cxn modelId="{DB089363-38A9-4B94-B25D-366217E1C1AD}" type="presParOf" srcId="{BB578224-5056-4458-8B43-58FF7340A86B}" destId="{015BA743-D8F4-4A26-81BB-CE70271EA043}" srcOrd="5" destOrd="0" presId="urn:microsoft.com/office/officeart/2018/5/layout/IconCircleLabelList"/>
    <dgm:cxn modelId="{A8667C1F-BCAA-40C3-95EF-5A92B19514D1}" type="presParOf" srcId="{BB578224-5056-4458-8B43-58FF7340A86B}" destId="{47CC3EB3-E24A-4EE5-A91C-C46A4B239F56}" srcOrd="6" destOrd="0" presId="urn:microsoft.com/office/officeart/2018/5/layout/IconCircleLabelList"/>
    <dgm:cxn modelId="{239AFD81-3CBC-4451-A66A-3F08F313F98D}" type="presParOf" srcId="{47CC3EB3-E24A-4EE5-A91C-C46A4B239F56}" destId="{827D1998-7404-4647-9A4F-CF579A33FAE5}" srcOrd="0" destOrd="0" presId="urn:microsoft.com/office/officeart/2018/5/layout/IconCircleLabelList"/>
    <dgm:cxn modelId="{50477B3B-2438-4CD9-B1C2-972EC949D9C5}" type="presParOf" srcId="{47CC3EB3-E24A-4EE5-A91C-C46A4B239F56}" destId="{2965BEB0-A165-4120-A9BD-B53E25DCABB6}" srcOrd="1" destOrd="0" presId="urn:microsoft.com/office/officeart/2018/5/layout/IconCircleLabelList"/>
    <dgm:cxn modelId="{9452677B-D9B7-4DA7-81A2-BD8001BE67FC}" type="presParOf" srcId="{47CC3EB3-E24A-4EE5-A91C-C46A4B239F56}" destId="{3190CF15-4EEE-43A0-872A-7BF420CA8CF6}" srcOrd="2" destOrd="0" presId="urn:microsoft.com/office/officeart/2018/5/layout/IconCircleLabelList"/>
    <dgm:cxn modelId="{ACB51EFC-A127-4D51-B310-70062449E950}" type="presParOf" srcId="{47CC3EB3-E24A-4EE5-A91C-C46A4B239F56}" destId="{A3BE7D5B-BB5C-4F96-85C7-1024F91AAB8F}"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CDCDF8-7F13-4FB1-89FF-4C3B761B0450}" type="doc">
      <dgm:prSet loTypeId="urn:microsoft.com/office/officeart/2005/8/layout/hList7" loCatId="list" qsTypeId="urn:microsoft.com/office/officeart/2005/8/quickstyle/simple1" qsCatId="simple" csTypeId="urn:microsoft.com/office/officeart/2005/8/colors/colorful1" csCatId="colorful" phldr="1"/>
      <dgm:spPr/>
    </dgm:pt>
    <dgm:pt modelId="{155400B4-8BF8-4817-821F-D619209B4201}">
      <dgm:prSet phldrT="[Text]" custT="1"/>
      <dgm:spPr>
        <a:solidFill>
          <a:schemeClr val="accent4">
            <a:lumMod val="75000"/>
            <a:alpha val="81000"/>
          </a:schemeClr>
        </a:solidFill>
      </dgm:spPr>
      <dgm:t>
        <a:bodyPr/>
        <a:lstStyle/>
        <a:p>
          <a:r>
            <a:rPr lang="en-US" sz="1800" b="1" spc="0" dirty="0">
              <a:latin typeface="Verdana" panose="020B0604030504040204" pitchFamily="34" charset="0"/>
              <a:ea typeface="Verdana" panose="020B0604030504040204" pitchFamily="34" charset="0"/>
            </a:rPr>
            <a:t>Strategy Meetings</a:t>
          </a:r>
          <a:endParaRPr lang="en-US" sz="1800" b="1" dirty="0">
            <a:latin typeface="Verdana" panose="020B0604030504040204" pitchFamily="34" charset="0"/>
            <a:ea typeface="Verdana" panose="020B0604030504040204" pitchFamily="34" charset="0"/>
          </a:endParaRPr>
        </a:p>
      </dgm:t>
    </dgm:pt>
    <dgm:pt modelId="{5FE4C4F4-1AFA-46E1-A92A-5234C2BAF51E}" type="parTrans" cxnId="{FA557C0F-85F1-4778-87CE-869F61394FD7}">
      <dgm:prSet/>
      <dgm:spPr/>
      <dgm:t>
        <a:bodyPr/>
        <a:lstStyle/>
        <a:p>
          <a:endParaRPr lang="en-US"/>
        </a:p>
      </dgm:t>
    </dgm:pt>
    <dgm:pt modelId="{7AE6D0A7-2D21-4316-A274-82A26A751C3F}" type="sibTrans" cxnId="{FA557C0F-85F1-4778-87CE-869F61394FD7}">
      <dgm:prSet/>
      <dgm:spPr/>
      <dgm:t>
        <a:bodyPr/>
        <a:lstStyle/>
        <a:p>
          <a:endParaRPr lang="en-US"/>
        </a:p>
      </dgm:t>
    </dgm:pt>
    <dgm:pt modelId="{61A457C7-DEDD-4D06-93E1-4614C008DEB6}">
      <dgm:prSet phldrT="[Text]" custT="1"/>
      <dgm:spPr>
        <a:solidFill>
          <a:srgbClr val="00B050">
            <a:alpha val="80000"/>
          </a:srgbClr>
        </a:solidFill>
      </dgm:spPr>
      <dgm:t>
        <a:bodyPr/>
        <a:lstStyle/>
        <a:p>
          <a:pPr>
            <a:buNone/>
          </a:pPr>
          <a:r>
            <a:rPr lang="en-US" sz="1800" b="1" spc="300" dirty="0">
              <a:latin typeface="Verdana" panose="020B0604030504040204" pitchFamily="34" charset="0"/>
              <a:ea typeface="Verdana" panose="020B0604030504040204" pitchFamily="34" charset="0"/>
            </a:rPr>
            <a:t>SNOOT</a:t>
          </a:r>
          <a:endParaRPr lang="en-US" sz="1800" b="1" dirty="0">
            <a:latin typeface="Verdana" panose="020B0604030504040204" pitchFamily="34" charset="0"/>
            <a:ea typeface="Verdana" panose="020B0604030504040204" pitchFamily="34" charset="0"/>
          </a:endParaRPr>
        </a:p>
      </dgm:t>
    </dgm:pt>
    <dgm:pt modelId="{F8AE785C-2780-41D5-A034-0A677E06BB58}" type="sibTrans" cxnId="{A43D7E9E-3507-4414-9BAA-114223EF1744}">
      <dgm:prSet/>
      <dgm:spPr/>
      <dgm:t>
        <a:bodyPr/>
        <a:lstStyle/>
        <a:p>
          <a:endParaRPr lang="en-US"/>
        </a:p>
      </dgm:t>
    </dgm:pt>
    <dgm:pt modelId="{F552F5A0-8DDC-41A7-B875-54B2CD4F6B24}" type="parTrans" cxnId="{A43D7E9E-3507-4414-9BAA-114223EF1744}">
      <dgm:prSet/>
      <dgm:spPr/>
      <dgm:t>
        <a:bodyPr/>
        <a:lstStyle/>
        <a:p>
          <a:endParaRPr lang="en-US"/>
        </a:p>
      </dgm:t>
    </dgm:pt>
    <dgm:pt modelId="{C9449B75-B527-4312-AAD1-2EFCB8787B62}">
      <dgm:prSet phldrT="[Text]" custT="1"/>
      <dgm:spPr>
        <a:solidFill>
          <a:srgbClr val="9E5ECE">
            <a:alpha val="80000"/>
          </a:srgbClr>
        </a:solidFill>
      </dgm:spPr>
      <dgm:t>
        <a:bodyPr/>
        <a:lstStyle/>
        <a:p>
          <a:r>
            <a:rPr lang="en-US" sz="1800" b="1" dirty="0">
              <a:latin typeface="Verdana" panose="020B0604030504040204" pitchFamily="34" charset="0"/>
              <a:ea typeface="Verdana" panose="020B0604030504040204" pitchFamily="34" charset="0"/>
            </a:rPr>
            <a:t>TINAD</a:t>
          </a:r>
        </a:p>
      </dgm:t>
    </dgm:pt>
    <dgm:pt modelId="{CA0857DF-FBDC-480F-A866-3AD1B3C3D827}" type="parTrans" cxnId="{9B87C63C-41F0-44F2-BB03-B9E9F4597997}">
      <dgm:prSet/>
      <dgm:spPr/>
      <dgm:t>
        <a:bodyPr/>
        <a:lstStyle/>
        <a:p>
          <a:endParaRPr lang="en-US"/>
        </a:p>
      </dgm:t>
    </dgm:pt>
    <dgm:pt modelId="{154322B9-7651-437A-BBDF-6BAEF6F79857}" type="sibTrans" cxnId="{9B87C63C-41F0-44F2-BB03-B9E9F4597997}">
      <dgm:prSet/>
      <dgm:spPr/>
      <dgm:t>
        <a:bodyPr/>
        <a:lstStyle/>
        <a:p>
          <a:endParaRPr lang="en-US"/>
        </a:p>
      </dgm:t>
    </dgm:pt>
    <dgm:pt modelId="{B8C7BB6A-C1ED-4044-AB0C-43C8517B1EB1}">
      <dgm:prSet phldrT="[Text]" custT="1"/>
      <dgm:spPr>
        <a:solidFill>
          <a:schemeClr val="accent5">
            <a:alpha val="80000"/>
          </a:schemeClr>
        </a:solidFill>
      </dgm:spPr>
      <dgm:t>
        <a:bodyPr/>
        <a:lstStyle/>
        <a:p>
          <a:r>
            <a:rPr lang="en-US" sz="1800" b="1" spc="300" dirty="0">
              <a:latin typeface="Verdana" panose="020B0604030504040204" pitchFamily="34" charset="0"/>
              <a:ea typeface="Verdana" panose="020B0604030504040204" pitchFamily="34" charset="0"/>
            </a:rPr>
            <a:t>SBIRT</a:t>
          </a:r>
          <a:endParaRPr lang="en-US" sz="1800" b="1" dirty="0">
            <a:latin typeface="Verdana" panose="020B0604030504040204" pitchFamily="34" charset="0"/>
            <a:ea typeface="Verdana" panose="020B0604030504040204" pitchFamily="34" charset="0"/>
          </a:endParaRPr>
        </a:p>
      </dgm:t>
    </dgm:pt>
    <dgm:pt modelId="{8168645F-3739-49F3-AD24-A48C996FF4E5}" type="sibTrans" cxnId="{18417146-A346-42A7-8881-6EE31FFFD5CC}">
      <dgm:prSet/>
      <dgm:spPr/>
      <dgm:t>
        <a:bodyPr/>
        <a:lstStyle/>
        <a:p>
          <a:endParaRPr lang="en-US"/>
        </a:p>
      </dgm:t>
    </dgm:pt>
    <dgm:pt modelId="{B323633C-0DDA-4460-9824-90AF9D9B1AF9}" type="parTrans" cxnId="{18417146-A346-42A7-8881-6EE31FFFD5CC}">
      <dgm:prSet/>
      <dgm:spPr/>
      <dgm:t>
        <a:bodyPr/>
        <a:lstStyle/>
        <a:p>
          <a:endParaRPr lang="en-US"/>
        </a:p>
      </dgm:t>
    </dgm:pt>
    <dgm:pt modelId="{9AF01C88-8F00-4E52-A0D0-4AEF2B085458}" type="pres">
      <dgm:prSet presAssocID="{E7CDCDF8-7F13-4FB1-89FF-4C3B761B0450}" presName="Name0" presStyleCnt="0">
        <dgm:presLayoutVars>
          <dgm:dir/>
          <dgm:resizeHandles val="exact"/>
        </dgm:presLayoutVars>
      </dgm:prSet>
      <dgm:spPr/>
    </dgm:pt>
    <dgm:pt modelId="{AE0B8356-F8D0-46AF-8387-21A47C0F3CD5}" type="pres">
      <dgm:prSet presAssocID="{E7CDCDF8-7F13-4FB1-89FF-4C3B761B0450}" presName="fgShape" presStyleLbl="fgShp" presStyleIdx="0" presStyleCnt="1" custLinFactNeighborY="1392"/>
      <dgm:spPr>
        <a:solidFill>
          <a:srgbClr val="D9D5FD">
            <a:alpha val="32000"/>
          </a:srgbClr>
        </a:solidFill>
        <a:ln w="0">
          <a:noFill/>
        </a:ln>
      </dgm:spPr>
    </dgm:pt>
    <dgm:pt modelId="{9C79E1CF-C493-40FF-AF94-58BCBB7B6148}" type="pres">
      <dgm:prSet presAssocID="{E7CDCDF8-7F13-4FB1-89FF-4C3B761B0450}" presName="linComp" presStyleCnt="0"/>
      <dgm:spPr/>
    </dgm:pt>
    <dgm:pt modelId="{4B267DA4-D4C2-4B41-9B6E-7C290ECAAE5A}" type="pres">
      <dgm:prSet presAssocID="{155400B4-8BF8-4817-821F-D619209B4201}" presName="compNode" presStyleCnt="0"/>
      <dgm:spPr/>
    </dgm:pt>
    <dgm:pt modelId="{AC68D917-71F1-4D4F-A5EE-6274B4579B65}" type="pres">
      <dgm:prSet presAssocID="{155400B4-8BF8-4817-821F-D619209B4201}" presName="bkgdShape" presStyleLbl="node1" presStyleIdx="0" presStyleCnt="4" custScaleX="104596" custLinFactNeighborX="6750"/>
      <dgm:spPr/>
    </dgm:pt>
    <dgm:pt modelId="{0BACB3B6-24C1-4F0C-B8E9-3494CD5946D4}" type="pres">
      <dgm:prSet presAssocID="{155400B4-8BF8-4817-821F-D619209B4201}" presName="nodeTx" presStyleLbl="node1" presStyleIdx="0" presStyleCnt="4">
        <dgm:presLayoutVars>
          <dgm:bulletEnabled val="1"/>
        </dgm:presLayoutVars>
      </dgm:prSet>
      <dgm:spPr/>
    </dgm:pt>
    <dgm:pt modelId="{F3C9AB29-6513-44D1-886A-7895315FCC90}" type="pres">
      <dgm:prSet presAssocID="{155400B4-8BF8-4817-821F-D619209B4201}" presName="invisiNode" presStyleLbl="node1" presStyleIdx="0" presStyleCnt="4"/>
      <dgm:spPr/>
    </dgm:pt>
    <dgm:pt modelId="{26653842-449E-4C2D-AA02-55BC86504457}" type="pres">
      <dgm:prSet presAssocID="{155400B4-8BF8-4817-821F-D619209B4201}" presName="imagNode" presStyleLbl="fgImgPlace1" presStyleIdx="0" presStyleCnt="4" custLinFactNeighborX="8988" custLinFactNeighborY="1586"/>
      <dgm:spPr>
        <a:blipFill dpi="0" rotWithShape="1">
          <a:blip xmlns:r="http://schemas.openxmlformats.org/officeDocument/2006/relationships" r:embed="rId1">
            <a:alphaModFix amt="42000"/>
            <a:lum bright="100000" contrast="-100000"/>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oup brainstorm"/>
        </a:ext>
      </dgm:extLst>
    </dgm:pt>
    <dgm:pt modelId="{5C4AF435-6F30-4D7D-BA22-25DE34051BE1}" type="pres">
      <dgm:prSet presAssocID="{7AE6D0A7-2D21-4316-A274-82A26A751C3F}" presName="sibTrans" presStyleLbl="sibTrans2D1" presStyleIdx="0" presStyleCnt="0"/>
      <dgm:spPr/>
    </dgm:pt>
    <dgm:pt modelId="{A9B5BFF6-8699-4D55-884F-EF1DF829A4D9}" type="pres">
      <dgm:prSet presAssocID="{61A457C7-DEDD-4D06-93E1-4614C008DEB6}" presName="compNode" presStyleCnt="0"/>
      <dgm:spPr/>
    </dgm:pt>
    <dgm:pt modelId="{1227E793-2A02-4070-B5FE-D591C8D15D2D}" type="pres">
      <dgm:prSet presAssocID="{61A457C7-DEDD-4D06-93E1-4614C008DEB6}" presName="bkgdShape" presStyleLbl="node1" presStyleIdx="1" presStyleCnt="4" custLinFactNeighborX="4680"/>
      <dgm:spPr/>
    </dgm:pt>
    <dgm:pt modelId="{F15E9399-5655-4638-9CC2-A3C6CE7F9E5D}" type="pres">
      <dgm:prSet presAssocID="{61A457C7-DEDD-4D06-93E1-4614C008DEB6}" presName="nodeTx" presStyleLbl="node1" presStyleIdx="1" presStyleCnt="4">
        <dgm:presLayoutVars>
          <dgm:bulletEnabled val="1"/>
        </dgm:presLayoutVars>
      </dgm:prSet>
      <dgm:spPr/>
    </dgm:pt>
    <dgm:pt modelId="{735CAE48-14CB-4621-A801-55E37210699F}" type="pres">
      <dgm:prSet presAssocID="{61A457C7-DEDD-4D06-93E1-4614C008DEB6}" presName="invisiNode" presStyleLbl="node1" presStyleIdx="1" presStyleCnt="4"/>
      <dgm:spPr/>
    </dgm:pt>
    <dgm:pt modelId="{9A11BC0B-1D22-465B-9DA4-88B8F04C6CBE}" type="pres">
      <dgm:prSet presAssocID="{61A457C7-DEDD-4D06-93E1-4614C008DEB6}" presName="imagNode" presStyleLbl="fgImgPlace1" presStyleIdx="1" presStyleCnt="4" custLinFactNeighborX="8752" custLinFactNeighborY="3001"/>
      <dgm:spPr>
        <a:blipFill dpi="0" rotWithShape="1">
          <a:blip xmlns:r="http://schemas.openxmlformats.org/officeDocument/2006/relationships" r:embed="rId3">
            <a:alphaModFix amt="44000"/>
            <a:lum bright="88000" contrast="-10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Heart with pulse"/>
        </a:ext>
      </dgm:extLst>
    </dgm:pt>
    <dgm:pt modelId="{47C4414A-050F-4EDC-A635-6B0DD64AA906}" type="pres">
      <dgm:prSet presAssocID="{F8AE785C-2780-41D5-A034-0A677E06BB58}" presName="sibTrans" presStyleLbl="sibTrans2D1" presStyleIdx="0" presStyleCnt="0"/>
      <dgm:spPr/>
    </dgm:pt>
    <dgm:pt modelId="{E8E0023F-7DEC-4171-9D61-10EB718A638B}" type="pres">
      <dgm:prSet presAssocID="{B8C7BB6A-C1ED-4044-AB0C-43C8517B1EB1}" presName="compNode" presStyleCnt="0"/>
      <dgm:spPr/>
    </dgm:pt>
    <dgm:pt modelId="{6B2CF9E5-F648-44FC-BC27-B55364624D8B}" type="pres">
      <dgm:prSet presAssocID="{B8C7BB6A-C1ED-4044-AB0C-43C8517B1EB1}" presName="bkgdShape" presStyleLbl="node1" presStyleIdx="2" presStyleCnt="4" custLinFactNeighborX="6108" custLinFactNeighborY="274"/>
      <dgm:spPr/>
    </dgm:pt>
    <dgm:pt modelId="{C474D05D-EF30-4CAA-8942-923660DAAD04}" type="pres">
      <dgm:prSet presAssocID="{B8C7BB6A-C1ED-4044-AB0C-43C8517B1EB1}" presName="nodeTx" presStyleLbl="node1" presStyleIdx="2" presStyleCnt="4">
        <dgm:presLayoutVars>
          <dgm:bulletEnabled val="1"/>
        </dgm:presLayoutVars>
      </dgm:prSet>
      <dgm:spPr/>
    </dgm:pt>
    <dgm:pt modelId="{507B1C38-5A09-4E50-9A94-6B1EAE03A4E1}" type="pres">
      <dgm:prSet presAssocID="{B8C7BB6A-C1ED-4044-AB0C-43C8517B1EB1}" presName="invisiNode" presStyleLbl="node1" presStyleIdx="2" presStyleCnt="4"/>
      <dgm:spPr/>
    </dgm:pt>
    <dgm:pt modelId="{BA30A7C4-9FE0-4C82-BC59-B6F4272B6764}" type="pres">
      <dgm:prSet presAssocID="{B8C7BB6A-C1ED-4044-AB0C-43C8517B1EB1}" presName="imagNode" presStyleLbl="fgImgPlace1" presStyleIdx="2" presStyleCnt="4" custLinFactNeighborX="5287" custLinFactNeighborY="5678"/>
      <dgm:spPr>
        <a:blipFill dpi="0" rotWithShape="1">
          <a:blip xmlns:r="http://schemas.openxmlformats.org/officeDocument/2006/relationships" r:embed="rId5">
            <a:alphaModFix amt="42000"/>
            <a:lum bright="100000" contrast="-100000"/>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heers"/>
        </a:ext>
      </dgm:extLst>
    </dgm:pt>
    <dgm:pt modelId="{BE105BC9-A57A-4BD3-8CF4-E46EF1F61193}" type="pres">
      <dgm:prSet presAssocID="{8168645F-3739-49F3-AD24-A48C996FF4E5}" presName="sibTrans" presStyleLbl="sibTrans2D1" presStyleIdx="0" presStyleCnt="0"/>
      <dgm:spPr/>
    </dgm:pt>
    <dgm:pt modelId="{80331F40-B692-4349-B7FC-C766685ACB85}" type="pres">
      <dgm:prSet presAssocID="{C9449B75-B527-4312-AAD1-2EFCB8787B62}" presName="compNode" presStyleCnt="0"/>
      <dgm:spPr/>
    </dgm:pt>
    <dgm:pt modelId="{AF60ABE8-624E-4E30-BFD8-9AB69AE812B6}" type="pres">
      <dgm:prSet presAssocID="{C9449B75-B527-4312-AAD1-2EFCB8787B62}" presName="bkgdShape" presStyleLbl="node1" presStyleIdx="3" presStyleCnt="4" custLinFactNeighborX="6280" custLinFactNeighborY="-529"/>
      <dgm:spPr/>
    </dgm:pt>
    <dgm:pt modelId="{738DFC79-9C6F-4000-A5E2-A2560809A4D5}" type="pres">
      <dgm:prSet presAssocID="{C9449B75-B527-4312-AAD1-2EFCB8787B62}" presName="nodeTx" presStyleLbl="node1" presStyleIdx="3" presStyleCnt="4">
        <dgm:presLayoutVars>
          <dgm:bulletEnabled val="1"/>
        </dgm:presLayoutVars>
      </dgm:prSet>
      <dgm:spPr/>
    </dgm:pt>
    <dgm:pt modelId="{F8EA145F-7650-4664-8992-D44401D71AF3}" type="pres">
      <dgm:prSet presAssocID="{C9449B75-B527-4312-AAD1-2EFCB8787B62}" presName="invisiNode" presStyleLbl="node1" presStyleIdx="3" presStyleCnt="4"/>
      <dgm:spPr/>
    </dgm:pt>
    <dgm:pt modelId="{716EC735-75AD-4103-9D36-1D3B68A17ECC}" type="pres">
      <dgm:prSet presAssocID="{C9449B75-B527-4312-AAD1-2EFCB8787B62}" presName="imagNode" presStyleLbl="fgImgPlace1" presStyleIdx="3" presStyleCnt="4" custLinFactNeighborX="2502" custLinFactNeighborY="1321"/>
      <dgm:spPr>
        <a:blipFill dpi="0" rotWithShape="1">
          <a:blip xmlns:r="http://schemas.openxmlformats.org/officeDocument/2006/relationships" r:embed="rId7">
            <a:alphaModFix amt="54000"/>
            <a:lum bright="100000" contrast="-96000"/>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lassroom"/>
        </a:ext>
      </dgm:extLst>
    </dgm:pt>
  </dgm:ptLst>
  <dgm:cxnLst>
    <dgm:cxn modelId="{FA557C0F-85F1-4778-87CE-869F61394FD7}" srcId="{E7CDCDF8-7F13-4FB1-89FF-4C3B761B0450}" destId="{155400B4-8BF8-4817-821F-D619209B4201}" srcOrd="0" destOrd="0" parTransId="{5FE4C4F4-1AFA-46E1-A92A-5234C2BAF51E}" sibTransId="{7AE6D0A7-2D21-4316-A274-82A26A751C3F}"/>
    <dgm:cxn modelId="{43E7BE10-DDCC-4786-81A8-ADAC24FA60D4}" type="presOf" srcId="{F8AE785C-2780-41D5-A034-0A677E06BB58}" destId="{47C4414A-050F-4EDC-A635-6B0DD64AA906}" srcOrd="0" destOrd="0" presId="urn:microsoft.com/office/officeart/2005/8/layout/hList7"/>
    <dgm:cxn modelId="{24A0053A-B822-4E2C-A1EF-71B99BCDF619}" type="presOf" srcId="{155400B4-8BF8-4817-821F-D619209B4201}" destId="{0BACB3B6-24C1-4F0C-B8E9-3494CD5946D4}" srcOrd="1" destOrd="0" presId="urn:microsoft.com/office/officeart/2005/8/layout/hList7"/>
    <dgm:cxn modelId="{9B87C63C-41F0-44F2-BB03-B9E9F4597997}" srcId="{E7CDCDF8-7F13-4FB1-89FF-4C3B761B0450}" destId="{C9449B75-B527-4312-AAD1-2EFCB8787B62}" srcOrd="3" destOrd="0" parTransId="{CA0857DF-FBDC-480F-A866-3AD1B3C3D827}" sibTransId="{154322B9-7651-437A-BBDF-6BAEF6F79857}"/>
    <dgm:cxn modelId="{30105560-3C80-420B-8962-3CE3BFDA6856}" type="presOf" srcId="{7AE6D0A7-2D21-4316-A274-82A26A751C3F}" destId="{5C4AF435-6F30-4D7D-BA22-25DE34051BE1}" srcOrd="0" destOrd="0" presId="urn:microsoft.com/office/officeart/2005/8/layout/hList7"/>
    <dgm:cxn modelId="{18417146-A346-42A7-8881-6EE31FFFD5CC}" srcId="{E7CDCDF8-7F13-4FB1-89FF-4C3B761B0450}" destId="{B8C7BB6A-C1ED-4044-AB0C-43C8517B1EB1}" srcOrd="2" destOrd="0" parTransId="{B323633C-0DDA-4460-9824-90AF9D9B1AF9}" sibTransId="{8168645F-3739-49F3-AD24-A48C996FF4E5}"/>
    <dgm:cxn modelId="{BEA3038C-D3E9-49AA-BAA3-A7608EBE5A30}" type="presOf" srcId="{155400B4-8BF8-4817-821F-D619209B4201}" destId="{AC68D917-71F1-4D4F-A5EE-6274B4579B65}" srcOrd="0" destOrd="0" presId="urn:microsoft.com/office/officeart/2005/8/layout/hList7"/>
    <dgm:cxn modelId="{43481895-09A0-4213-B22F-FADB220C24BA}" type="presOf" srcId="{61A457C7-DEDD-4D06-93E1-4614C008DEB6}" destId="{F15E9399-5655-4638-9CC2-A3C6CE7F9E5D}" srcOrd="1" destOrd="0" presId="urn:microsoft.com/office/officeart/2005/8/layout/hList7"/>
    <dgm:cxn modelId="{A43D7E9E-3507-4414-9BAA-114223EF1744}" srcId="{E7CDCDF8-7F13-4FB1-89FF-4C3B761B0450}" destId="{61A457C7-DEDD-4D06-93E1-4614C008DEB6}" srcOrd="1" destOrd="0" parTransId="{F552F5A0-8DDC-41A7-B875-54B2CD4F6B24}" sibTransId="{F8AE785C-2780-41D5-A034-0A677E06BB58}"/>
    <dgm:cxn modelId="{158ECEB0-8DBA-4587-A159-D4A75C0FE654}" type="presOf" srcId="{61A457C7-DEDD-4D06-93E1-4614C008DEB6}" destId="{1227E793-2A02-4070-B5FE-D591C8D15D2D}" srcOrd="0" destOrd="0" presId="urn:microsoft.com/office/officeart/2005/8/layout/hList7"/>
    <dgm:cxn modelId="{CB38B2B9-5F6E-42CA-9A51-5CFE3D34B33B}" type="presOf" srcId="{B8C7BB6A-C1ED-4044-AB0C-43C8517B1EB1}" destId="{C474D05D-EF30-4CAA-8942-923660DAAD04}" srcOrd="1" destOrd="0" presId="urn:microsoft.com/office/officeart/2005/8/layout/hList7"/>
    <dgm:cxn modelId="{C42FD5BC-2E31-42A8-849C-8CD749C7AACB}" type="presOf" srcId="{8168645F-3739-49F3-AD24-A48C996FF4E5}" destId="{BE105BC9-A57A-4BD3-8CF4-E46EF1F61193}" srcOrd="0" destOrd="0" presId="urn:microsoft.com/office/officeart/2005/8/layout/hList7"/>
    <dgm:cxn modelId="{7BD4BBBD-8D59-4AEB-A532-3A4BE5B23F78}" type="presOf" srcId="{C9449B75-B527-4312-AAD1-2EFCB8787B62}" destId="{738DFC79-9C6F-4000-A5E2-A2560809A4D5}" srcOrd="1" destOrd="0" presId="urn:microsoft.com/office/officeart/2005/8/layout/hList7"/>
    <dgm:cxn modelId="{251D31CF-F6F3-4FD2-9359-5EC7474A5AB9}" type="presOf" srcId="{C9449B75-B527-4312-AAD1-2EFCB8787B62}" destId="{AF60ABE8-624E-4E30-BFD8-9AB69AE812B6}" srcOrd="0" destOrd="0" presId="urn:microsoft.com/office/officeart/2005/8/layout/hList7"/>
    <dgm:cxn modelId="{BA32C4D2-6BA9-43B9-B9EF-5571144997C4}" type="presOf" srcId="{B8C7BB6A-C1ED-4044-AB0C-43C8517B1EB1}" destId="{6B2CF9E5-F648-44FC-BC27-B55364624D8B}" srcOrd="0" destOrd="0" presId="urn:microsoft.com/office/officeart/2005/8/layout/hList7"/>
    <dgm:cxn modelId="{F21449DE-0188-4017-8F1A-E7EA592C3441}" type="presOf" srcId="{E7CDCDF8-7F13-4FB1-89FF-4C3B761B0450}" destId="{9AF01C88-8F00-4E52-A0D0-4AEF2B085458}" srcOrd="0" destOrd="0" presId="urn:microsoft.com/office/officeart/2005/8/layout/hList7"/>
    <dgm:cxn modelId="{59CAB696-4884-40F9-8353-1D48797BB0A2}" type="presParOf" srcId="{9AF01C88-8F00-4E52-A0D0-4AEF2B085458}" destId="{AE0B8356-F8D0-46AF-8387-21A47C0F3CD5}" srcOrd="0" destOrd="0" presId="urn:microsoft.com/office/officeart/2005/8/layout/hList7"/>
    <dgm:cxn modelId="{1247FA7C-3DFE-4722-953E-80700CED863B}" type="presParOf" srcId="{9AF01C88-8F00-4E52-A0D0-4AEF2B085458}" destId="{9C79E1CF-C493-40FF-AF94-58BCBB7B6148}" srcOrd="1" destOrd="0" presId="urn:microsoft.com/office/officeart/2005/8/layout/hList7"/>
    <dgm:cxn modelId="{87AC29C0-6F0F-4010-966B-52F17991D630}" type="presParOf" srcId="{9C79E1CF-C493-40FF-AF94-58BCBB7B6148}" destId="{4B267DA4-D4C2-4B41-9B6E-7C290ECAAE5A}" srcOrd="0" destOrd="0" presId="urn:microsoft.com/office/officeart/2005/8/layout/hList7"/>
    <dgm:cxn modelId="{880886EB-3072-4ACF-9637-CDCF20EF56B1}" type="presParOf" srcId="{4B267DA4-D4C2-4B41-9B6E-7C290ECAAE5A}" destId="{AC68D917-71F1-4D4F-A5EE-6274B4579B65}" srcOrd="0" destOrd="0" presId="urn:microsoft.com/office/officeart/2005/8/layout/hList7"/>
    <dgm:cxn modelId="{304EB8E8-031F-4A52-ACA9-17D7BF5216A9}" type="presParOf" srcId="{4B267DA4-D4C2-4B41-9B6E-7C290ECAAE5A}" destId="{0BACB3B6-24C1-4F0C-B8E9-3494CD5946D4}" srcOrd="1" destOrd="0" presId="urn:microsoft.com/office/officeart/2005/8/layout/hList7"/>
    <dgm:cxn modelId="{5EB17647-55E8-4729-9887-2D9FA1A12343}" type="presParOf" srcId="{4B267DA4-D4C2-4B41-9B6E-7C290ECAAE5A}" destId="{F3C9AB29-6513-44D1-886A-7895315FCC90}" srcOrd="2" destOrd="0" presId="urn:microsoft.com/office/officeart/2005/8/layout/hList7"/>
    <dgm:cxn modelId="{9675F0F6-4900-4C01-9F4E-13902A7EF6AA}" type="presParOf" srcId="{4B267DA4-D4C2-4B41-9B6E-7C290ECAAE5A}" destId="{26653842-449E-4C2D-AA02-55BC86504457}" srcOrd="3" destOrd="0" presId="urn:microsoft.com/office/officeart/2005/8/layout/hList7"/>
    <dgm:cxn modelId="{707628F7-5BF1-445F-8920-B954E869F219}" type="presParOf" srcId="{9C79E1CF-C493-40FF-AF94-58BCBB7B6148}" destId="{5C4AF435-6F30-4D7D-BA22-25DE34051BE1}" srcOrd="1" destOrd="0" presId="urn:microsoft.com/office/officeart/2005/8/layout/hList7"/>
    <dgm:cxn modelId="{33899A4B-8081-4489-8355-122E244C96EC}" type="presParOf" srcId="{9C79E1CF-C493-40FF-AF94-58BCBB7B6148}" destId="{A9B5BFF6-8699-4D55-884F-EF1DF829A4D9}" srcOrd="2" destOrd="0" presId="urn:microsoft.com/office/officeart/2005/8/layout/hList7"/>
    <dgm:cxn modelId="{A66795E9-30AA-4DB9-A2DA-6EC8971586D2}" type="presParOf" srcId="{A9B5BFF6-8699-4D55-884F-EF1DF829A4D9}" destId="{1227E793-2A02-4070-B5FE-D591C8D15D2D}" srcOrd="0" destOrd="0" presId="urn:microsoft.com/office/officeart/2005/8/layout/hList7"/>
    <dgm:cxn modelId="{AD79F75B-A561-4C9D-8417-C300D0E1F806}" type="presParOf" srcId="{A9B5BFF6-8699-4D55-884F-EF1DF829A4D9}" destId="{F15E9399-5655-4638-9CC2-A3C6CE7F9E5D}" srcOrd="1" destOrd="0" presId="urn:microsoft.com/office/officeart/2005/8/layout/hList7"/>
    <dgm:cxn modelId="{A6FDF3F7-AC2A-4EAB-AD21-53872532F64D}" type="presParOf" srcId="{A9B5BFF6-8699-4D55-884F-EF1DF829A4D9}" destId="{735CAE48-14CB-4621-A801-55E37210699F}" srcOrd="2" destOrd="0" presId="urn:microsoft.com/office/officeart/2005/8/layout/hList7"/>
    <dgm:cxn modelId="{278E0DA5-CB9A-4C05-94B2-CEF8D9FB1825}" type="presParOf" srcId="{A9B5BFF6-8699-4D55-884F-EF1DF829A4D9}" destId="{9A11BC0B-1D22-465B-9DA4-88B8F04C6CBE}" srcOrd="3" destOrd="0" presId="urn:microsoft.com/office/officeart/2005/8/layout/hList7"/>
    <dgm:cxn modelId="{B70F0F8F-D7DD-43CA-811F-898007D3BC06}" type="presParOf" srcId="{9C79E1CF-C493-40FF-AF94-58BCBB7B6148}" destId="{47C4414A-050F-4EDC-A635-6B0DD64AA906}" srcOrd="3" destOrd="0" presId="urn:microsoft.com/office/officeart/2005/8/layout/hList7"/>
    <dgm:cxn modelId="{ECCAF6F0-D1D2-46D0-86E2-2BB0C8E759B4}" type="presParOf" srcId="{9C79E1CF-C493-40FF-AF94-58BCBB7B6148}" destId="{E8E0023F-7DEC-4171-9D61-10EB718A638B}" srcOrd="4" destOrd="0" presId="urn:microsoft.com/office/officeart/2005/8/layout/hList7"/>
    <dgm:cxn modelId="{23BA5E4C-E135-4587-8564-742F64DD5CC9}" type="presParOf" srcId="{E8E0023F-7DEC-4171-9D61-10EB718A638B}" destId="{6B2CF9E5-F648-44FC-BC27-B55364624D8B}" srcOrd="0" destOrd="0" presId="urn:microsoft.com/office/officeart/2005/8/layout/hList7"/>
    <dgm:cxn modelId="{609DEC89-96AD-4611-9AE4-05CA70B5AF34}" type="presParOf" srcId="{E8E0023F-7DEC-4171-9D61-10EB718A638B}" destId="{C474D05D-EF30-4CAA-8942-923660DAAD04}" srcOrd="1" destOrd="0" presId="urn:microsoft.com/office/officeart/2005/8/layout/hList7"/>
    <dgm:cxn modelId="{4BF32B33-3194-485E-8B42-B6506C7A7FC5}" type="presParOf" srcId="{E8E0023F-7DEC-4171-9D61-10EB718A638B}" destId="{507B1C38-5A09-4E50-9A94-6B1EAE03A4E1}" srcOrd="2" destOrd="0" presId="urn:microsoft.com/office/officeart/2005/8/layout/hList7"/>
    <dgm:cxn modelId="{3C82270B-DBAE-4816-B706-05FF91C88E54}" type="presParOf" srcId="{E8E0023F-7DEC-4171-9D61-10EB718A638B}" destId="{BA30A7C4-9FE0-4C82-BC59-B6F4272B6764}" srcOrd="3" destOrd="0" presId="urn:microsoft.com/office/officeart/2005/8/layout/hList7"/>
    <dgm:cxn modelId="{E7E1F130-E37A-47FE-816A-B9879FAF4697}" type="presParOf" srcId="{9C79E1CF-C493-40FF-AF94-58BCBB7B6148}" destId="{BE105BC9-A57A-4BD3-8CF4-E46EF1F61193}" srcOrd="5" destOrd="0" presId="urn:microsoft.com/office/officeart/2005/8/layout/hList7"/>
    <dgm:cxn modelId="{7C039035-E8FC-433A-8F60-E70D819BF4B4}" type="presParOf" srcId="{9C79E1CF-C493-40FF-AF94-58BCBB7B6148}" destId="{80331F40-B692-4349-B7FC-C766685ACB85}" srcOrd="6" destOrd="0" presId="urn:microsoft.com/office/officeart/2005/8/layout/hList7"/>
    <dgm:cxn modelId="{D2111DBF-3886-40A5-BEB6-1BD0F74FE801}" type="presParOf" srcId="{80331F40-B692-4349-B7FC-C766685ACB85}" destId="{AF60ABE8-624E-4E30-BFD8-9AB69AE812B6}" srcOrd="0" destOrd="0" presId="urn:microsoft.com/office/officeart/2005/8/layout/hList7"/>
    <dgm:cxn modelId="{9B8193FE-1B31-4F38-8852-312CE192916C}" type="presParOf" srcId="{80331F40-B692-4349-B7FC-C766685ACB85}" destId="{738DFC79-9C6F-4000-A5E2-A2560809A4D5}" srcOrd="1" destOrd="0" presId="urn:microsoft.com/office/officeart/2005/8/layout/hList7"/>
    <dgm:cxn modelId="{C5B0E1CD-4ECA-4A5F-9607-B99B37E3C5B8}" type="presParOf" srcId="{80331F40-B692-4349-B7FC-C766685ACB85}" destId="{F8EA145F-7650-4664-8992-D44401D71AF3}" srcOrd="2" destOrd="0" presId="urn:microsoft.com/office/officeart/2005/8/layout/hList7"/>
    <dgm:cxn modelId="{62BFB414-728F-4671-83CB-7BD301D603AD}" type="presParOf" srcId="{80331F40-B692-4349-B7FC-C766685ACB85}" destId="{716EC735-75AD-4103-9D36-1D3B68A17ECC}"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76AE1894-99F9-4959-BC2E-784A5FA01F7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C44DFE52-8D9F-4E2E-8FCD-F521A99EF977}" type="pres">
      <dgm:prSet presAssocID="{76AE1894-99F9-4959-BC2E-784A5FA01F77}" presName="matrix" presStyleCnt="0">
        <dgm:presLayoutVars>
          <dgm:chMax val="1"/>
          <dgm:dir/>
          <dgm:resizeHandles val="exact"/>
        </dgm:presLayoutVars>
      </dgm:prSet>
      <dgm:spPr/>
    </dgm:pt>
  </dgm:ptLst>
  <dgm:cxnLst>
    <dgm:cxn modelId="{164D02D0-4232-4DB2-8E49-2C55F675C34D}" type="presOf" srcId="{76AE1894-99F9-4959-BC2E-784A5FA01F77}" destId="{C44DFE52-8D9F-4E2E-8FCD-F521A99EF977}" srcOrd="0"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4C786F-C544-4CC4-9011-A772E3ED5C50}"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n-US"/>
        </a:p>
      </dgm:t>
    </dgm:pt>
    <dgm:pt modelId="{5D332DBB-366E-49A5-8D85-6FD0648505AD}">
      <dgm:prSet phldrT="[Text]" custT="1"/>
      <dgm:spPr>
        <a:solidFill>
          <a:schemeClr val="accent4">
            <a:lumMod val="75000"/>
            <a:alpha val="63000"/>
          </a:schemeClr>
        </a:solidFill>
      </dgm:spPr>
      <dgm:t>
        <a:bodyPr/>
        <a:lstStyle/>
        <a:p>
          <a:r>
            <a:rPr lang="en-US" sz="3600" dirty="0"/>
            <a:t>SNOOT</a:t>
          </a:r>
          <a:r>
            <a:rPr lang="en-US" sz="4300" dirty="0"/>
            <a:t> </a:t>
          </a:r>
        </a:p>
      </dgm:t>
    </dgm:pt>
    <dgm:pt modelId="{3A01337D-EF2C-4B38-9305-9B7CF65B7F1A}" type="parTrans" cxnId="{EEE7645D-F393-48C1-89A7-707B6286D180}">
      <dgm:prSet/>
      <dgm:spPr/>
      <dgm:t>
        <a:bodyPr/>
        <a:lstStyle/>
        <a:p>
          <a:endParaRPr lang="en-US"/>
        </a:p>
      </dgm:t>
    </dgm:pt>
    <dgm:pt modelId="{28C4FE05-83BA-4C67-AFCD-4200AD86328F}" type="sibTrans" cxnId="{EEE7645D-F393-48C1-89A7-707B6286D180}">
      <dgm:prSet/>
      <dgm:spPr/>
      <dgm:t>
        <a:bodyPr/>
        <a:lstStyle/>
        <a:p>
          <a:endParaRPr lang="en-US"/>
        </a:p>
      </dgm:t>
    </dgm:pt>
    <dgm:pt modelId="{EB7D46FD-BE02-423F-9B91-559B0ECEC17E}">
      <dgm:prSet phldrT="[Text]" custT="1"/>
      <dgm:spPr>
        <a:solidFill>
          <a:schemeClr val="accent4">
            <a:hueOff val="9128156"/>
            <a:satOff val="0"/>
            <a:lumOff val="-29804"/>
            <a:alpha val="79000"/>
          </a:schemeClr>
        </a:solidFill>
      </dgm:spPr>
      <dgm:t>
        <a:bodyPr/>
        <a:lstStyle/>
        <a:p>
          <a:pPr algn="l"/>
          <a:r>
            <a:rPr lang="en-US" sz="3600" dirty="0"/>
            <a:t>Strategy Meetings </a:t>
          </a:r>
        </a:p>
      </dgm:t>
    </dgm:pt>
    <dgm:pt modelId="{3EE8DA56-CFD6-4109-8B2E-B4B365D69356}" type="sibTrans" cxnId="{081FE036-7CF6-46E8-ABAE-C2B965EBFE7E}">
      <dgm:prSet/>
      <dgm:spPr/>
      <dgm:t>
        <a:bodyPr/>
        <a:lstStyle/>
        <a:p>
          <a:endParaRPr lang="en-US"/>
        </a:p>
      </dgm:t>
    </dgm:pt>
    <dgm:pt modelId="{DFEB1922-C1A0-4C26-A054-C2643E0C131D}" type="parTrans" cxnId="{081FE036-7CF6-46E8-ABAE-C2B965EBFE7E}">
      <dgm:prSet/>
      <dgm:spPr/>
      <dgm:t>
        <a:bodyPr/>
        <a:lstStyle/>
        <a:p>
          <a:endParaRPr lang="en-US"/>
        </a:p>
      </dgm:t>
    </dgm:pt>
    <dgm:pt modelId="{82ABFE60-E8D6-4292-8046-137ADD00DBC7}" type="pres">
      <dgm:prSet presAssocID="{534C786F-C544-4CC4-9011-A772E3ED5C50}" presName="Name0" presStyleCnt="0">
        <dgm:presLayoutVars>
          <dgm:chMax val="7"/>
          <dgm:chPref val="7"/>
          <dgm:dir/>
        </dgm:presLayoutVars>
      </dgm:prSet>
      <dgm:spPr/>
    </dgm:pt>
    <dgm:pt modelId="{2816CA19-F4EE-45FD-9FD3-BA71AA034E34}" type="pres">
      <dgm:prSet presAssocID="{534C786F-C544-4CC4-9011-A772E3ED5C50}" presName="Name1" presStyleCnt="0"/>
      <dgm:spPr/>
    </dgm:pt>
    <dgm:pt modelId="{B1C489F8-20FC-4DFC-8ACF-A41CE5AC858C}" type="pres">
      <dgm:prSet presAssocID="{534C786F-C544-4CC4-9011-A772E3ED5C50}" presName="cycle" presStyleCnt="0"/>
      <dgm:spPr/>
    </dgm:pt>
    <dgm:pt modelId="{9604B3D4-16E2-414D-91FB-D663FBF6429F}" type="pres">
      <dgm:prSet presAssocID="{534C786F-C544-4CC4-9011-A772E3ED5C50}" presName="srcNode" presStyleLbl="node1" presStyleIdx="0" presStyleCnt="2"/>
      <dgm:spPr/>
    </dgm:pt>
    <dgm:pt modelId="{E730AF02-B948-4C95-AC66-5BE6F8B7939D}" type="pres">
      <dgm:prSet presAssocID="{534C786F-C544-4CC4-9011-A772E3ED5C50}" presName="conn" presStyleLbl="parChTrans1D2" presStyleIdx="0" presStyleCnt="1"/>
      <dgm:spPr/>
    </dgm:pt>
    <dgm:pt modelId="{37FF603C-A75E-4B5D-B5B1-ADE97B034D71}" type="pres">
      <dgm:prSet presAssocID="{534C786F-C544-4CC4-9011-A772E3ED5C50}" presName="extraNode" presStyleLbl="node1" presStyleIdx="0" presStyleCnt="2"/>
      <dgm:spPr/>
    </dgm:pt>
    <dgm:pt modelId="{ADFA56C7-E315-4313-9D39-DAB29603347F}" type="pres">
      <dgm:prSet presAssocID="{534C786F-C544-4CC4-9011-A772E3ED5C50}" presName="dstNode" presStyleLbl="node1" presStyleIdx="0" presStyleCnt="2"/>
      <dgm:spPr/>
    </dgm:pt>
    <dgm:pt modelId="{3BEDDFEA-FF7F-4325-8A60-490592220707}" type="pres">
      <dgm:prSet presAssocID="{5D332DBB-366E-49A5-8D85-6FD0648505AD}" presName="text_1" presStyleLbl="node1" presStyleIdx="0" presStyleCnt="2">
        <dgm:presLayoutVars>
          <dgm:bulletEnabled val="1"/>
        </dgm:presLayoutVars>
      </dgm:prSet>
      <dgm:spPr/>
    </dgm:pt>
    <dgm:pt modelId="{7EC9F4F3-8C4A-4EE7-9816-CC271FB5D8BC}" type="pres">
      <dgm:prSet presAssocID="{5D332DBB-366E-49A5-8D85-6FD0648505AD}" presName="accent_1" presStyleCnt="0"/>
      <dgm:spPr/>
    </dgm:pt>
    <dgm:pt modelId="{EA812792-8DA0-4DE0-9739-C1AFF7E0968C}" type="pres">
      <dgm:prSet presAssocID="{5D332DBB-366E-49A5-8D85-6FD0648505AD}" presName="accentRepeatNode" presStyleLbl="solidFgAcc1" presStyleIdx="0" presStyleCnt="2"/>
      <dgm:spPr/>
    </dgm:pt>
    <dgm:pt modelId="{9B36C961-ADB9-459C-B7C9-E1C4787C8655}" type="pres">
      <dgm:prSet presAssocID="{EB7D46FD-BE02-423F-9B91-559B0ECEC17E}" presName="text_2" presStyleLbl="node1" presStyleIdx="1" presStyleCnt="2">
        <dgm:presLayoutVars>
          <dgm:bulletEnabled val="1"/>
        </dgm:presLayoutVars>
      </dgm:prSet>
      <dgm:spPr/>
    </dgm:pt>
    <dgm:pt modelId="{D0F45A4E-E903-47E0-ACB2-DF85741B54FE}" type="pres">
      <dgm:prSet presAssocID="{EB7D46FD-BE02-423F-9B91-559B0ECEC17E}" presName="accent_2" presStyleCnt="0"/>
      <dgm:spPr/>
    </dgm:pt>
    <dgm:pt modelId="{0C52735C-61DE-43FD-835A-7BD66BC626D0}" type="pres">
      <dgm:prSet presAssocID="{EB7D46FD-BE02-423F-9B91-559B0ECEC17E}" presName="accentRepeatNode" presStyleLbl="solidFgAcc1" presStyleIdx="1" presStyleCnt="2"/>
      <dgm:spPr/>
    </dgm:pt>
  </dgm:ptLst>
  <dgm:cxnLst>
    <dgm:cxn modelId="{081FE036-7CF6-46E8-ABAE-C2B965EBFE7E}" srcId="{534C786F-C544-4CC4-9011-A772E3ED5C50}" destId="{EB7D46FD-BE02-423F-9B91-559B0ECEC17E}" srcOrd="1" destOrd="0" parTransId="{DFEB1922-C1A0-4C26-A054-C2643E0C131D}" sibTransId="{3EE8DA56-CFD6-4109-8B2E-B4B365D69356}"/>
    <dgm:cxn modelId="{EEE7645D-F393-48C1-89A7-707B6286D180}" srcId="{534C786F-C544-4CC4-9011-A772E3ED5C50}" destId="{5D332DBB-366E-49A5-8D85-6FD0648505AD}" srcOrd="0" destOrd="0" parTransId="{3A01337D-EF2C-4B38-9305-9B7CF65B7F1A}" sibTransId="{28C4FE05-83BA-4C67-AFCD-4200AD86328F}"/>
    <dgm:cxn modelId="{30FB7483-8594-46DA-894B-CECADBA77385}" type="presOf" srcId="{5D332DBB-366E-49A5-8D85-6FD0648505AD}" destId="{3BEDDFEA-FF7F-4325-8A60-490592220707}" srcOrd="0" destOrd="0" presId="urn:microsoft.com/office/officeart/2008/layout/VerticalCurvedList"/>
    <dgm:cxn modelId="{6F18A48A-2C71-4D11-92B0-121776EF6F16}" type="presOf" srcId="{534C786F-C544-4CC4-9011-A772E3ED5C50}" destId="{82ABFE60-E8D6-4292-8046-137ADD00DBC7}" srcOrd="0" destOrd="0" presId="urn:microsoft.com/office/officeart/2008/layout/VerticalCurvedList"/>
    <dgm:cxn modelId="{860A56B3-1281-4BA2-962B-E9A80E6012CC}" type="presOf" srcId="{28C4FE05-83BA-4C67-AFCD-4200AD86328F}" destId="{E730AF02-B948-4C95-AC66-5BE6F8B7939D}" srcOrd="0" destOrd="0" presId="urn:microsoft.com/office/officeart/2008/layout/VerticalCurvedList"/>
    <dgm:cxn modelId="{E00A6FF3-A226-4F44-AED0-2C0CAC36FD8A}" type="presOf" srcId="{EB7D46FD-BE02-423F-9B91-559B0ECEC17E}" destId="{9B36C961-ADB9-459C-B7C9-E1C4787C8655}" srcOrd="0" destOrd="0" presId="urn:microsoft.com/office/officeart/2008/layout/VerticalCurvedList"/>
    <dgm:cxn modelId="{DDFCC286-5F6C-4094-A8E9-0A414509D015}" type="presParOf" srcId="{82ABFE60-E8D6-4292-8046-137ADD00DBC7}" destId="{2816CA19-F4EE-45FD-9FD3-BA71AA034E34}" srcOrd="0" destOrd="0" presId="urn:microsoft.com/office/officeart/2008/layout/VerticalCurvedList"/>
    <dgm:cxn modelId="{ADE62C39-919C-4CB3-83AB-7D32B459224C}" type="presParOf" srcId="{2816CA19-F4EE-45FD-9FD3-BA71AA034E34}" destId="{B1C489F8-20FC-4DFC-8ACF-A41CE5AC858C}" srcOrd="0" destOrd="0" presId="urn:microsoft.com/office/officeart/2008/layout/VerticalCurvedList"/>
    <dgm:cxn modelId="{F2218BC6-A801-4656-9D71-2FA2C53C5143}" type="presParOf" srcId="{B1C489F8-20FC-4DFC-8ACF-A41CE5AC858C}" destId="{9604B3D4-16E2-414D-91FB-D663FBF6429F}" srcOrd="0" destOrd="0" presId="urn:microsoft.com/office/officeart/2008/layout/VerticalCurvedList"/>
    <dgm:cxn modelId="{4DCB3B08-BF5C-48D2-A8F9-0248C16CFEA8}" type="presParOf" srcId="{B1C489F8-20FC-4DFC-8ACF-A41CE5AC858C}" destId="{E730AF02-B948-4C95-AC66-5BE6F8B7939D}" srcOrd="1" destOrd="0" presId="urn:microsoft.com/office/officeart/2008/layout/VerticalCurvedList"/>
    <dgm:cxn modelId="{57514B57-8A0D-4DBC-8F69-0412B0AC3D27}" type="presParOf" srcId="{B1C489F8-20FC-4DFC-8ACF-A41CE5AC858C}" destId="{37FF603C-A75E-4B5D-B5B1-ADE97B034D71}" srcOrd="2" destOrd="0" presId="urn:microsoft.com/office/officeart/2008/layout/VerticalCurvedList"/>
    <dgm:cxn modelId="{57281D79-C8FB-4091-8DA3-ED6F20A0883A}" type="presParOf" srcId="{B1C489F8-20FC-4DFC-8ACF-A41CE5AC858C}" destId="{ADFA56C7-E315-4313-9D39-DAB29603347F}" srcOrd="3" destOrd="0" presId="urn:microsoft.com/office/officeart/2008/layout/VerticalCurvedList"/>
    <dgm:cxn modelId="{4BA90DA6-E05B-4FB6-ACF6-55520C8FEBE7}" type="presParOf" srcId="{2816CA19-F4EE-45FD-9FD3-BA71AA034E34}" destId="{3BEDDFEA-FF7F-4325-8A60-490592220707}" srcOrd="1" destOrd="0" presId="urn:microsoft.com/office/officeart/2008/layout/VerticalCurvedList"/>
    <dgm:cxn modelId="{FA53BDF8-C6BB-4CB7-9BF7-734589F7EDCB}" type="presParOf" srcId="{2816CA19-F4EE-45FD-9FD3-BA71AA034E34}" destId="{7EC9F4F3-8C4A-4EE7-9816-CC271FB5D8BC}" srcOrd="2" destOrd="0" presId="urn:microsoft.com/office/officeart/2008/layout/VerticalCurvedList"/>
    <dgm:cxn modelId="{7A9967D8-F2AF-4841-930F-580E65571DAE}" type="presParOf" srcId="{7EC9F4F3-8C4A-4EE7-9816-CC271FB5D8BC}" destId="{EA812792-8DA0-4DE0-9739-C1AFF7E0968C}" srcOrd="0" destOrd="0" presId="urn:microsoft.com/office/officeart/2008/layout/VerticalCurvedList"/>
    <dgm:cxn modelId="{496A0F59-4E1D-450C-9BD2-DE2B3F5C851F}" type="presParOf" srcId="{2816CA19-F4EE-45FD-9FD3-BA71AA034E34}" destId="{9B36C961-ADB9-459C-B7C9-E1C4787C8655}" srcOrd="3" destOrd="0" presId="urn:microsoft.com/office/officeart/2008/layout/VerticalCurvedList"/>
    <dgm:cxn modelId="{2F7E092E-9D1F-44C2-93D9-00E2C8855888}" type="presParOf" srcId="{2816CA19-F4EE-45FD-9FD3-BA71AA034E34}" destId="{D0F45A4E-E903-47E0-ACB2-DF85741B54FE}" srcOrd="4" destOrd="0" presId="urn:microsoft.com/office/officeart/2008/layout/VerticalCurvedList"/>
    <dgm:cxn modelId="{9888C2F9-86E9-47A3-8751-D48BD97A32CE}" type="presParOf" srcId="{D0F45A4E-E903-47E0-ACB2-DF85741B54FE}" destId="{0C52735C-61DE-43FD-835A-7BD66BC626D0}" srcOrd="0" destOrd="0" presId="urn:microsoft.com/office/officeart/2008/layout/VerticalCurve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AE1894-99F9-4959-BC2E-784A5FA01F7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C44DFE52-8D9F-4E2E-8FCD-F521A99EF977}" type="pres">
      <dgm:prSet presAssocID="{76AE1894-99F9-4959-BC2E-784A5FA01F77}" presName="matrix" presStyleCnt="0">
        <dgm:presLayoutVars>
          <dgm:chMax val="1"/>
          <dgm:dir/>
          <dgm:resizeHandles val="exact"/>
        </dgm:presLayoutVars>
      </dgm:prSet>
      <dgm:spPr/>
    </dgm:pt>
  </dgm:ptLst>
  <dgm:cxnLst>
    <dgm:cxn modelId="{164D02D0-4232-4DB2-8E49-2C55F675C34D}" type="presOf" srcId="{76AE1894-99F9-4959-BC2E-784A5FA01F77}" destId="{C44DFE52-8D9F-4E2E-8FCD-F521A99EF977}" srcOrd="0"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34C786F-C544-4CC4-9011-A772E3ED5C50}"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en-US"/>
        </a:p>
      </dgm:t>
    </dgm:pt>
    <dgm:pt modelId="{5D332DBB-366E-49A5-8D85-6FD0648505AD}">
      <dgm:prSet phldrT="[Text]"/>
      <dgm:spPr>
        <a:solidFill>
          <a:schemeClr val="accent3">
            <a:hueOff val="-3327773"/>
            <a:satOff val="28205"/>
            <a:lumOff val="2810"/>
            <a:alpha val="81000"/>
          </a:schemeClr>
        </a:solidFill>
      </dgm:spPr>
      <dgm:t>
        <a:bodyPr/>
        <a:lstStyle/>
        <a:p>
          <a:r>
            <a:rPr lang="en-US" dirty="0"/>
            <a:t>This Is Not About Drugs</a:t>
          </a:r>
        </a:p>
      </dgm:t>
    </dgm:pt>
    <dgm:pt modelId="{3A01337D-EF2C-4B38-9305-9B7CF65B7F1A}" type="parTrans" cxnId="{EEE7645D-F393-48C1-89A7-707B6286D180}">
      <dgm:prSet/>
      <dgm:spPr/>
      <dgm:t>
        <a:bodyPr/>
        <a:lstStyle/>
        <a:p>
          <a:endParaRPr lang="en-US"/>
        </a:p>
      </dgm:t>
    </dgm:pt>
    <dgm:pt modelId="{28C4FE05-83BA-4C67-AFCD-4200AD86328F}" type="sibTrans" cxnId="{EEE7645D-F393-48C1-89A7-707B6286D180}">
      <dgm:prSet/>
      <dgm:spPr/>
      <dgm:t>
        <a:bodyPr/>
        <a:lstStyle/>
        <a:p>
          <a:endParaRPr lang="en-US"/>
        </a:p>
      </dgm:t>
    </dgm:pt>
    <dgm:pt modelId="{EB7D46FD-BE02-423F-9B91-559B0ECEC17E}">
      <dgm:prSet phldrT="[Text]"/>
      <dgm:spPr>
        <a:solidFill>
          <a:srgbClr val="92D050">
            <a:alpha val="79000"/>
          </a:srgbClr>
        </a:solidFill>
      </dgm:spPr>
      <dgm:t>
        <a:bodyPr/>
        <a:lstStyle/>
        <a:p>
          <a:r>
            <a:rPr lang="en-US" dirty="0"/>
            <a:t>SBIRT</a:t>
          </a:r>
        </a:p>
      </dgm:t>
    </dgm:pt>
    <dgm:pt modelId="{DFEB1922-C1A0-4C26-A054-C2643E0C131D}" type="parTrans" cxnId="{081FE036-7CF6-46E8-ABAE-C2B965EBFE7E}">
      <dgm:prSet/>
      <dgm:spPr/>
      <dgm:t>
        <a:bodyPr/>
        <a:lstStyle/>
        <a:p>
          <a:endParaRPr lang="en-US"/>
        </a:p>
      </dgm:t>
    </dgm:pt>
    <dgm:pt modelId="{3EE8DA56-CFD6-4109-8B2E-B4B365D69356}" type="sibTrans" cxnId="{081FE036-7CF6-46E8-ABAE-C2B965EBFE7E}">
      <dgm:prSet/>
      <dgm:spPr/>
      <dgm:t>
        <a:bodyPr/>
        <a:lstStyle/>
        <a:p>
          <a:endParaRPr lang="en-US"/>
        </a:p>
      </dgm:t>
    </dgm:pt>
    <dgm:pt modelId="{82ABFE60-E8D6-4292-8046-137ADD00DBC7}" type="pres">
      <dgm:prSet presAssocID="{534C786F-C544-4CC4-9011-A772E3ED5C50}" presName="Name0" presStyleCnt="0">
        <dgm:presLayoutVars>
          <dgm:chMax val="7"/>
          <dgm:chPref val="7"/>
          <dgm:dir/>
        </dgm:presLayoutVars>
      </dgm:prSet>
      <dgm:spPr/>
    </dgm:pt>
    <dgm:pt modelId="{2816CA19-F4EE-45FD-9FD3-BA71AA034E34}" type="pres">
      <dgm:prSet presAssocID="{534C786F-C544-4CC4-9011-A772E3ED5C50}" presName="Name1" presStyleCnt="0"/>
      <dgm:spPr/>
    </dgm:pt>
    <dgm:pt modelId="{B1C489F8-20FC-4DFC-8ACF-A41CE5AC858C}" type="pres">
      <dgm:prSet presAssocID="{534C786F-C544-4CC4-9011-A772E3ED5C50}" presName="cycle" presStyleCnt="0"/>
      <dgm:spPr/>
    </dgm:pt>
    <dgm:pt modelId="{9604B3D4-16E2-414D-91FB-D663FBF6429F}" type="pres">
      <dgm:prSet presAssocID="{534C786F-C544-4CC4-9011-A772E3ED5C50}" presName="srcNode" presStyleLbl="node1" presStyleIdx="0" presStyleCnt="2"/>
      <dgm:spPr/>
    </dgm:pt>
    <dgm:pt modelId="{E730AF02-B948-4C95-AC66-5BE6F8B7939D}" type="pres">
      <dgm:prSet presAssocID="{534C786F-C544-4CC4-9011-A772E3ED5C50}" presName="conn" presStyleLbl="parChTrans1D2" presStyleIdx="0" presStyleCnt="1"/>
      <dgm:spPr/>
    </dgm:pt>
    <dgm:pt modelId="{37FF603C-A75E-4B5D-B5B1-ADE97B034D71}" type="pres">
      <dgm:prSet presAssocID="{534C786F-C544-4CC4-9011-A772E3ED5C50}" presName="extraNode" presStyleLbl="node1" presStyleIdx="0" presStyleCnt="2"/>
      <dgm:spPr/>
    </dgm:pt>
    <dgm:pt modelId="{ADFA56C7-E315-4313-9D39-DAB29603347F}" type="pres">
      <dgm:prSet presAssocID="{534C786F-C544-4CC4-9011-A772E3ED5C50}" presName="dstNode" presStyleLbl="node1" presStyleIdx="0" presStyleCnt="2"/>
      <dgm:spPr/>
    </dgm:pt>
    <dgm:pt modelId="{6795A208-56E4-4C0B-86E2-1D115D676DE9}" type="pres">
      <dgm:prSet presAssocID="{5D332DBB-366E-49A5-8D85-6FD0648505AD}" presName="text_1" presStyleLbl="node1" presStyleIdx="0" presStyleCnt="2">
        <dgm:presLayoutVars>
          <dgm:bulletEnabled val="1"/>
        </dgm:presLayoutVars>
      </dgm:prSet>
      <dgm:spPr/>
    </dgm:pt>
    <dgm:pt modelId="{308D8E51-7FEB-43F5-A76C-0CB4AC325325}" type="pres">
      <dgm:prSet presAssocID="{5D332DBB-366E-49A5-8D85-6FD0648505AD}" presName="accent_1" presStyleCnt="0"/>
      <dgm:spPr/>
    </dgm:pt>
    <dgm:pt modelId="{EA812792-8DA0-4DE0-9739-C1AFF7E0968C}" type="pres">
      <dgm:prSet presAssocID="{5D332DBB-366E-49A5-8D85-6FD0648505AD}" presName="accentRepeatNode" presStyleLbl="solidFgAcc1" presStyleIdx="0" presStyleCnt="2"/>
      <dgm:spPr/>
    </dgm:pt>
    <dgm:pt modelId="{370D4864-DBCF-42AA-AEF6-945EA3807445}" type="pres">
      <dgm:prSet presAssocID="{EB7D46FD-BE02-423F-9B91-559B0ECEC17E}" presName="text_2" presStyleLbl="node1" presStyleIdx="1" presStyleCnt="2">
        <dgm:presLayoutVars>
          <dgm:bulletEnabled val="1"/>
        </dgm:presLayoutVars>
      </dgm:prSet>
      <dgm:spPr/>
    </dgm:pt>
    <dgm:pt modelId="{D6FE81F2-7148-45EE-9CAE-58E3B1380FF1}" type="pres">
      <dgm:prSet presAssocID="{EB7D46FD-BE02-423F-9B91-559B0ECEC17E}" presName="accent_2" presStyleCnt="0"/>
      <dgm:spPr/>
    </dgm:pt>
    <dgm:pt modelId="{0C52735C-61DE-43FD-835A-7BD66BC626D0}" type="pres">
      <dgm:prSet presAssocID="{EB7D46FD-BE02-423F-9B91-559B0ECEC17E}" presName="accentRepeatNode" presStyleLbl="solidFgAcc1" presStyleIdx="1" presStyleCnt="2"/>
      <dgm:spPr/>
    </dgm:pt>
  </dgm:ptLst>
  <dgm:cxnLst>
    <dgm:cxn modelId="{FB9DDD21-D10F-4B1C-A8D2-63AB14DE8062}" type="presOf" srcId="{5D332DBB-366E-49A5-8D85-6FD0648505AD}" destId="{6795A208-56E4-4C0B-86E2-1D115D676DE9}" srcOrd="0" destOrd="0" presId="urn:microsoft.com/office/officeart/2008/layout/VerticalCurvedList"/>
    <dgm:cxn modelId="{081FE036-7CF6-46E8-ABAE-C2B965EBFE7E}" srcId="{534C786F-C544-4CC4-9011-A772E3ED5C50}" destId="{EB7D46FD-BE02-423F-9B91-559B0ECEC17E}" srcOrd="1" destOrd="0" parTransId="{DFEB1922-C1A0-4C26-A054-C2643E0C131D}" sibTransId="{3EE8DA56-CFD6-4109-8B2E-B4B365D69356}"/>
    <dgm:cxn modelId="{EEE7645D-F393-48C1-89A7-707B6286D180}" srcId="{534C786F-C544-4CC4-9011-A772E3ED5C50}" destId="{5D332DBB-366E-49A5-8D85-6FD0648505AD}" srcOrd="0" destOrd="0" parTransId="{3A01337D-EF2C-4B38-9305-9B7CF65B7F1A}" sibTransId="{28C4FE05-83BA-4C67-AFCD-4200AD86328F}"/>
    <dgm:cxn modelId="{6F18A48A-2C71-4D11-92B0-121776EF6F16}" type="presOf" srcId="{534C786F-C544-4CC4-9011-A772E3ED5C50}" destId="{82ABFE60-E8D6-4292-8046-137ADD00DBC7}" srcOrd="0" destOrd="0" presId="urn:microsoft.com/office/officeart/2008/layout/VerticalCurvedList"/>
    <dgm:cxn modelId="{2E3176B1-200C-4DAA-AF84-A25D7C6A61AD}" type="presOf" srcId="{EB7D46FD-BE02-423F-9B91-559B0ECEC17E}" destId="{370D4864-DBCF-42AA-AEF6-945EA3807445}" srcOrd="0" destOrd="0" presId="urn:microsoft.com/office/officeart/2008/layout/VerticalCurvedList"/>
    <dgm:cxn modelId="{BA520AEE-BDFA-4AA2-B873-471D77426865}" type="presOf" srcId="{28C4FE05-83BA-4C67-AFCD-4200AD86328F}" destId="{E730AF02-B948-4C95-AC66-5BE6F8B7939D}" srcOrd="0" destOrd="0" presId="urn:microsoft.com/office/officeart/2008/layout/VerticalCurvedList"/>
    <dgm:cxn modelId="{DDFCC286-5F6C-4094-A8E9-0A414509D015}" type="presParOf" srcId="{82ABFE60-E8D6-4292-8046-137ADD00DBC7}" destId="{2816CA19-F4EE-45FD-9FD3-BA71AA034E34}" srcOrd="0" destOrd="0" presId="urn:microsoft.com/office/officeart/2008/layout/VerticalCurvedList"/>
    <dgm:cxn modelId="{ADE62C39-919C-4CB3-83AB-7D32B459224C}" type="presParOf" srcId="{2816CA19-F4EE-45FD-9FD3-BA71AA034E34}" destId="{B1C489F8-20FC-4DFC-8ACF-A41CE5AC858C}" srcOrd="0" destOrd="0" presId="urn:microsoft.com/office/officeart/2008/layout/VerticalCurvedList"/>
    <dgm:cxn modelId="{F2218BC6-A801-4656-9D71-2FA2C53C5143}" type="presParOf" srcId="{B1C489F8-20FC-4DFC-8ACF-A41CE5AC858C}" destId="{9604B3D4-16E2-414D-91FB-D663FBF6429F}" srcOrd="0" destOrd="0" presId="urn:microsoft.com/office/officeart/2008/layout/VerticalCurvedList"/>
    <dgm:cxn modelId="{4DCB3B08-BF5C-48D2-A8F9-0248C16CFEA8}" type="presParOf" srcId="{B1C489F8-20FC-4DFC-8ACF-A41CE5AC858C}" destId="{E730AF02-B948-4C95-AC66-5BE6F8B7939D}" srcOrd="1" destOrd="0" presId="urn:microsoft.com/office/officeart/2008/layout/VerticalCurvedList"/>
    <dgm:cxn modelId="{57514B57-8A0D-4DBC-8F69-0412B0AC3D27}" type="presParOf" srcId="{B1C489F8-20FC-4DFC-8ACF-A41CE5AC858C}" destId="{37FF603C-A75E-4B5D-B5B1-ADE97B034D71}" srcOrd="2" destOrd="0" presId="urn:microsoft.com/office/officeart/2008/layout/VerticalCurvedList"/>
    <dgm:cxn modelId="{57281D79-C8FB-4091-8DA3-ED6F20A0883A}" type="presParOf" srcId="{B1C489F8-20FC-4DFC-8ACF-A41CE5AC858C}" destId="{ADFA56C7-E315-4313-9D39-DAB29603347F}" srcOrd="3" destOrd="0" presId="urn:microsoft.com/office/officeart/2008/layout/VerticalCurvedList"/>
    <dgm:cxn modelId="{3ECB838B-4296-4EC3-B18C-46EB25C7C8F4}" type="presParOf" srcId="{2816CA19-F4EE-45FD-9FD3-BA71AA034E34}" destId="{6795A208-56E4-4C0B-86E2-1D115D676DE9}" srcOrd="1" destOrd="0" presId="urn:microsoft.com/office/officeart/2008/layout/VerticalCurvedList"/>
    <dgm:cxn modelId="{230F4966-E6FE-4F9C-9A33-31A445CEAF9E}" type="presParOf" srcId="{2816CA19-F4EE-45FD-9FD3-BA71AA034E34}" destId="{308D8E51-7FEB-43F5-A76C-0CB4AC325325}" srcOrd="2" destOrd="0" presId="urn:microsoft.com/office/officeart/2008/layout/VerticalCurvedList"/>
    <dgm:cxn modelId="{FF6449B5-D91C-4FFF-BB68-2ED5467EB889}" type="presParOf" srcId="{308D8E51-7FEB-43F5-A76C-0CB4AC325325}" destId="{EA812792-8DA0-4DE0-9739-C1AFF7E0968C}" srcOrd="0" destOrd="0" presId="urn:microsoft.com/office/officeart/2008/layout/VerticalCurvedList"/>
    <dgm:cxn modelId="{AA84134B-FBB8-405D-980C-E3E8E0BD517B}" type="presParOf" srcId="{2816CA19-F4EE-45FD-9FD3-BA71AA034E34}" destId="{370D4864-DBCF-42AA-AEF6-945EA3807445}" srcOrd="3" destOrd="0" presId="urn:microsoft.com/office/officeart/2008/layout/VerticalCurvedList"/>
    <dgm:cxn modelId="{8805D1B5-289E-4448-9FAC-CE1BA2C58886}" type="presParOf" srcId="{2816CA19-F4EE-45FD-9FD3-BA71AA034E34}" destId="{D6FE81F2-7148-45EE-9CAE-58E3B1380FF1}" srcOrd="4" destOrd="0" presId="urn:microsoft.com/office/officeart/2008/layout/VerticalCurvedList"/>
    <dgm:cxn modelId="{D4FCAADB-B846-46B4-B6CD-0270AAFE0867}" type="presParOf" srcId="{D6FE81F2-7148-45EE-9CAE-58E3B1380FF1}" destId="{0C52735C-61DE-43FD-835A-7BD66BC626D0}" srcOrd="0" destOrd="0" presId="urn:microsoft.com/office/officeart/2008/layout/VerticalCurve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DB44724-FB39-4134-8D72-DB9D89E5459A}"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en-US"/>
        </a:p>
      </dgm:t>
    </dgm:pt>
    <dgm:pt modelId="{9FC5EE15-17C2-4F9F-B80A-96D5D969745C}">
      <dgm:prSet phldrT="[Text]"/>
      <dgm:spPr/>
      <dgm:t>
        <a:bodyPr/>
        <a:lstStyle/>
        <a:p>
          <a:r>
            <a:rPr lang="en-US" b="1"/>
            <a:t>Peer-Based Program Model</a:t>
          </a:r>
          <a:endParaRPr lang="en-US"/>
        </a:p>
      </dgm:t>
    </dgm:pt>
    <dgm:pt modelId="{D3C07F17-E2B4-4111-A5E8-A811BC52287A}" type="parTrans" cxnId="{6AB58023-D00F-45E9-9451-FA86A54DCF06}">
      <dgm:prSet/>
      <dgm:spPr/>
      <dgm:t>
        <a:bodyPr/>
        <a:lstStyle/>
        <a:p>
          <a:endParaRPr lang="en-US"/>
        </a:p>
      </dgm:t>
    </dgm:pt>
    <dgm:pt modelId="{33DD8EF2-2EAD-4B70-8882-1F41FEBBDC78}" type="sibTrans" cxnId="{6AB58023-D00F-45E9-9451-FA86A54DCF06}">
      <dgm:prSet/>
      <dgm:spPr/>
      <dgm:t>
        <a:bodyPr/>
        <a:lstStyle/>
        <a:p>
          <a:endParaRPr lang="en-US"/>
        </a:p>
      </dgm:t>
    </dgm:pt>
    <dgm:pt modelId="{456FC8DA-2DDD-45EB-89BB-E22A028F67A2}">
      <dgm:prSet/>
      <dgm:spPr/>
      <dgm:t>
        <a:bodyPr/>
        <a:lstStyle/>
        <a:p>
          <a:r>
            <a:rPr lang="en-US" b="1"/>
            <a:t>Diverse Training Delivery Methods </a:t>
          </a:r>
          <a:endParaRPr lang="en-US"/>
        </a:p>
      </dgm:t>
    </dgm:pt>
    <dgm:pt modelId="{4C4F4A98-A665-4C26-B7A1-37EEC6BC80AB}" type="parTrans" cxnId="{A1034974-294A-462F-838F-834BEF7D10B2}">
      <dgm:prSet/>
      <dgm:spPr/>
      <dgm:t>
        <a:bodyPr/>
        <a:lstStyle/>
        <a:p>
          <a:endParaRPr lang="en-US"/>
        </a:p>
      </dgm:t>
    </dgm:pt>
    <dgm:pt modelId="{B036910A-4D8C-4594-B230-C61EBF9BDD6E}" type="sibTrans" cxnId="{A1034974-294A-462F-838F-834BEF7D10B2}">
      <dgm:prSet/>
      <dgm:spPr/>
      <dgm:t>
        <a:bodyPr/>
        <a:lstStyle/>
        <a:p>
          <a:endParaRPr lang="en-US"/>
        </a:p>
      </dgm:t>
    </dgm:pt>
    <dgm:pt modelId="{5C0712B8-870A-4530-96EB-C476A4139163}">
      <dgm:prSet/>
      <dgm:spPr>
        <a:solidFill>
          <a:srgbClr val="92D050"/>
        </a:solidFill>
      </dgm:spPr>
      <dgm:t>
        <a:bodyPr/>
        <a:lstStyle/>
        <a:p>
          <a:r>
            <a:rPr lang="en-US" b="1"/>
            <a:t>Holistic Approaches </a:t>
          </a:r>
          <a:endParaRPr lang="en-US"/>
        </a:p>
      </dgm:t>
    </dgm:pt>
    <dgm:pt modelId="{3DBBB01A-98E3-4A52-992A-9EB960FFCB62}" type="parTrans" cxnId="{9EE0576B-1445-4B31-B5F6-90DC87F6AD27}">
      <dgm:prSet/>
      <dgm:spPr/>
      <dgm:t>
        <a:bodyPr/>
        <a:lstStyle/>
        <a:p>
          <a:endParaRPr lang="en-US"/>
        </a:p>
      </dgm:t>
    </dgm:pt>
    <dgm:pt modelId="{44EEE8E1-4149-4A6C-8ECB-903DB909A8F8}" type="sibTrans" cxnId="{9EE0576B-1445-4B31-B5F6-90DC87F6AD27}">
      <dgm:prSet/>
      <dgm:spPr/>
      <dgm:t>
        <a:bodyPr/>
        <a:lstStyle/>
        <a:p>
          <a:endParaRPr lang="en-US"/>
        </a:p>
      </dgm:t>
    </dgm:pt>
    <dgm:pt modelId="{76C4700F-6261-4B6F-B8EC-E7C4282B71F9}">
      <dgm:prSet/>
      <dgm:spPr>
        <a:solidFill>
          <a:srgbClr val="DCBF30"/>
        </a:solidFill>
      </dgm:spPr>
      <dgm:t>
        <a:bodyPr/>
        <a:lstStyle/>
        <a:p>
          <a:r>
            <a:rPr lang="en-US" b="1"/>
            <a:t>Community and School Involvement</a:t>
          </a:r>
          <a:endParaRPr lang="en-US"/>
        </a:p>
      </dgm:t>
    </dgm:pt>
    <dgm:pt modelId="{3161DC0D-991E-44D4-95EB-6DE699770024}" type="parTrans" cxnId="{3EE29A50-E868-4E59-9555-772D93C33A6F}">
      <dgm:prSet/>
      <dgm:spPr/>
      <dgm:t>
        <a:bodyPr/>
        <a:lstStyle/>
        <a:p>
          <a:endParaRPr lang="en-US"/>
        </a:p>
      </dgm:t>
    </dgm:pt>
    <dgm:pt modelId="{0100FD11-33DE-4576-9B2F-E34CFD7AF073}" type="sibTrans" cxnId="{3EE29A50-E868-4E59-9555-772D93C33A6F}">
      <dgm:prSet/>
      <dgm:spPr/>
      <dgm:t>
        <a:bodyPr/>
        <a:lstStyle/>
        <a:p>
          <a:endParaRPr lang="en-US"/>
        </a:p>
      </dgm:t>
    </dgm:pt>
    <dgm:pt modelId="{415BF21B-B86B-490E-9069-810B07DC4506}">
      <dgm:prSet/>
      <dgm:spPr/>
      <dgm:t>
        <a:bodyPr/>
        <a:lstStyle/>
        <a:p>
          <a:r>
            <a:rPr lang="en-US" b="1" dirty="0"/>
            <a:t>Addressing Stigma  </a:t>
          </a:r>
          <a:endParaRPr lang="en-US" dirty="0"/>
        </a:p>
      </dgm:t>
    </dgm:pt>
    <dgm:pt modelId="{4878AFBA-D8A1-495F-8730-D302352BFC16}" type="parTrans" cxnId="{165CE7DC-D724-46B7-99BD-55FB189A3AD1}">
      <dgm:prSet/>
      <dgm:spPr/>
      <dgm:t>
        <a:bodyPr/>
        <a:lstStyle/>
        <a:p>
          <a:endParaRPr lang="en-US"/>
        </a:p>
      </dgm:t>
    </dgm:pt>
    <dgm:pt modelId="{17FB6435-487B-4188-9FBE-7F140CC26C33}" type="sibTrans" cxnId="{165CE7DC-D724-46B7-99BD-55FB189A3AD1}">
      <dgm:prSet/>
      <dgm:spPr/>
      <dgm:t>
        <a:bodyPr/>
        <a:lstStyle/>
        <a:p>
          <a:endParaRPr lang="en-US"/>
        </a:p>
      </dgm:t>
    </dgm:pt>
    <dgm:pt modelId="{DB0E2F79-C6C0-485E-88DD-62117A50E85B}" type="pres">
      <dgm:prSet presAssocID="{4DB44724-FB39-4134-8D72-DB9D89E5459A}" presName="linear" presStyleCnt="0">
        <dgm:presLayoutVars>
          <dgm:dir/>
          <dgm:animLvl val="lvl"/>
          <dgm:resizeHandles val="exact"/>
        </dgm:presLayoutVars>
      </dgm:prSet>
      <dgm:spPr/>
    </dgm:pt>
    <dgm:pt modelId="{F0AFA6D5-2D6C-463F-90F8-A188A9DFBC58}" type="pres">
      <dgm:prSet presAssocID="{9FC5EE15-17C2-4F9F-B80A-96D5D969745C}" presName="parentLin" presStyleCnt="0"/>
      <dgm:spPr/>
    </dgm:pt>
    <dgm:pt modelId="{7F8CFD0B-9B48-4BD8-8B6C-38AF100BEC82}" type="pres">
      <dgm:prSet presAssocID="{9FC5EE15-17C2-4F9F-B80A-96D5D969745C}" presName="parentLeftMargin" presStyleLbl="node1" presStyleIdx="0" presStyleCnt="5"/>
      <dgm:spPr/>
    </dgm:pt>
    <dgm:pt modelId="{135A1931-F33B-4F03-B6B8-2FE926C44E7A}" type="pres">
      <dgm:prSet presAssocID="{9FC5EE15-17C2-4F9F-B80A-96D5D969745C}" presName="parentText" presStyleLbl="node1" presStyleIdx="0" presStyleCnt="5">
        <dgm:presLayoutVars>
          <dgm:chMax val="0"/>
          <dgm:bulletEnabled val="1"/>
        </dgm:presLayoutVars>
      </dgm:prSet>
      <dgm:spPr/>
    </dgm:pt>
    <dgm:pt modelId="{C576BF45-452E-4BC1-8EB5-B77666789008}" type="pres">
      <dgm:prSet presAssocID="{9FC5EE15-17C2-4F9F-B80A-96D5D969745C}" presName="negativeSpace" presStyleCnt="0"/>
      <dgm:spPr/>
    </dgm:pt>
    <dgm:pt modelId="{217D8E8E-4FCA-4291-95E6-DC2947190713}" type="pres">
      <dgm:prSet presAssocID="{9FC5EE15-17C2-4F9F-B80A-96D5D969745C}" presName="childText" presStyleLbl="conFgAcc1" presStyleIdx="0" presStyleCnt="5">
        <dgm:presLayoutVars>
          <dgm:bulletEnabled val="1"/>
        </dgm:presLayoutVars>
      </dgm:prSet>
      <dgm:spPr/>
    </dgm:pt>
    <dgm:pt modelId="{F9411DF2-BEBB-4DB4-8804-01F25A62B890}" type="pres">
      <dgm:prSet presAssocID="{33DD8EF2-2EAD-4B70-8882-1F41FEBBDC78}" presName="spaceBetweenRectangles" presStyleCnt="0"/>
      <dgm:spPr/>
    </dgm:pt>
    <dgm:pt modelId="{E1CF4A6F-F931-4A22-9B32-D276320C5EF6}" type="pres">
      <dgm:prSet presAssocID="{456FC8DA-2DDD-45EB-89BB-E22A028F67A2}" presName="parentLin" presStyleCnt="0"/>
      <dgm:spPr/>
    </dgm:pt>
    <dgm:pt modelId="{698D8C70-17F3-4CEB-8EE6-62DBE621A317}" type="pres">
      <dgm:prSet presAssocID="{456FC8DA-2DDD-45EB-89BB-E22A028F67A2}" presName="parentLeftMargin" presStyleLbl="node1" presStyleIdx="0" presStyleCnt="5"/>
      <dgm:spPr/>
    </dgm:pt>
    <dgm:pt modelId="{D9DCB419-2EA2-4ADC-81C4-A6E3BFDD6D40}" type="pres">
      <dgm:prSet presAssocID="{456FC8DA-2DDD-45EB-89BB-E22A028F67A2}" presName="parentText" presStyleLbl="node1" presStyleIdx="1" presStyleCnt="5">
        <dgm:presLayoutVars>
          <dgm:chMax val="0"/>
          <dgm:bulletEnabled val="1"/>
        </dgm:presLayoutVars>
      </dgm:prSet>
      <dgm:spPr/>
    </dgm:pt>
    <dgm:pt modelId="{DC2B7B64-002E-4630-9E7B-F064F799169C}" type="pres">
      <dgm:prSet presAssocID="{456FC8DA-2DDD-45EB-89BB-E22A028F67A2}" presName="negativeSpace" presStyleCnt="0"/>
      <dgm:spPr/>
    </dgm:pt>
    <dgm:pt modelId="{5324C058-81C9-4C90-97F7-45E5A948B135}" type="pres">
      <dgm:prSet presAssocID="{456FC8DA-2DDD-45EB-89BB-E22A028F67A2}" presName="childText" presStyleLbl="conFgAcc1" presStyleIdx="1" presStyleCnt="5">
        <dgm:presLayoutVars>
          <dgm:bulletEnabled val="1"/>
        </dgm:presLayoutVars>
      </dgm:prSet>
      <dgm:spPr/>
    </dgm:pt>
    <dgm:pt modelId="{A0964710-E06B-4579-8CA9-18C568987A0A}" type="pres">
      <dgm:prSet presAssocID="{B036910A-4D8C-4594-B230-C61EBF9BDD6E}" presName="spaceBetweenRectangles" presStyleCnt="0"/>
      <dgm:spPr/>
    </dgm:pt>
    <dgm:pt modelId="{6BB385FC-6569-49C6-9654-9F635BBC6F6C}" type="pres">
      <dgm:prSet presAssocID="{5C0712B8-870A-4530-96EB-C476A4139163}" presName="parentLin" presStyleCnt="0"/>
      <dgm:spPr/>
    </dgm:pt>
    <dgm:pt modelId="{6BCDB8B7-92CD-4042-9409-3496457EE6C0}" type="pres">
      <dgm:prSet presAssocID="{5C0712B8-870A-4530-96EB-C476A4139163}" presName="parentLeftMargin" presStyleLbl="node1" presStyleIdx="1" presStyleCnt="5"/>
      <dgm:spPr/>
    </dgm:pt>
    <dgm:pt modelId="{453F119C-24EB-4F46-95CA-8C1CCDCE5E63}" type="pres">
      <dgm:prSet presAssocID="{5C0712B8-870A-4530-96EB-C476A4139163}" presName="parentText" presStyleLbl="node1" presStyleIdx="2" presStyleCnt="5">
        <dgm:presLayoutVars>
          <dgm:chMax val="0"/>
          <dgm:bulletEnabled val="1"/>
        </dgm:presLayoutVars>
      </dgm:prSet>
      <dgm:spPr/>
    </dgm:pt>
    <dgm:pt modelId="{2AD7E101-7973-499A-8A8F-CB85A91DB845}" type="pres">
      <dgm:prSet presAssocID="{5C0712B8-870A-4530-96EB-C476A4139163}" presName="negativeSpace" presStyleCnt="0"/>
      <dgm:spPr/>
    </dgm:pt>
    <dgm:pt modelId="{9AA02817-664A-4646-9962-4DE1CE4B3B21}" type="pres">
      <dgm:prSet presAssocID="{5C0712B8-870A-4530-96EB-C476A4139163}" presName="childText" presStyleLbl="conFgAcc1" presStyleIdx="2" presStyleCnt="5">
        <dgm:presLayoutVars>
          <dgm:bulletEnabled val="1"/>
        </dgm:presLayoutVars>
      </dgm:prSet>
      <dgm:spPr/>
    </dgm:pt>
    <dgm:pt modelId="{514889ED-5D80-48C0-BCF4-16C884C50F6E}" type="pres">
      <dgm:prSet presAssocID="{44EEE8E1-4149-4A6C-8ECB-903DB909A8F8}" presName="spaceBetweenRectangles" presStyleCnt="0"/>
      <dgm:spPr/>
    </dgm:pt>
    <dgm:pt modelId="{73B57A4B-6F32-4559-B8D7-2F3596815164}" type="pres">
      <dgm:prSet presAssocID="{76C4700F-6261-4B6F-B8EC-E7C4282B71F9}" presName="parentLin" presStyleCnt="0"/>
      <dgm:spPr/>
    </dgm:pt>
    <dgm:pt modelId="{52463879-34AD-441B-B2BE-62D243EF3C7B}" type="pres">
      <dgm:prSet presAssocID="{76C4700F-6261-4B6F-B8EC-E7C4282B71F9}" presName="parentLeftMargin" presStyleLbl="node1" presStyleIdx="2" presStyleCnt="5"/>
      <dgm:spPr/>
    </dgm:pt>
    <dgm:pt modelId="{179F1A94-A2F8-4813-9811-869FE6CE9D27}" type="pres">
      <dgm:prSet presAssocID="{76C4700F-6261-4B6F-B8EC-E7C4282B71F9}" presName="parentText" presStyleLbl="node1" presStyleIdx="3" presStyleCnt="5">
        <dgm:presLayoutVars>
          <dgm:chMax val="0"/>
          <dgm:bulletEnabled val="1"/>
        </dgm:presLayoutVars>
      </dgm:prSet>
      <dgm:spPr/>
    </dgm:pt>
    <dgm:pt modelId="{5D7AC1FD-3C3C-4F3F-9412-531F78DC611D}" type="pres">
      <dgm:prSet presAssocID="{76C4700F-6261-4B6F-B8EC-E7C4282B71F9}" presName="negativeSpace" presStyleCnt="0"/>
      <dgm:spPr/>
    </dgm:pt>
    <dgm:pt modelId="{9D81ADBF-F365-4515-A863-A33B440D3612}" type="pres">
      <dgm:prSet presAssocID="{76C4700F-6261-4B6F-B8EC-E7C4282B71F9}" presName="childText" presStyleLbl="conFgAcc1" presStyleIdx="3" presStyleCnt="5">
        <dgm:presLayoutVars>
          <dgm:bulletEnabled val="1"/>
        </dgm:presLayoutVars>
      </dgm:prSet>
      <dgm:spPr/>
    </dgm:pt>
    <dgm:pt modelId="{37714858-EED5-4145-81C1-7476149BEE65}" type="pres">
      <dgm:prSet presAssocID="{0100FD11-33DE-4576-9B2F-E34CFD7AF073}" presName="spaceBetweenRectangles" presStyleCnt="0"/>
      <dgm:spPr/>
    </dgm:pt>
    <dgm:pt modelId="{618A7D00-4E4C-49D4-8DC3-2795CAE02A96}" type="pres">
      <dgm:prSet presAssocID="{415BF21B-B86B-490E-9069-810B07DC4506}" presName="parentLin" presStyleCnt="0"/>
      <dgm:spPr/>
    </dgm:pt>
    <dgm:pt modelId="{34EF9366-98E0-4071-A6CD-EF01C7898F27}" type="pres">
      <dgm:prSet presAssocID="{415BF21B-B86B-490E-9069-810B07DC4506}" presName="parentLeftMargin" presStyleLbl="node1" presStyleIdx="3" presStyleCnt="5"/>
      <dgm:spPr/>
    </dgm:pt>
    <dgm:pt modelId="{56F0EEEE-4039-4CB6-9FA9-C7107C8FB660}" type="pres">
      <dgm:prSet presAssocID="{415BF21B-B86B-490E-9069-810B07DC4506}" presName="parentText" presStyleLbl="node1" presStyleIdx="4" presStyleCnt="5">
        <dgm:presLayoutVars>
          <dgm:chMax val="0"/>
          <dgm:bulletEnabled val="1"/>
        </dgm:presLayoutVars>
      </dgm:prSet>
      <dgm:spPr/>
    </dgm:pt>
    <dgm:pt modelId="{27734F88-265C-4CD4-AAD9-C114FB108F37}" type="pres">
      <dgm:prSet presAssocID="{415BF21B-B86B-490E-9069-810B07DC4506}" presName="negativeSpace" presStyleCnt="0"/>
      <dgm:spPr/>
    </dgm:pt>
    <dgm:pt modelId="{F5DC934C-24C6-4B8C-A8F5-BFC38B7B427E}" type="pres">
      <dgm:prSet presAssocID="{415BF21B-B86B-490E-9069-810B07DC4506}" presName="childText" presStyleLbl="conFgAcc1" presStyleIdx="4" presStyleCnt="5">
        <dgm:presLayoutVars>
          <dgm:bulletEnabled val="1"/>
        </dgm:presLayoutVars>
      </dgm:prSet>
      <dgm:spPr/>
    </dgm:pt>
  </dgm:ptLst>
  <dgm:cxnLst>
    <dgm:cxn modelId="{0A9F4805-E5C8-4EA1-989B-9E18C38EBDCD}" type="presOf" srcId="{5C0712B8-870A-4530-96EB-C476A4139163}" destId="{6BCDB8B7-92CD-4042-9409-3496457EE6C0}" srcOrd="0" destOrd="0" presId="urn:microsoft.com/office/officeart/2005/8/layout/list1"/>
    <dgm:cxn modelId="{6AB58023-D00F-45E9-9451-FA86A54DCF06}" srcId="{4DB44724-FB39-4134-8D72-DB9D89E5459A}" destId="{9FC5EE15-17C2-4F9F-B80A-96D5D969745C}" srcOrd="0" destOrd="0" parTransId="{D3C07F17-E2B4-4111-A5E8-A811BC52287A}" sibTransId="{33DD8EF2-2EAD-4B70-8882-1F41FEBBDC78}"/>
    <dgm:cxn modelId="{0269AC23-D77C-42EF-AB5C-38D18DB47D70}" type="presOf" srcId="{5C0712B8-870A-4530-96EB-C476A4139163}" destId="{453F119C-24EB-4F46-95CA-8C1CCDCE5E63}" srcOrd="1" destOrd="0" presId="urn:microsoft.com/office/officeart/2005/8/layout/list1"/>
    <dgm:cxn modelId="{7718AC24-9537-4681-8EFF-12DCA889BE24}" type="presOf" srcId="{76C4700F-6261-4B6F-B8EC-E7C4282B71F9}" destId="{179F1A94-A2F8-4813-9811-869FE6CE9D27}" srcOrd="1" destOrd="0" presId="urn:microsoft.com/office/officeart/2005/8/layout/list1"/>
    <dgm:cxn modelId="{7C5C3C38-A615-428C-BE1F-AE3CE882D470}" type="presOf" srcId="{76C4700F-6261-4B6F-B8EC-E7C4282B71F9}" destId="{52463879-34AD-441B-B2BE-62D243EF3C7B}" srcOrd="0" destOrd="0" presId="urn:microsoft.com/office/officeart/2005/8/layout/list1"/>
    <dgm:cxn modelId="{3540196A-13FA-45FD-BEE2-A3FA28442D7D}" type="presOf" srcId="{456FC8DA-2DDD-45EB-89BB-E22A028F67A2}" destId="{D9DCB419-2EA2-4ADC-81C4-A6E3BFDD6D40}" srcOrd="1" destOrd="0" presId="urn:microsoft.com/office/officeart/2005/8/layout/list1"/>
    <dgm:cxn modelId="{9EE0576B-1445-4B31-B5F6-90DC87F6AD27}" srcId="{4DB44724-FB39-4134-8D72-DB9D89E5459A}" destId="{5C0712B8-870A-4530-96EB-C476A4139163}" srcOrd="2" destOrd="0" parTransId="{3DBBB01A-98E3-4A52-992A-9EB960FFCB62}" sibTransId="{44EEE8E1-4149-4A6C-8ECB-903DB909A8F8}"/>
    <dgm:cxn modelId="{E5D0E06E-4F9C-4660-91FB-FB3F5967AF54}" type="presOf" srcId="{456FC8DA-2DDD-45EB-89BB-E22A028F67A2}" destId="{698D8C70-17F3-4CEB-8EE6-62DBE621A317}" srcOrd="0" destOrd="0" presId="urn:microsoft.com/office/officeart/2005/8/layout/list1"/>
    <dgm:cxn modelId="{3EE29A50-E868-4E59-9555-772D93C33A6F}" srcId="{4DB44724-FB39-4134-8D72-DB9D89E5459A}" destId="{76C4700F-6261-4B6F-B8EC-E7C4282B71F9}" srcOrd="3" destOrd="0" parTransId="{3161DC0D-991E-44D4-95EB-6DE699770024}" sibTransId="{0100FD11-33DE-4576-9B2F-E34CFD7AF073}"/>
    <dgm:cxn modelId="{A1034974-294A-462F-838F-834BEF7D10B2}" srcId="{4DB44724-FB39-4134-8D72-DB9D89E5459A}" destId="{456FC8DA-2DDD-45EB-89BB-E22A028F67A2}" srcOrd="1" destOrd="0" parTransId="{4C4F4A98-A665-4C26-B7A1-37EEC6BC80AB}" sibTransId="{B036910A-4D8C-4594-B230-C61EBF9BDD6E}"/>
    <dgm:cxn modelId="{00AB3356-1CE9-44D3-BE24-D2A48F9A19D0}" type="presOf" srcId="{9FC5EE15-17C2-4F9F-B80A-96D5D969745C}" destId="{135A1931-F33B-4F03-B6B8-2FE926C44E7A}" srcOrd="1" destOrd="0" presId="urn:microsoft.com/office/officeart/2005/8/layout/list1"/>
    <dgm:cxn modelId="{649B7278-292C-4D7B-977D-A58BC74E8EC9}" type="presOf" srcId="{9FC5EE15-17C2-4F9F-B80A-96D5D969745C}" destId="{7F8CFD0B-9B48-4BD8-8B6C-38AF100BEC82}" srcOrd="0" destOrd="0" presId="urn:microsoft.com/office/officeart/2005/8/layout/list1"/>
    <dgm:cxn modelId="{E52BC39C-871E-42E8-93E8-489E345F613F}" type="presOf" srcId="{415BF21B-B86B-490E-9069-810B07DC4506}" destId="{34EF9366-98E0-4071-A6CD-EF01C7898F27}" srcOrd="0" destOrd="0" presId="urn:microsoft.com/office/officeart/2005/8/layout/list1"/>
    <dgm:cxn modelId="{3A612EA9-9826-40DE-9C55-0F0885C8C716}" type="presOf" srcId="{4DB44724-FB39-4134-8D72-DB9D89E5459A}" destId="{DB0E2F79-C6C0-485E-88DD-62117A50E85B}" srcOrd="0" destOrd="0" presId="urn:microsoft.com/office/officeart/2005/8/layout/list1"/>
    <dgm:cxn modelId="{4A4303C9-A271-4121-B010-DE504276AA27}" type="presOf" srcId="{415BF21B-B86B-490E-9069-810B07DC4506}" destId="{56F0EEEE-4039-4CB6-9FA9-C7107C8FB660}" srcOrd="1" destOrd="0" presId="urn:microsoft.com/office/officeart/2005/8/layout/list1"/>
    <dgm:cxn modelId="{165CE7DC-D724-46B7-99BD-55FB189A3AD1}" srcId="{4DB44724-FB39-4134-8D72-DB9D89E5459A}" destId="{415BF21B-B86B-490E-9069-810B07DC4506}" srcOrd="4" destOrd="0" parTransId="{4878AFBA-D8A1-495F-8730-D302352BFC16}" sibTransId="{17FB6435-487B-4188-9FBE-7F140CC26C33}"/>
    <dgm:cxn modelId="{DC963B85-B48B-45A0-AE4D-A3C4322DAD02}" type="presParOf" srcId="{DB0E2F79-C6C0-485E-88DD-62117A50E85B}" destId="{F0AFA6D5-2D6C-463F-90F8-A188A9DFBC58}" srcOrd="0" destOrd="0" presId="urn:microsoft.com/office/officeart/2005/8/layout/list1"/>
    <dgm:cxn modelId="{D4FC7C05-ED9D-41A1-8926-85D22A14899A}" type="presParOf" srcId="{F0AFA6D5-2D6C-463F-90F8-A188A9DFBC58}" destId="{7F8CFD0B-9B48-4BD8-8B6C-38AF100BEC82}" srcOrd="0" destOrd="0" presId="urn:microsoft.com/office/officeart/2005/8/layout/list1"/>
    <dgm:cxn modelId="{AEF88F02-025C-47A2-93EE-68226DA6443A}" type="presParOf" srcId="{F0AFA6D5-2D6C-463F-90F8-A188A9DFBC58}" destId="{135A1931-F33B-4F03-B6B8-2FE926C44E7A}" srcOrd="1" destOrd="0" presId="urn:microsoft.com/office/officeart/2005/8/layout/list1"/>
    <dgm:cxn modelId="{D500BF15-D03E-4329-9BD2-EBA96726ED63}" type="presParOf" srcId="{DB0E2F79-C6C0-485E-88DD-62117A50E85B}" destId="{C576BF45-452E-4BC1-8EB5-B77666789008}" srcOrd="1" destOrd="0" presId="urn:microsoft.com/office/officeart/2005/8/layout/list1"/>
    <dgm:cxn modelId="{A6C7EB47-8E70-4A2B-87F9-1B3856AB1FFF}" type="presParOf" srcId="{DB0E2F79-C6C0-485E-88DD-62117A50E85B}" destId="{217D8E8E-4FCA-4291-95E6-DC2947190713}" srcOrd="2" destOrd="0" presId="urn:microsoft.com/office/officeart/2005/8/layout/list1"/>
    <dgm:cxn modelId="{FDB9C7A4-8500-4C3D-A66B-C14A3410F05F}" type="presParOf" srcId="{DB0E2F79-C6C0-485E-88DD-62117A50E85B}" destId="{F9411DF2-BEBB-4DB4-8804-01F25A62B890}" srcOrd="3" destOrd="0" presId="urn:microsoft.com/office/officeart/2005/8/layout/list1"/>
    <dgm:cxn modelId="{8E91D816-281C-4AAF-9E05-000439A45818}" type="presParOf" srcId="{DB0E2F79-C6C0-485E-88DD-62117A50E85B}" destId="{E1CF4A6F-F931-4A22-9B32-D276320C5EF6}" srcOrd="4" destOrd="0" presId="urn:microsoft.com/office/officeart/2005/8/layout/list1"/>
    <dgm:cxn modelId="{7D62B329-651F-47D2-B865-802948AAC323}" type="presParOf" srcId="{E1CF4A6F-F931-4A22-9B32-D276320C5EF6}" destId="{698D8C70-17F3-4CEB-8EE6-62DBE621A317}" srcOrd="0" destOrd="0" presId="urn:microsoft.com/office/officeart/2005/8/layout/list1"/>
    <dgm:cxn modelId="{D33E7348-C7DC-42F2-8CCD-F817F2CB942C}" type="presParOf" srcId="{E1CF4A6F-F931-4A22-9B32-D276320C5EF6}" destId="{D9DCB419-2EA2-4ADC-81C4-A6E3BFDD6D40}" srcOrd="1" destOrd="0" presId="urn:microsoft.com/office/officeart/2005/8/layout/list1"/>
    <dgm:cxn modelId="{CCFDB486-4C4B-4CB6-8FC8-C422A194E229}" type="presParOf" srcId="{DB0E2F79-C6C0-485E-88DD-62117A50E85B}" destId="{DC2B7B64-002E-4630-9E7B-F064F799169C}" srcOrd="5" destOrd="0" presId="urn:microsoft.com/office/officeart/2005/8/layout/list1"/>
    <dgm:cxn modelId="{FF3A3032-05E4-446A-B128-7992D82F4B84}" type="presParOf" srcId="{DB0E2F79-C6C0-485E-88DD-62117A50E85B}" destId="{5324C058-81C9-4C90-97F7-45E5A948B135}" srcOrd="6" destOrd="0" presId="urn:microsoft.com/office/officeart/2005/8/layout/list1"/>
    <dgm:cxn modelId="{3B58D9F9-FF04-4091-9DC2-154BB072D410}" type="presParOf" srcId="{DB0E2F79-C6C0-485E-88DD-62117A50E85B}" destId="{A0964710-E06B-4579-8CA9-18C568987A0A}" srcOrd="7" destOrd="0" presId="urn:microsoft.com/office/officeart/2005/8/layout/list1"/>
    <dgm:cxn modelId="{089F5C7A-4C98-4A92-85B9-130849475A9D}" type="presParOf" srcId="{DB0E2F79-C6C0-485E-88DD-62117A50E85B}" destId="{6BB385FC-6569-49C6-9654-9F635BBC6F6C}" srcOrd="8" destOrd="0" presId="urn:microsoft.com/office/officeart/2005/8/layout/list1"/>
    <dgm:cxn modelId="{D63B65F0-645B-4658-8402-41DDB64BDD69}" type="presParOf" srcId="{6BB385FC-6569-49C6-9654-9F635BBC6F6C}" destId="{6BCDB8B7-92CD-4042-9409-3496457EE6C0}" srcOrd="0" destOrd="0" presId="urn:microsoft.com/office/officeart/2005/8/layout/list1"/>
    <dgm:cxn modelId="{E50D8AF8-640C-4EE2-A802-D7231F3DB39A}" type="presParOf" srcId="{6BB385FC-6569-49C6-9654-9F635BBC6F6C}" destId="{453F119C-24EB-4F46-95CA-8C1CCDCE5E63}" srcOrd="1" destOrd="0" presId="urn:microsoft.com/office/officeart/2005/8/layout/list1"/>
    <dgm:cxn modelId="{ED7FEBAA-903E-461B-9150-C9CFC481A28B}" type="presParOf" srcId="{DB0E2F79-C6C0-485E-88DD-62117A50E85B}" destId="{2AD7E101-7973-499A-8A8F-CB85A91DB845}" srcOrd="9" destOrd="0" presId="urn:microsoft.com/office/officeart/2005/8/layout/list1"/>
    <dgm:cxn modelId="{8ADF1718-EF98-44D6-A9DC-3E4A7B6A2DEA}" type="presParOf" srcId="{DB0E2F79-C6C0-485E-88DD-62117A50E85B}" destId="{9AA02817-664A-4646-9962-4DE1CE4B3B21}" srcOrd="10" destOrd="0" presId="urn:microsoft.com/office/officeart/2005/8/layout/list1"/>
    <dgm:cxn modelId="{0A47E9C0-6DF0-4D3A-8E15-7A0DEA485A49}" type="presParOf" srcId="{DB0E2F79-C6C0-485E-88DD-62117A50E85B}" destId="{514889ED-5D80-48C0-BCF4-16C884C50F6E}" srcOrd="11" destOrd="0" presId="urn:microsoft.com/office/officeart/2005/8/layout/list1"/>
    <dgm:cxn modelId="{24D97D44-8613-4641-94F3-F9DAA2B394F6}" type="presParOf" srcId="{DB0E2F79-C6C0-485E-88DD-62117A50E85B}" destId="{73B57A4B-6F32-4559-B8D7-2F3596815164}" srcOrd="12" destOrd="0" presId="urn:microsoft.com/office/officeart/2005/8/layout/list1"/>
    <dgm:cxn modelId="{2D01395A-AEF6-413B-AEAD-09C3A17A07CB}" type="presParOf" srcId="{73B57A4B-6F32-4559-B8D7-2F3596815164}" destId="{52463879-34AD-441B-B2BE-62D243EF3C7B}" srcOrd="0" destOrd="0" presId="urn:microsoft.com/office/officeart/2005/8/layout/list1"/>
    <dgm:cxn modelId="{C3DC4FF3-FCA4-48A9-A414-E0F5C49E578A}" type="presParOf" srcId="{73B57A4B-6F32-4559-B8D7-2F3596815164}" destId="{179F1A94-A2F8-4813-9811-869FE6CE9D27}" srcOrd="1" destOrd="0" presId="urn:microsoft.com/office/officeart/2005/8/layout/list1"/>
    <dgm:cxn modelId="{845AF6C5-AD4C-462F-8846-647855CC8C75}" type="presParOf" srcId="{DB0E2F79-C6C0-485E-88DD-62117A50E85B}" destId="{5D7AC1FD-3C3C-4F3F-9412-531F78DC611D}" srcOrd="13" destOrd="0" presId="urn:microsoft.com/office/officeart/2005/8/layout/list1"/>
    <dgm:cxn modelId="{6BBC5BAE-6C8D-4596-AAD3-367B9FAF9A86}" type="presParOf" srcId="{DB0E2F79-C6C0-485E-88DD-62117A50E85B}" destId="{9D81ADBF-F365-4515-A863-A33B440D3612}" srcOrd="14" destOrd="0" presId="urn:microsoft.com/office/officeart/2005/8/layout/list1"/>
    <dgm:cxn modelId="{9DE839BB-AA1C-4EE1-9E62-6C45B3BFC22C}" type="presParOf" srcId="{DB0E2F79-C6C0-485E-88DD-62117A50E85B}" destId="{37714858-EED5-4145-81C1-7476149BEE65}" srcOrd="15" destOrd="0" presId="urn:microsoft.com/office/officeart/2005/8/layout/list1"/>
    <dgm:cxn modelId="{9AC47068-86FA-4D9C-BF09-C62180199C57}" type="presParOf" srcId="{DB0E2F79-C6C0-485E-88DD-62117A50E85B}" destId="{618A7D00-4E4C-49D4-8DC3-2795CAE02A96}" srcOrd="16" destOrd="0" presId="urn:microsoft.com/office/officeart/2005/8/layout/list1"/>
    <dgm:cxn modelId="{2EDF624B-7F31-485E-A65B-FD30CE6EB85A}" type="presParOf" srcId="{618A7D00-4E4C-49D4-8DC3-2795CAE02A96}" destId="{34EF9366-98E0-4071-A6CD-EF01C7898F27}" srcOrd="0" destOrd="0" presId="urn:microsoft.com/office/officeart/2005/8/layout/list1"/>
    <dgm:cxn modelId="{EFE4A488-794F-4AB8-B053-02B56139F3B6}" type="presParOf" srcId="{618A7D00-4E4C-49D4-8DC3-2795CAE02A96}" destId="{56F0EEEE-4039-4CB6-9FA9-C7107C8FB660}" srcOrd="1" destOrd="0" presId="urn:microsoft.com/office/officeart/2005/8/layout/list1"/>
    <dgm:cxn modelId="{18B1E4ED-849C-4950-9A64-49043C4DD3C3}" type="presParOf" srcId="{DB0E2F79-C6C0-485E-88DD-62117A50E85B}" destId="{27734F88-265C-4CD4-AAD9-C114FB108F37}" srcOrd="17" destOrd="0" presId="urn:microsoft.com/office/officeart/2005/8/layout/list1"/>
    <dgm:cxn modelId="{28BBCD65-0AA4-4520-8674-BE41B21954BE}" type="presParOf" srcId="{DB0E2F79-C6C0-485E-88DD-62117A50E85B}" destId="{F5DC934C-24C6-4B8C-A8F5-BFC38B7B427E}"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4E8CF-B24A-4EE5-9100-14244A74DF59}">
      <dsp:nvSpPr>
        <dsp:cNvPr id="0" name=""/>
        <dsp:cNvSpPr/>
      </dsp:nvSpPr>
      <dsp:spPr>
        <a:xfrm>
          <a:off x="3175" y="2044"/>
          <a:ext cx="2779811" cy="166788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The funds for this RFP were made available through Opioid Settlement Funds (OSF) that the OCDMH received through the NYS OASAS.</a:t>
          </a:r>
        </a:p>
      </dsp:txBody>
      <dsp:txXfrm>
        <a:off x="3175" y="2044"/>
        <a:ext cx="2779811" cy="1667887"/>
      </dsp:txXfrm>
    </dsp:sp>
    <dsp:sp modelId="{721F3100-BEB4-456D-A315-F55F4297FF6E}">
      <dsp:nvSpPr>
        <dsp:cNvPr id="0" name=""/>
        <dsp:cNvSpPr/>
      </dsp:nvSpPr>
      <dsp:spPr>
        <a:xfrm>
          <a:off x="3060968" y="2044"/>
          <a:ext cx="2779811" cy="16678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The RFP was issued in the Fall of 2023. </a:t>
          </a:r>
        </a:p>
      </dsp:txBody>
      <dsp:txXfrm>
        <a:off x="3060968" y="2044"/>
        <a:ext cx="2779811" cy="1667887"/>
      </dsp:txXfrm>
    </dsp:sp>
    <dsp:sp modelId="{0C72FC95-B9BE-469B-824E-53E5240C5254}">
      <dsp:nvSpPr>
        <dsp:cNvPr id="0" name=""/>
        <dsp:cNvSpPr/>
      </dsp:nvSpPr>
      <dsp:spPr>
        <a:xfrm>
          <a:off x="6118761" y="2044"/>
          <a:ext cx="3936463" cy="166788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The goal for this RFP was to establish projects whose priority areas include harm reduction, treatment investments across the service continuum, priority populations, housing, recovery, prevention, transportation, public awareness, and research. </a:t>
          </a:r>
        </a:p>
      </dsp:txBody>
      <dsp:txXfrm>
        <a:off x="6118761" y="2044"/>
        <a:ext cx="3936463" cy="1667887"/>
      </dsp:txXfrm>
    </dsp:sp>
    <dsp:sp modelId="{7A09AD63-6973-432A-BDCC-8DFF6E6B566C}">
      <dsp:nvSpPr>
        <dsp:cNvPr id="0" name=""/>
        <dsp:cNvSpPr/>
      </dsp:nvSpPr>
      <dsp:spPr>
        <a:xfrm>
          <a:off x="2110397" y="1947913"/>
          <a:ext cx="2779811" cy="16678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5 agencies were awarded projects of various amounts </a:t>
          </a:r>
        </a:p>
      </dsp:txBody>
      <dsp:txXfrm>
        <a:off x="2110397" y="1947913"/>
        <a:ext cx="2779811" cy="1667887"/>
      </dsp:txXfrm>
    </dsp:sp>
    <dsp:sp modelId="{1658DE27-DBE6-498A-B8A5-835459A2711E}">
      <dsp:nvSpPr>
        <dsp:cNvPr id="0" name=""/>
        <dsp:cNvSpPr/>
      </dsp:nvSpPr>
      <dsp:spPr>
        <a:xfrm>
          <a:off x="5168190" y="1947913"/>
          <a:ext cx="2779811" cy="166788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Projects awarded will help enhance and create new avenues of treatment and prevention for our rural communities, our youth in schools, and our most vulnerable. </a:t>
          </a:r>
        </a:p>
      </dsp:txBody>
      <dsp:txXfrm>
        <a:off x="5168190" y="1947913"/>
        <a:ext cx="2779811" cy="1667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DA161-8452-40BC-98CF-E7157324D36B}">
      <dsp:nvSpPr>
        <dsp:cNvPr id="0" name=""/>
        <dsp:cNvSpPr/>
      </dsp:nvSpPr>
      <dsp:spPr>
        <a:xfrm>
          <a:off x="666689" y="491289"/>
          <a:ext cx="1456667" cy="145666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1EB079-294B-4A98-AC7F-62C663951CAC}">
      <dsp:nvSpPr>
        <dsp:cNvPr id="0" name=""/>
        <dsp:cNvSpPr/>
      </dsp:nvSpPr>
      <dsp:spPr>
        <a:xfrm>
          <a:off x="977127" y="801726"/>
          <a:ext cx="835792" cy="8357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7C1558-4D99-4B68-9755-3D33B5590762}">
      <dsp:nvSpPr>
        <dsp:cNvPr id="0" name=""/>
        <dsp:cNvSpPr/>
      </dsp:nvSpPr>
      <dsp:spPr>
        <a:xfrm>
          <a:off x="201033" y="2401673"/>
          <a:ext cx="2387979" cy="1476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dirty="0"/>
            <a:t>Procurement of an agency vehicle to assist in connecting individuals to mental health and substance abuse services and basic needs </a:t>
          </a:r>
        </a:p>
      </dsp:txBody>
      <dsp:txXfrm>
        <a:off x="201033" y="2401673"/>
        <a:ext cx="2387979" cy="1476562"/>
      </dsp:txXfrm>
    </dsp:sp>
    <dsp:sp modelId="{2CDAE8C5-D402-47B5-96C6-6BDC45EDA538}">
      <dsp:nvSpPr>
        <dsp:cNvPr id="0" name=""/>
        <dsp:cNvSpPr/>
      </dsp:nvSpPr>
      <dsp:spPr>
        <a:xfrm>
          <a:off x="3472566" y="491289"/>
          <a:ext cx="1456667" cy="145666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8CBA20-3893-40F5-AD13-CCB99264790F}">
      <dsp:nvSpPr>
        <dsp:cNvPr id="0" name=""/>
        <dsp:cNvSpPr/>
      </dsp:nvSpPr>
      <dsp:spPr>
        <a:xfrm>
          <a:off x="3783003" y="801726"/>
          <a:ext cx="835792" cy="8357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0D4C43-5B68-413D-9A77-82C5A85F95A9}">
      <dsp:nvSpPr>
        <dsp:cNvPr id="0" name=""/>
        <dsp:cNvSpPr/>
      </dsp:nvSpPr>
      <dsp:spPr>
        <a:xfrm>
          <a:off x="3006910" y="2401673"/>
          <a:ext cx="2387979" cy="1476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dirty="0"/>
            <a:t>Trained Rescue Mission Drop-In Center Staff on Mental Health First Aid</a:t>
          </a:r>
        </a:p>
      </dsp:txBody>
      <dsp:txXfrm>
        <a:off x="3006910" y="2401673"/>
        <a:ext cx="2387979" cy="1476562"/>
      </dsp:txXfrm>
    </dsp:sp>
    <dsp:sp modelId="{813F46FA-694F-45D1-B123-EC8733638028}">
      <dsp:nvSpPr>
        <dsp:cNvPr id="0" name=""/>
        <dsp:cNvSpPr/>
      </dsp:nvSpPr>
      <dsp:spPr>
        <a:xfrm>
          <a:off x="6278442" y="491289"/>
          <a:ext cx="1456667" cy="145666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57E842-B10F-49C1-96AE-5295F2C761D9}">
      <dsp:nvSpPr>
        <dsp:cNvPr id="0" name=""/>
        <dsp:cNvSpPr/>
      </dsp:nvSpPr>
      <dsp:spPr>
        <a:xfrm>
          <a:off x="6588879" y="801726"/>
          <a:ext cx="835792" cy="8357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0BC54-BE7B-4C47-AD12-42BA4D8BBA30}">
      <dsp:nvSpPr>
        <dsp:cNvPr id="0" name=""/>
        <dsp:cNvSpPr/>
      </dsp:nvSpPr>
      <dsp:spPr>
        <a:xfrm>
          <a:off x="5812786" y="2401673"/>
          <a:ext cx="2387979" cy="1476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dirty="0"/>
            <a:t>Peer presence at the Salvation Army lunch service each Tuesday</a:t>
          </a:r>
        </a:p>
      </dsp:txBody>
      <dsp:txXfrm>
        <a:off x="5812786" y="2401673"/>
        <a:ext cx="2387979" cy="1476562"/>
      </dsp:txXfrm>
    </dsp:sp>
    <dsp:sp modelId="{827D1998-7404-4647-9A4F-CF579A33FAE5}">
      <dsp:nvSpPr>
        <dsp:cNvPr id="0" name=""/>
        <dsp:cNvSpPr/>
      </dsp:nvSpPr>
      <dsp:spPr>
        <a:xfrm>
          <a:off x="9084318" y="491289"/>
          <a:ext cx="1456667" cy="145666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65BEB0-A165-4120-A9BD-B53E25DCABB6}">
      <dsp:nvSpPr>
        <dsp:cNvPr id="0" name=""/>
        <dsp:cNvSpPr/>
      </dsp:nvSpPr>
      <dsp:spPr>
        <a:xfrm>
          <a:off x="9394755" y="801726"/>
          <a:ext cx="835792" cy="8357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BE7D5B-BB5C-4F96-85C7-1024F91AAB8F}">
      <dsp:nvSpPr>
        <dsp:cNvPr id="0" name=""/>
        <dsp:cNvSpPr/>
      </dsp:nvSpPr>
      <dsp:spPr>
        <a:xfrm>
          <a:off x="8618662" y="2401673"/>
          <a:ext cx="2387979" cy="1476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b="1" kern="1200" dirty="0"/>
            <a:t>Our agency has been working to being build out the walk-in center at 1427 Genesee St.! The goal is to have this operation functional by Spring of 2025, allowing outreach to occur in a new location</a:t>
          </a:r>
        </a:p>
      </dsp:txBody>
      <dsp:txXfrm>
        <a:off x="8618662" y="2401673"/>
        <a:ext cx="2387979" cy="14765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8D917-71F1-4D4F-A5EE-6274B4579B65}">
      <dsp:nvSpPr>
        <dsp:cNvPr id="0" name=""/>
        <dsp:cNvSpPr/>
      </dsp:nvSpPr>
      <dsp:spPr>
        <a:xfrm>
          <a:off x="128435" y="0"/>
          <a:ext cx="1969574" cy="4613207"/>
        </a:xfrm>
        <a:prstGeom prst="roundRect">
          <a:avLst>
            <a:gd name="adj" fmla="val 10000"/>
          </a:avLst>
        </a:prstGeom>
        <a:solidFill>
          <a:schemeClr val="accent4">
            <a:lumMod val="75000"/>
            <a:alpha val="81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spc="0" dirty="0">
              <a:latin typeface="Verdana" panose="020B0604030504040204" pitchFamily="34" charset="0"/>
              <a:ea typeface="Verdana" panose="020B0604030504040204" pitchFamily="34" charset="0"/>
            </a:rPr>
            <a:t>Strategy Meetings</a:t>
          </a:r>
          <a:endParaRPr lang="en-US" sz="1800" b="1" kern="1200" dirty="0">
            <a:latin typeface="Verdana" panose="020B0604030504040204" pitchFamily="34" charset="0"/>
            <a:ea typeface="Verdana" panose="020B0604030504040204" pitchFamily="34" charset="0"/>
          </a:endParaRPr>
        </a:p>
      </dsp:txBody>
      <dsp:txXfrm>
        <a:off x="128435" y="1845282"/>
        <a:ext cx="1969574" cy="1845282"/>
      </dsp:txXfrm>
    </dsp:sp>
    <dsp:sp modelId="{26653842-449E-4C2D-AA02-55BC86504457}">
      <dsp:nvSpPr>
        <dsp:cNvPr id="0" name=""/>
        <dsp:cNvSpPr/>
      </dsp:nvSpPr>
      <dsp:spPr>
        <a:xfrm>
          <a:off x="356092" y="301156"/>
          <a:ext cx="1536197" cy="1536197"/>
        </a:xfrm>
        <a:prstGeom prst="ellipse">
          <a:avLst/>
        </a:prstGeom>
        <a:blipFill dpi="0" rotWithShape="1">
          <a:blip xmlns:r="http://schemas.openxmlformats.org/officeDocument/2006/relationships" r:embed="rId1">
            <a:alphaModFix amt="42000"/>
            <a:lum bright="100000" contrast="-100000"/>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27E793-2A02-4070-B5FE-D591C8D15D2D}">
      <dsp:nvSpPr>
        <dsp:cNvPr id="0" name=""/>
        <dsp:cNvSpPr/>
      </dsp:nvSpPr>
      <dsp:spPr>
        <a:xfrm>
          <a:off x="2115521" y="0"/>
          <a:ext cx="1883030" cy="4613207"/>
        </a:xfrm>
        <a:prstGeom prst="roundRect">
          <a:avLst>
            <a:gd name="adj" fmla="val 10000"/>
          </a:avLst>
        </a:prstGeom>
        <a:solidFill>
          <a:srgbClr val="00B050">
            <a:alpha val="8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spc="300" dirty="0">
              <a:latin typeface="Verdana" panose="020B0604030504040204" pitchFamily="34" charset="0"/>
              <a:ea typeface="Verdana" panose="020B0604030504040204" pitchFamily="34" charset="0"/>
            </a:rPr>
            <a:t>SNOOT</a:t>
          </a:r>
          <a:endParaRPr lang="en-US" sz="1800" b="1" kern="1200" dirty="0">
            <a:latin typeface="Verdana" panose="020B0604030504040204" pitchFamily="34" charset="0"/>
            <a:ea typeface="Verdana" panose="020B0604030504040204" pitchFamily="34" charset="0"/>
          </a:endParaRPr>
        </a:p>
      </dsp:txBody>
      <dsp:txXfrm>
        <a:off x="2115521" y="1845282"/>
        <a:ext cx="1883030" cy="1845282"/>
      </dsp:txXfrm>
    </dsp:sp>
    <dsp:sp modelId="{9A11BC0B-1D22-465B-9DA4-88B8F04C6CBE}">
      <dsp:nvSpPr>
        <dsp:cNvPr id="0" name=""/>
        <dsp:cNvSpPr/>
      </dsp:nvSpPr>
      <dsp:spPr>
        <a:xfrm>
          <a:off x="2335260" y="322893"/>
          <a:ext cx="1536197" cy="1536197"/>
        </a:xfrm>
        <a:prstGeom prst="ellipse">
          <a:avLst/>
        </a:prstGeom>
        <a:blipFill dpi="0" rotWithShape="1">
          <a:blip xmlns:r="http://schemas.openxmlformats.org/officeDocument/2006/relationships" r:embed="rId3">
            <a:alphaModFix amt="44000"/>
            <a:lum bright="88000" contrast="-10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2CF9E5-F648-44FC-BC27-B55364624D8B}">
      <dsp:nvSpPr>
        <dsp:cNvPr id="0" name=""/>
        <dsp:cNvSpPr/>
      </dsp:nvSpPr>
      <dsp:spPr>
        <a:xfrm>
          <a:off x="4081932" y="0"/>
          <a:ext cx="1883030" cy="4613207"/>
        </a:xfrm>
        <a:prstGeom prst="roundRect">
          <a:avLst>
            <a:gd name="adj" fmla="val 10000"/>
          </a:avLst>
        </a:prstGeom>
        <a:solidFill>
          <a:schemeClr val="accent5">
            <a:alpha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spc="300" dirty="0">
              <a:latin typeface="Verdana" panose="020B0604030504040204" pitchFamily="34" charset="0"/>
              <a:ea typeface="Verdana" panose="020B0604030504040204" pitchFamily="34" charset="0"/>
            </a:rPr>
            <a:t>SBIRT</a:t>
          </a:r>
          <a:endParaRPr lang="en-US" sz="1800" b="1" kern="1200" dirty="0">
            <a:latin typeface="Verdana" panose="020B0604030504040204" pitchFamily="34" charset="0"/>
            <a:ea typeface="Verdana" panose="020B0604030504040204" pitchFamily="34" charset="0"/>
          </a:endParaRPr>
        </a:p>
      </dsp:txBody>
      <dsp:txXfrm>
        <a:off x="4081932" y="1845282"/>
        <a:ext cx="1883030" cy="1845282"/>
      </dsp:txXfrm>
    </dsp:sp>
    <dsp:sp modelId="{BA30A7C4-9FE0-4C82-BC59-B6F4272B6764}">
      <dsp:nvSpPr>
        <dsp:cNvPr id="0" name=""/>
        <dsp:cNvSpPr/>
      </dsp:nvSpPr>
      <dsp:spPr>
        <a:xfrm>
          <a:off x="4221551" y="364017"/>
          <a:ext cx="1536197" cy="1536197"/>
        </a:xfrm>
        <a:prstGeom prst="ellipse">
          <a:avLst/>
        </a:prstGeom>
        <a:blipFill dpi="0" rotWithShape="1">
          <a:blip xmlns:r="http://schemas.openxmlformats.org/officeDocument/2006/relationships" r:embed="rId5">
            <a:alphaModFix amt="42000"/>
            <a:lum bright="100000" contrast="-100000"/>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0ABE8-624E-4E30-BFD8-9AB69AE812B6}">
      <dsp:nvSpPr>
        <dsp:cNvPr id="0" name=""/>
        <dsp:cNvSpPr/>
      </dsp:nvSpPr>
      <dsp:spPr>
        <a:xfrm>
          <a:off x="5907768" y="0"/>
          <a:ext cx="1883030" cy="4613207"/>
        </a:xfrm>
        <a:prstGeom prst="roundRect">
          <a:avLst>
            <a:gd name="adj" fmla="val 10000"/>
          </a:avLst>
        </a:prstGeom>
        <a:solidFill>
          <a:srgbClr val="9E5ECE">
            <a:alpha val="8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Verdana" panose="020B0604030504040204" pitchFamily="34" charset="0"/>
              <a:ea typeface="Verdana" panose="020B0604030504040204" pitchFamily="34" charset="0"/>
            </a:rPr>
            <a:t>TINAD</a:t>
          </a:r>
        </a:p>
      </dsp:txBody>
      <dsp:txXfrm>
        <a:off x="5907768" y="1845282"/>
        <a:ext cx="1883030" cy="1845282"/>
      </dsp:txXfrm>
    </dsp:sp>
    <dsp:sp modelId="{716EC735-75AD-4103-9D36-1D3B68A17ECC}">
      <dsp:nvSpPr>
        <dsp:cNvPr id="0" name=""/>
        <dsp:cNvSpPr/>
      </dsp:nvSpPr>
      <dsp:spPr>
        <a:xfrm>
          <a:off x="6118289" y="297085"/>
          <a:ext cx="1536197" cy="1536197"/>
        </a:xfrm>
        <a:prstGeom prst="ellipse">
          <a:avLst/>
        </a:prstGeom>
        <a:blipFill dpi="0" rotWithShape="1">
          <a:blip xmlns:r="http://schemas.openxmlformats.org/officeDocument/2006/relationships" r:embed="rId7">
            <a:alphaModFix amt="54000"/>
            <a:lum bright="100000" contrast="-96000"/>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0B8356-F8D0-46AF-8387-21A47C0F3CD5}">
      <dsp:nvSpPr>
        <dsp:cNvPr id="0" name=""/>
        <dsp:cNvSpPr/>
      </dsp:nvSpPr>
      <dsp:spPr>
        <a:xfrm>
          <a:off x="311631" y="3700197"/>
          <a:ext cx="7167535" cy="691981"/>
        </a:xfrm>
        <a:prstGeom prst="leftRightArrow">
          <a:avLst/>
        </a:prstGeom>
        <a:solidFill>
          <a:srgbClr val="D9D5FD">
            <a:alpha val="32000"/>
          </a:srgbClr>
        </a:solidFill>
        <a:ln w="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0AF02-B948-4C95-AC66-5BE6F8B7939D}">
      <dsp:nvSpPr>
        <dsp:cNvPr id="0" name=""/>
        <dsp:cNvSpPr/>
      </dsp:nvSpPr>
      <dsp:spPr>
        <a:xfrm>
          <a:off x="-4261532" y="-658517"/>
          <a:ext cx="5114227" cy="5114227"/>
        </a:xfrm>
        <a:prstGeom prst="blockArc">
          <a:avLst>
            <a:gd name="adj1" fmla="val 18900000"/>
            <a:gd name="adj2" fmla="val 2700000"/>
            <a:gd name="adj3" fmla="val 422"/>
          </a:avLst>
        </a:pr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EDDFEA-FF7F-4325-8A60-490592220707}">
      <dsp:nvSpPr>
        <dsp:cNvPr id="0" name=""/>
        <dsp:cNvSpPr/>
      </dsp:nvSpPr>
      <dsp:spPr>
        <a:xfrm>
          <a:off x="698019" y="542466"/>
          <a:ext cx="6185258" cy="1084782"/>
        </a:xfrm>
        <a:prstGeom prst="rect">
          <a:avLst/>
        </a:prstGeom>
        <a:solidFill>
          <a:schemeClr val="accent4">
            <a:lumMod val="75000"/>
            <a:alpha val="63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1046" tIns="91440" rIns="91440" bIns="91440" numCol="1" spcCol="1270" anchor="ctr" anchorCtr="0">
          <a:noAutofit/>
        </a:bodyPr>
        <a:lstStyle/>
        <a:p>
          <a:pPr marL="0" lvl="0" indent="0" algn="l" defTabSz="1600200">
            <a:lnSpc>
              <a:spcPct val="90000"/>
            </a:lnSpc>
            <a:spcBef>
              <a:spcPct val="0"/>
            </a:spcBef>
            <a:spcAft>
              <a:spcPct val="35000"/>
            </a:spcAft>
            <a:buNone/>
          </a:pPr>
          <a:r>
            <a:rPr lang="en-US" sz="3600" kern="1200" dirty="0"/>
            <a:t>SNOOT</a:t>
          </a:r>
          <a:r>
            <a:rPr lang="en-US" sz="4300" kern="1200" dirty="0"/>
            <a:t> </a:t>
          </a:r>
        </a:p>
      </dsp:txBody>
      <dsp:txXfrm>
        <a:off x="698019" y="542466"/>
        <a:ext cx="6185258" cy="1084782"/>
      </dsp:txXfrm>
    </dsp:sp>
    <dsp:sp modelId="{EA812792-8DA0-4DE0-9739-C1AFF7E0968C}">
      <dsp:nvSpPr>
        <dsp:cNvPr id="0" name=""/>
        <dsp:cNvSpPr/>
      </dsp:nvSpPr>
      <dsp:spPr>
        <a:xfrm>
          <a:off x="20030" y="406869"/>
          <a:ext cx="1355977" cy="1355977"/>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36C961-ADB9-459C-B7C9-E1C4787C8655}">
      <dsp:nvSpPr>
        <dsp:cNvPr id="0" name=""/>
        <dsp:cNvSpPr/>
      </dsp:nvSpPr>
      <dsp:spPr>
        <a:xfrm>
          <a:off x="698019" y="2169943"/>
          <a:ext cx="6185258" cy="1084782"/>
        </a:xfrm>
        <a:prstGeom prst="rect">
          <a:avLst/>
        </a:prstGeom>
        <a:solidFill>
          <a:schemeClr val="accent4">
            <a:hueOff val="9128156"/>
            <a:satOff val="0"/>
            <a:lumOff val="-29804"/>
            <a:alpha val="79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1046" tIns="91440" rIns="91440" bIns="91440" numCol="1" spcCol="1270" anchor="ctr" anchorCtr="0">
          <a:noAutofit/>
        </a:bodyPr>
        <a:lstStyle/>
        <a:p>
          <a:pPr marL="0" lvl="0" indent="0" algn="l" defTabSz="1600200">
            <a:lnSpc>
              <a:spcPct val="90000"/>
            </a:lnSpc>
            <a:spcBef>
              <a:spcPct val="0"/>
            </a:spcBef>
            <a:spcAft>
              <a:spcPct val="35000"/>
            </a:spcAft>
            <a:buNone/>
          </a:pPr>
          <a:r>
            <a:rPr lang="en-US" sz="3600" kern="1200" dirty="0"/>
            <a:t>Strategy Meetings </a:t>
          </a:r>
        </a:p>
      </dsp:txBody>
      <dsp:txXfrm>
        <a:off x="698019" y="2169943"/>
        <a:ext cx="6185258" cy="1084782"/>
      </dsp:txXfrm>
    </dsp:sp>
    <dsp:sp modelId="{0C52735C-61DE-43FD-835A-7BD66BC626D0}">
      <dsp:nvSpPr>
        <dsp:cNvPr id="0" name=""/>
        <dsp:cNvSpPr/>
      </dsp:nvSpPr>
      <dsp:spPr>
        <a:xfrm>
          <a:off x="20030" y="2034346"/>
          <a:ext cx="1355977" cy="1355977"/>
        </a:xfrm>
        <a:prstGeom prst="ellipse">
          <a:avLst/>
        </a:prstGeom>
        <a:solidFill>
          <a:schemeClr val="lt1">
            <a:hueOff val="0"/>
            <a:satOff val="0"/>
            <a:lumOff val="0"/>
            <a:alphaOff val="0"/>
          </a:schemeClr>
        </a:solidFill>
        <a:ln w="15875" cap="flat" cmpd="sng" algn="ctr">
          <a:solidFill>
            <a:schemeClr val="accent4">
              <a:hueOff val="-1528355"/>
              <a:satOff val="-10245"/>
              <a:lumOff val="-1058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0AF02-B948-4C95-AC66-5BE6F8B7939D}">
      <dsp:nvSpPr>
        <dsp:cNvPr id="0" name=""/>
        <dsp:cNvSpPr/>
      </dsp:nvSpPr>
      <dsp:spPr>
        <a:xfrm>
          <a:off x="-5691599" y="-877965"/>
          <a:ext cx="6828985" cy="6828985"/>
        </a:xfrm>
        <a:prstGeom prst="blockArc">
          <a:avLst>
            <a:gd name="adj1" fmla="val 18900000"/>
            <a:gd name="adj2" fmla="val 2700000"/>
            <a:gd name="adj3" fmla="val 316"/>
          </a:avLst>
        </a:pr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95A208-56E4-4C0B-86E2-1D115D676DE9}">
      <dsp:nvSpPr>
        <dsp:cNvPr id="0" name=""/>
        <dsp:cNvSpPr/>
      </dsp:nvSpPr>
      <dsp:spPr>
        <a:xfrm>
          <a:off x="932554" y="724736"/>
          <a:ext cx="7168685" cy="1449270"/>
        </a:xfrm>
        <a:prstGeom prst="rect">
          <a:avLst/>
        </a:prstGeom>
        <a:solidFill>
          <a:schemeClr val="accent3">
            <a:hueOff val="-3327773"/>
            <a:satOff val="28205"/>
            <a:lumOff val="2810"/>
            <a:alpha val="81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0358" tIns="114300" rIns="114300" bIns="114300" numCol="1" spcCol="1270" anchor="ctr" anchorCtr="0">
          <a:noAutofit/>
        </a:bodyPr>
        <a:lstStyle/>
        <a:p>
          <a:pPr marL="0" lvl="0" indent="0" algn="l" defTabSz="2000250">
            <a:lnSpc>
              <a:spcPct val="90000"/>
            </a:lnSpc>
            <a:spcBef>
              <a:spcPct val="0"/>
            </a:spcBef>
            <a:spcAft>
              <a:spcPct val="35000"/>
            </a:spcAft>
            <a:buNone/>
          </a:pPr>
          <a:r>
            <a:rPr lang="en-US" sz="4500" kern="1200" dirty="0"/>
            <a:t>This Is Not About Drugs</a:t>
          </a:r>
        </a:p>
      </dsp:txBody>
      <dsp:txXfrm>
        <a:off x="932554" y="724736"/>
        <a:ext cx="7168685" cy="1449270"/>
      </dsp:txXfrm>
    </dsp:sp>
    <dsp:sp modelId="{EA812792-8DA0-4DE0-9739-C1AFF7E0968C}">
      <dsp:nvSpPr>
        <dsp:cNvPr id="0" name=""/>
        <dsp:cNvSpPr/>
      </dsp:nvSpPr>
      <dsp:spPr>
        <a:xfrm>
          <a:off x="26760" y="543577"/>
          <a:ext cx="1811587" cy="1811587"/>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0D4864-DBCF-42AA-AEF6-945EA3807445}">
      <dsp:nvSpPr>
        <dsp:cNvPr id="0" name=""/>
        <dsp:cNvSpPr/>
      </dsp:nvSpPr>
      <dsp:spPr>
        <a:xfrm>
          <a:off x="932554" y="2899048"/>
          <a:ext cx="7168685" cy="1449270"/>
        </a:xfrm>
        <a:prstGeom prst="rect">
          <a:avLst/>
        </a:prstGeom>
        <a:solidFill>
          <a:srgbClr val="92D050">
            <a:alpha val="79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0358" tIns="114300" rIns="114300" bIns="114300" numCol="1" spcCol="1270" anchor="ctr" anchorCtr="0">
          <a:noAutofit/>
        </a:bodyPr>
        <a:lstStyle/>
        <a:p>
          <a:pPr marL="0" lvl="0" indent="0" algn="l" defTabSz="2000250">
            <a:lnSpc>
              <a:spcPct val="90000"/>
            </a:lnSpc>
            <a:spcBef>
              <a:spcPct val="0"/>
            </a:spcBef>
            <a:spcAft>
              <a:spcPct val="35000"/>
            </a:spcAft>
            <a:buNone/>
          </a:pPr>
          <a:r>
            <a:rPr lang="en-US" sz="4500" kern="1200" dirty="0"/>
            <a:t>SBIRT</a:t>
          </a:r>
        </a:p>
      </dsp:txBody>
      <dsp:txXfrm>
        <a:off x="932554" y="2899048"/>
        <a:ext cx="7168685" cy="1449270"/>
      </dsp:txXfrm>
    </dsp:sp>
    <dsp:sp modelId="{0C52735C-61DE-43FD-835A-7BD66BC626D0}">
      <dsp:nvSpPr>
        <dsp:cNvPr id="0" name=""/>
        <dsp:cNvSpPr/>
      </dsp:nvSpPr>
      <dsp:spPr>
        <a:xfrm>
          <a:off x="26760" y="2717889"/>
          <a:ext cx="1811587" cy="1811587"/>
        </a:xfrm>
        <a:prstGeom prst="ellipse">
          <a:avLst/>
        </a:prstGeom>
        <a:solidFill>
          <a:schemeClr val="lt1">
            <a:hueOff val="0"/>
            <a:satOff val="0"/>
            <a:lumOff val="0"/>
            <a:alphaOff val="0"/>
          </a:schemeClr>
        </a:solidFill>
        <a:ln w="15875" cap="flat" cmpd="sng" algn="ctr">
          <a:solidFill>
            <a:schemeClr val="accent3">
              <a:hueOff val="-1225612"/>
              <a:satOff val="-19593"/>
              <a:lumOff val="156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D8E8E-4FCA-4291-95E6-DC2947190713}">
      <dsp:nvSpPr>
        <dsp:cNvPr id="0" name=""/>
        <dsp:cNvSpPr/>
      </dsp:nvSpPr>
      <dsp:spPr>
        <a:xfrm>
          <a:off x="0" y="406773"/>
          <a:ext cx="8128000" cy="6048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5A1931-F33B-4F03-B6B8-2FE926C44E7A}">
      <dsp:nvSpPr>
        <dsp:cNvPr id="0" name=""/>
        <dsp:cNvSpPr/>
      </dsp:nvSpPr>
      <dsp:spPr>
        <a:xfrm>
          <a:off x="406400" y="52533"/>
          <a:ext cx="5689600" cy="7084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en-US" sz="2400" b="1" kern="1200"/>
            <a:t>Peer-Based Program Model</a:t>
          </a:r>
          <a:endParaRPr lang="en-US" sz="2400" kern="1200"/>
        </a:p>
      </dsp:txBody>
      <dsp:txXfrm>
        <a:off x="440985" y="87118"/>
        <a:ext cx="5620430" cy="639310"/>
      </dsp:txXfrm>
    </dsp:sp>
    <dsp:sp modelId="{5324C058-81C9-4C90-97F7-45E5A948B135}">
      <dsp:nvSpPr>
        <dsp:cNvPr id="0" name=""/>
        <dsp:cNvSpPr/>
      </dsp:nvSpPr>
      <dsp:spPr>
        <a:xfrm>
          <a:off x="0" y="1495413"/>
          <a:ext cx="8128000" cy="604800"/>
        </a:xfrm>
        <a:prstGeom prst="rect">
          <a:avLst/>
        </a:prstGeom>
        <a:solidFill>
          <a:schemeClr val="lt1">
            <a:alpha val="90000"/>
            <a:hueOff val="0"/>
            <a:satOff val="0"/>
            <a:lumOff val="0"/>
            <a:alphaOff val="0"/>
          </a:schemeClr>
        </a:solidFill>
        <a:ln w="15875" cap="flat" cmpd="sng" algn="ctr">
          <a:solidFill>
            <a:schemeClr val="accent3">
              <a:hueOff val="-306403"/>
              <a:satOff val="-4898"/>
              <a:lumOff val="392"/>
              <a:alphaOff val="0"/>
            </a:schemeClr>
          </a:solidFill>
          <a:prstDash val="solid"/>
        </a:ln>
        <a:effectLst/>
      </dsp:spPr>
      <dsp:style>
        <a:lnRef idx="2">
          <a:scrgbClr r="0" g="0" b="0"/>
        </a:lnRef>
        <a:fillRef idx="1">
          <a:scrgbClr r="0" g="0" b="0"/>
        </a:fillRef>
        <a:effectRef idx="0">
          <a:scrgbClr r="0" g="0" b="0"/>
        </a:effectRef>
        <a:fontRef idx="minor"/>
      </dsp:style>
    </dsp:sp>
    <dsp:sp modelId="{D9DCB419-2EA2-4ADC-81C4-A6E3BFDD6D40}">
      <dsp:nvSpPr>
        <dsp:cNvPr id="0" name=""/>
        <dsp:cNvSpPr/>
      </dsp:nvSpPr>
      <dsp:spPr>
        <a:xfrm>
          <a:off x="406400" y="1141173"/>
          <a:ext cx="5689600" cy="708480"/>
        </a:xfrm>
        <a:prstGeom prst="roundRect">
          <a:avLst/>
        </a:prstGeom>
        <a:solidFill>
          <a:schemeClr val="accent3">
            <a:hueOff val="-306403"/>
            <a:satOff val="-4898"/>
            <a:lumOff val="392"/>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en-US" sz="2400" b="1" kern="1200"/>
            <a:t>Diverse Training Delivery Methods </a:t>
          </a:r>
          <a:endParaRPr lang="en-US" sz="2400" kern="1200"/>
        </a:p>
      </dsp:txBody>
      <dsp:txXfrm>
        <a:off x="440985" y="1175758"/>
        <a:ext cx="5620430" cy="639310"/>
      </dsp:txXfrm>
    </dsp:sp>
    <dsp:sp modelId="{9AA02817-664A-4646-9962-4DE1CE4B3B21}">
      <dsp:nvSpPr>
        <dsp:cNvPr id="0" name=""/>
        <dsp:cNvSpPr/>
      </dsp:nvSpPr>
      <dsp:spPr>
        <a:xfrm>
          <a:off x="0" y="2584053"/>
          <a:ext cx="8128000" cy="604800"/>
        </a:xfrm>
        <a:prstGeom prst="rect">
          <a:avLst/>
        </a:prstGeom>
        <a:solidFill>
          <a:schemeClr val="lt1">
            <a:alpha val="90000"/>
            <a:hueOff val="0"/>
            <a:satOff val="0"/>
            <a:lumOff val="0"/>
            <a:alphaOff val="0"/>
          </a:schemeClr>
        </a:solidFill>
        <a:ln w="15875" cap="flat" cmpd="sng" algn="ctr">
          <a:solidFill>
            <a:schemeClr val="accent3">
              <a:hueOff val="-612806"/>
              <a:satOff val="-9796"/>
              <a:lumOff val="784"/>
              <a:alphaOff val="0"/>
            </a:schemeClr>
          </a:solidFill>
          <a:prstDash val="solid"/>
        </a:ln>
        <a:effectLst/>
      </dsp:spPr>
      <dsp:style>
        <a:lnRef idx="2">
          <a:scrgbClr r="0" g="0" b="0"/>
        </a:lnRef>
        <a:fillRef idx="1">
          <a:scrgbClr r="0" g="0" b="0"/>
        </a:fillRef>
        <a:effectRef idx="0">
          <a:scrgbClr r="0" g="0" b="0"/>
        </a:effectRef>
        <a:fontRef idx="minor"/>
      </dsp:style>
    </dsp:sp>
    <dsp:sp modelId="{453F119C-24EB-4F46-95CA-8C1CCDCE5E63}">
      <dsp:nvSpPr>
        <dsp:cNvPr id="0" name=""/>
        <dsp:cNvSpPr/>
      </dsp:nvSpPr>
      <dsp:spPr>
        <a:xfrm>
          <a:off x="406400" y="2229813"/>
          <a:ext cx="5689600" cy="708480"/>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en-US" sz="2400" b="1" kern="1200"/>
            <a:t>Holistic Approaches </a:t>
          </a:r>
          <a:endParaRPr lang="en-US" sz="2400" kern="1200"/>
        </a:p>
      </dsp:txBody>
      <dsp:txXfrm>
        <a:off x="440985" y="2264398"/>
        <a:ext cx="5620430" cy="639310"/>
      </dsp:txXfrm>
    </dsp:sp>
    <dsp:sp modelId="{9D81ADBF-F365-4515-A863-A33B440D3612}">
      <dsp:nvSpPr>
        <dsp:cNvPr id="0" name=""/>
        <dsp:cNvSpPr/>
      </dsp:nvSpPr>
      <dsp:spPr>
        <a:xfrm>
          <a:off x="0" y="3672693"/>
          <a:ext cx="8128000" cy="604800"/>
        </a:xfrm>
        <a:prstGeom prst="rect">
          <a:avLst/>
        </a:prstGeom>
        <a:solidFill>
          <a:schemeClr val="lt1">
            <a:alpha val="90000"/>
            <a:hueOff val="0"/>
            <a:satOff val="0"/>
            <a:lumOff val="0"/>
            <a:alphaOff val="0"/>
          </a:schemeClr>
        </a:solidFill>
        <a:ln w="15875" cap="flat" cmpd="sng" algn="ctr">
          <a:solidFill>
            <a:schemeClr val="accent3">
              <a:hueOff val="-919209"/>
              <a:satOff val="-14695"/>
              <a:lumOff val="1177"/>
              <a:alphaOff val="0"/>
            </a:schemeClr>
          </a:solidFill>
          <a:prstDash val="solid"/>
        </a:ln>
        <a:effectLst/>
      </dsp:spPr>
      <dsp:style>
        <a:lnRef idx="2">
          <a:scrgbClr r="0" g="0" b="0"/>
        </a:lnRef>
        <a:fillRef idx="1">
          <a:scrgbClr r="0" g="0" b="0"/>
        </a:fillRef>
        <a:effectRef idx="0">
          <a:scrgbClr r="0" g="0" b="0"/>
        </a:effectRef>
        <a:fontRef idx="minor"/>
      </dsp:style>
    </dsp:sp>
    <dsp:sp modelId="{179F1A94-A2F8-4813-9811-869FE6CE9D27}">
      <dsp:nvSpPr>
        <dsp:cNvPr id="0" name=""/>
        <dsp:cNvSpPr/>
      </dsp:nvSpPr>
      <dsp:spPr>
        <a:xfrm>
          <a:off x="406400" y="3318453"/>
          <a:ext cx="5689600" cy="708480"/>
        </a:xfrm>
        <a:prstGeom prst="roundRect">
          <a:avLst/>
        </a:prstGeom>
        <a:solidFill>
          <a:srgbClr val="DCBF30"/>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en-US" sz="2400" b="1" kern="1200"/>
            <a:t>Community and School Involvement</a:t>
          </a:r>
          <a:endParaRPr lang="en-US" sz="2400" kern="1200"/>
        </a:p>
      </dsp:txBody>
      <dsp:txXfrm>
        <a:off x="440985" y="3353038"/>
        <a:ext cx="5620430" cy="639310"/>
      </dsp:txXfrm>
    </dsp:sp>
    <dsp:sp modelId="{F5DC934C-24C6-4B8C-A8F5-BFC38B7B427E}">
      <dsp:nvSpPr>
        <dsp:cNvPr id="0" name=""/>
        <dsp:cNvSpPr/>
      </dsp:nvSpPr>
      <dsp:spPr>
        <a:xfrm>
          <a:off x="0" y="4761333"/>
          <a:ext cx="8128000" cy="604800"/>
        </a:xfrm>
        <a:prstGeom prst="rect">
          <a:avLst/>
        </a:prstGeom>
        <a:solidFill>
          <a:schemeClr val="lt1">
            <a:alpha val="90000"/>
            <a:hueOff val="0"/>
            <a:satOff val="0"/>
            <a:lumOff val="0"/>
            <a:alphaOff val="0"/>
          </a:schemeClr>
        </a:solidFill>
        <a:ln w="15875" cap="flat" cmpd="sng" algn="ctr">
          <a:solidFill>
            <a:schemeClr val="accent3">
              <a:hueOff val="-1225612"/>
              <a:satOff val="-19593"/>
              <a:lumOff val="1569"/>
              <a:alphaOff val="0"/>
            </a:schemeClr>
          </a:solidFill>
          <a:prstDash val="solid"/>
        </a:ln>
        <a:effectLst/>
      </dsp:spPr>
      <dsp:style>
        <a:lnRef idx="2">
          <a:scrgbClr r="0" g="0" b="0"/>
        </a:lnRef>
        <a:fillRef idx="1">
          <a:scrgbClr r="0" g="0" b="0"/>
        </a:fillRef>
        <a:effectRef idx="0">
          <a:scrgbClr r="0" g="0" b="0"/>
        </a:effectRef>
        <a:fontRef idx="minor"/>
      </dsp:style>
    </dsp:sp>
    <dsp:sp modelId="{56F0EEEE-4039-4CB6-9FA9-C7107C8FB660}">
      <dsp:nvSpPr>
        <dsp:cNvPr id="0" name=""/>
        <dsp:cNvSpPr/>
      </dsp:nvSpPr>
      <dsp:spPr>
        <a:xfrm>
          <a:off x="406400" y="4407093"/>
          <a:ext cx="5689600" cy="708480"/>
        </a:xfrm>
        <a:prstGeom prst="roundRect">
          <a:avLst/>
        </a:prstGeom>
        <a:solidFill>
          <a:schemeClr val="accent3">
            <a:hueOff val="-1225612"/>
            <a:satOff val="-19593"/>
            <a:lumOff val="1569"/>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en-US" sz="2400" b="1" kern="1200" dirty="0"/>
            <a:t>Addressing Stigma  </a:t>
          </a:r>
          <a:endParaRPr lang="en-US" sz="2400" kern="1200" dirty="0"/>
        </a:p>
      </dsp:txBody>
      <dsp:txXfrm>
        <a:off x="440985" y="4441678"/>
        <a:ext cx="5620430"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66A67CD4-3414-4E1E-9391-2FC79E79458E}" type="datetimeFigureOut">
              <a:rPr lang="en-US" smtClean="0"/>
              <a:t>10/18/2024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8C1BEB80-7183-4248-A37A-172D3E0AFE8C}" type="slidenum">
              <a:rPr lang="en-US" smtClean="0"/>
              <a:t>‹#›</a:t>
            </a:fld>
            <a:endParaRPr lang="en-US"/>
          </a:p>
        </p:txBody>
      </p:sp>
    </p:spTree>
    <p:extLst>
      <p:ext uri="{BB962C8B-B14F-4D97-AF65-F5344CB8AC3E}">
        <p14:creationId xmlns:p14="http://schemas.microsoft.com/office/powerpoint/2010/main" val="4190667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17851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080b7eb14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080b7eb14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35455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080b7eb14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080b7eb14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10607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080b7eb149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080b7eb149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[Use this slide to highlight your agency’s efforts in enhancing behavioral health service integration and equity]</a:t>
            </a: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BEB80-7183-4248-A37A-172D3E0AFE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2405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[Use this slide to highlight how your agency is using the Opioid Response Funds to address the priority areas: harm reduction, treatment, investments across the service continuum, priority populations, housing, recovery, prevention, transportation, public awareness, and research]</a:t>
            </a: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BEB80-7183-4248-A37A-172D3E0AFE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5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[Use this slide to highlight any data, trends, or other pertinent information obtained by your agency while implementing your project.]</a:t>
            </a: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BEB80-7183-4248-A37A-172D3E0AFE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8151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11.png"/></Relationships>
</file>

<file path=ppt/slideLayouts/_rels/slideLayout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8A87A34-81AB-432B-8DAE-1953F412C126}" type="datetimeFigureOut">
              <a:rPr lang="en-US" dirty="0"/>
              <a:t>10/18/2024</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43946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10/18/2024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32942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10/18/2024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84482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430887"/>
          </a:xfrm>
          <a:prstGeom prst="rect">
            <a:avLst/>
          </a:prstGeom>
        </p:spPr>
        <p:txBody>
          <a:bodyPr wrap="square" lIns="0" tIns="0" rIns="0" bIns="0">
            <a:spAutoFit/>
          </a:bodyPr>
          <a:lstStyle>
            <a:lvl1pPr>
              <a:defRPr sz="2800" b="1" i="0" u="sng">
                <a:solidFill>
                  <a:schemeClr val="tx1"/>
                </a:solidFill>
                <a:latin typeface="Arial"/>
                <a:cs typeface="Arial"/>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23329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u="sng">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47092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u="sng">
                <a:solidFill>
                  <a:schemeClr val="tx1"/>
                </a:solidFill>
                <a:latin typeface="Arial"/>
                <a:cs typeface="Arial"/>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40059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u="sng">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699792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373677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84DA70-C731-4C70-880D-CCD4705E623C}" type="datetime1">
              <a:rPr lang="en-US" smtClean="0"/>
              <a:t>10/18/2024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769841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E1D723-8F53-4F53-90B0-1982A396982E}" type="datetime1">
              <a:rPr lang="en-US" smtClean="0"/>
              <a:t>10/18/2024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68458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97669AF7-7BEB-44E4-9852-375E34362B5B}" type="datetime1">
              <a:rPr lang="en-US" smtClean="0"/>
              <a:t>10/18/2024</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981081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10/18/2024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221448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AAAC38D-0552-4C82-B593-E6124DFADBE2}" type="datetime1">
              <a:rPr lang="en-US" smtClean="0"/>
              <a:t>10/18/2024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5547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DF0F1C-5577-4ACB-BB62-DF8F3C494C7E}" type="datetime1">
              <a:rPr lang="en-US" smtClean="0"/>
              <a:t>10/18/2024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880076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775B394-D9F9-4F0C-B15D-605F45CB9E9F}" type="datetime1">
              <a:rPr lang="en-US" smtClean="0"/>
              <a:t>10/18/2024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994371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67345-2558-425A-8533-9BFDBCE15005}" type="datetime1">
              <a:rPr lang="en-US" smtClean="0"/>
              <a:t>10/18/2024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526842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BEA474-078D-4E9B-9B14-09A87B19DC46}" type="datetime1">
              <a:rPr lang="en-US" smtClean="0"/>
              <a:t>10/18/2024</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7588674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907D986-8816-4272-A432-0437A28A9828}" type="datetime1">
              <a:rPr lang="en-US" smtClean="0"/>
              <a:t>10/18/2024</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966777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2A279-0833-481D-8C56-F67FD0AC6C50}" type="datetime1">
              <a:rPr lang="en-US" smtClean="0"/>
              <a:t>10/18/2024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59913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87DA83-5663-4C9C-B9AA-0B40A3DAFF81}" type="datetime1">
              <a:rPr lang="en-US" smtClean="0"/>
              <a:t>10/18/2024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98043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10/18/2024</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946328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10/18/2024</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9816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494933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10/18/2024</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650646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10/18/2024</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04973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10/18/2024</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708954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10/18/2024</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89327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10/18/2024</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360057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10/18/2024</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1870594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10/18/2024</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83364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10/18/2024</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151305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10/18/2024</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67191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dirty="0"/>
          </a:p>
        </p:txBody>
      </p:sp>
    </p:spTree>
    <p:extLst>
      <p:ext uri="{BB962C8B-B14F-4D97-AF65-F5344CB8AC3E}">
        <p14:creationId xmlns:p14="http://schemas.microsoft.com/office/powerpoint/2010/main" val="764143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dirty="0"/>
              <a:t>10/18/2024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4537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A87A34-81AB-432B-8DAE-1953F412C126}" type="datetimeFigureOut">
              <a:rPr lang="en-US" dirty="0"/>
              <a:t>10/18/2024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4099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10/18/2024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73442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9854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934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10/18/2024</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06039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slideLayout" Target="../slideLayouts/slideLayout14.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11" Type="http://schemas.openxmlformats.org/officeDocument/2006/relationships/image" Target="../media/image6.png"/><Relationship Id="rId5" Type="http://schemas.openxmlformats.org/officeDocument/2006/relationships/slideLayout" Target="../slideLayouts/slideLayout16.xml"/><Relationship Id="rId10" Type="http://schemas.openxmlformats.org/officeDocument/2006/relationships/image" Target="../media/image5.png"/><Relationship Id="rId4" Type="http://schemas.openxmlformats.org/officeDocument/2006/relationships/slideLayout" Target="../slideLayouts/slideLayout15.xml"/><Relationship Id="rId9" Type="http://schemas.openxmlformats.org/officeDocument/2006/relationships/image" Target="../media/image4.png"/><Relationship Id="rId14" Type="http://schemas.openxmlformats.org/officeDocument/2006/relationships/image" Target="../media/image9.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11.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2.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microsoft.com/office/2007/relationships/hdphoto" Target="../media/hdphoto1.wdp"/></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4.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10/18/2024</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60800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12192000" cy="6858000"/>
          </a:xfrm>
          <a:prstGeom prst="rect">
            <a:avLst/>
          </a:prstGeom>
        </p:spPr>
      </p:pic>
      <p:pic>
        <p:nvPicPr>
          <p:cNvPr id="17" name="bg object 17"/>
          <p:cNvPicPr/>
          <p:nvPr/>
        </p:nvPicPr>
        <p:blipFill>
          <a:blip r:embed="rId8" cstate="print"/>
          <a:stretch>
            <a:fillRect/>
          </a:stretch>
        </p:blipFill>
        <p:spPr>
          <a:xfrm>
            <a:off x="0" y="0"/>
            <a:ext cx="1198896" cy="899160"/>
          </a:xfrm>
          <a:prstGeom prst="rect">
            <a:avLst/>
          </a:prstGeom>
        </p:spPr>
      </p:pic>
      <p:pic>
        <p:nvPicPr>
          <p:cNvPr id="18" name="bg object 18"/>
          <p:cNvPicPr/>
          <p:nvPr/>
        </p:nvPicPr>
        <p:blipFill>
          <a:blip r:embed="rId9" cstate="print"/>
          <a:stretch>
            <a:fillRect/>
          </a:stretch>
        </p:blipFill>
        <p:spPr>
          <a:xfrm>
            <a:off x="0" y="0"/>
            <a:ext cx="1097280" cy="822960"/>
          </a:xfrm>
          <a:prstGeom prst="rect">
            <a:avLst/>
          </a:prstGeom>
        </p:spPr>
      </p:pic>
      <p:pic>
        <p:nvPicPr>
          <p:cNvPr id="19" name="bg object 19"/>
          <p:cNvPicPr/>
          <p:nvPr/>
        </p:nvPicPr>
        <p:blipFill>
          <a:blip r:embed="rId10" cstate="print"/>
          <a:stretch>
            <a:fillRect/>
          </a:stretch>
        </p:blipFill>
        <p:spPr>
          <a:xfrm>
            <a:off x="11041889" y="1"/>
            <a:ext cx="1150111" cy="908303"/>
          </a:xfrm>
          <a:prstGeom prst="rect">
            <a:avLst/>
          </a:prstGeom>
        </p:spPr>
      </p:pic>
      <p:pic>
        <p:nvPicPr>
          <p:cNvPr id="20" name="bg object 20"/>
          <p:cNvPicPr/>
          <p:nvPr/>
        </p:nvPicPr>
        <p:blipFill>
          <a:blip r:embed="rId11" cstate="print"/>
          <a:stretch>
            <a:fillRect/>
          </a:stretch>
        </p:blipFill>
        <p:spPr>
          <a:xfrm>
            <a:off x="11088625" y="10668"/>
            <a:ext cx="1083055" cy="812291"/>
          </a:xfrm>
          <a:prstGeom prst="rect">
            <a:avLst/>
          </a:prstGeom>
        </p:spPr>
      </p:pic>
      <p:sp>
        <p:nvSpPr>
          <p:cNvPr id="21" name="bg object 21"/>
          <p:cNvSpPr/>
          <p:nvPr/>
        </p:nvSpPr>
        <p:spPr>
          <a:xfrm>
            <a:off x="11082527" y="6095"/>
            <a:ext cx="1095587" cy="821690"/>
          </a:xfrm>
          <a:custGeom>
            <a:avLst/>
            <a:gdLst/>
            <a:ahLst/>
            <a:cxnLst/>
            <a:rect l="l" t="t" r="r" b="b"/>
            <a:pathLst>
              <a:path w="821690" h="821690">
                <a:moveTo>
                  <a:pt x="410972" y="0"/>
                </a:moveTo>
                <a:lnTo>
                  <a:pt x="453135" y="2031"/>
                </a:lnTo>
                <a:lnTo>
                  <a:pt x="493649" y="8381"/>
                </a:lnTo>
                <a:lnTo>
                  <a:pt x="533019" y="18414"/>
                </a:lnTo>
                <a:lnTo>
                  <a:pt x="570737" y="32511"/>
                </a:lnTo>
                <a:lnTo>
                  <a:pt x="606805" y="49783"/>
                </a:lnTo>
                <a:lnTo>
                  <a:pt x="640587" y="70230"/>
                </a:lnTo>
                <a:lnTo>
                  <a:pt x="672210" y="93852"/>
                </a:lnTo>
                <a:lnTo>
                  <a:pt x="701167" y="120396"/>
                </a:lnTo>
                <a:lnTo>
                  <a:pt x="727582" y="149732"/>
                </a:lnTo>
                <a:lnTo>
                  <a:pt x="751331" y="181355"/>
                </a:lnTo>
                <a:lnTo>
                  <a:pt x="772159" y="215137"/>
                </a:lnTo>
                <a:lnTo>
                  <a:pt x="789431" y="251205"/>
                </a:lnTo>
                <a:lnTo>
                  <a:pt x="803148" y="288925"/>
                </a:lnTo>
                <a:lnTo>
                  <a:pt x="813180" y="328295"/>
                </a:lnTo>
                <a:lnTo>
                  <a:pt x="819530" y="368807"/>
                </a:lnTo>
                <a:lnTo>
                  <a:pt x="821562" y="410971"/>
                </a:lnTo>
                <a:lnTo>
                  <a:pt x="819530" y="453136"/>
                </a:lnTo>
                <a:lnTo>
                  <a:pt x="813180" y="493649"/>
                </a:lnTo>
                <a:lnTo>
                  <a:pt x="803148" y="533018"/>
                </a:lnTo>
                <a:lnTo>
                  <a:pt x="789431" y="570738"/>
                </a:lnTo>
                <a:lnTo>
                  <a:pt x="772159" y="606805"/>
                </a:lnTo>
                <a:lnTo>
                  <a:pt x="751331" y="640588"/>
                </a:lnTo>
                <a:lnTo>
                  <a:pt x="727582" y="672211"/>
                </a:lnTo>
                <a:lnTo>
                  <a:pt x="701167" y="701166"/>
                </a:lnTo>
                <a:lnTo>
                  <a:pt x="672210" y="727582"/>
                </a:lnTo>
                <a:lnTo>
                  <a:pt x="640587" y="751331"/>
                </a:lnTo>
                <a:lnTo>
                  <a:pt x="606805" y="772159"/>
                </a:lnTo>
                <a:lnTo>
                  <a:pt x="570737" y="789431"/>
                </a:lnTo>
                <a:lnTo>
                  <a:pt x="533019" y="803148"/>
                </a:lnTo>
                <a:lnTo>
                  <a:pt x="493649" y="813180"/>
                </a:lnTo>
                <a:lnTo>
                  <a:pt x="453135" y="819530"/>
                </a:lnTo>
                <a:lnTo>
                  <a:pt x="410972" y="821563"/>
                </a:lnTo>
                <a:lnTo>
                  <a:pt x="368807" y="819530"/>
                </a:lnTo>
                <a:lnTo>
                  <a:pt x="328295" y="813180"/>
                </a:lnTo>
                <a:lnTo>
                  <a:pt x="288925" y="803148"/>
                </a:lnTo>
                <a:lnTo>
                  <a:pt x="251205" y="789431"/>
                </a:lnTo>
                <a:lnTo>
                  <a:pt x="215137" y="772159"/>
                </a:lnTo>
                <a:lnTo>
                  <a:pt x="181355" y="751331"/>
                </a:lnTo>
                <a:lnTo>
                  <a:pt x="149732" y="727582"/>
                </a:lnTo>
                <a:lnTo>
                  <a:pt x="120396" y="701166"/>
                </a:lnTo>
                <a:lnTo>
                  <a:pt x="93852" y="672211"/>
                </a:lnTo>
                <a:lnTo>
                  <a:pt x="70230" y="640588"/>
                </a:lnTo>
                <a:lnTo>
                  <a:pt x="49783" y="606805"/>
                </a:lnTo>
                <a:lnTo>
                  <a:pt x="32511" y="570738"/>
                </a:lnTo>
                <a:lnTo>
                  <a:pt x="18414" y="533018"/>
                </a:lnTo>
                <a:lnTo>
                  <a:pt x="8381" y="493649"/>
                </a:lnTo>
                <a:lnTo>
                  <a:pt x="2031" y="453136"/>
                </a:lnTo>
                <a:lnTo>
                  <a:pt x="0" y="410971"/>
                </a:lnTo>
                <a:lnTo>
                  <a:pt x="2031" y="368807"/>
                </a:lnTo>
                <a:lnTo>
                  <a:pt x="8381" y="328295"/>
                </a:lnTo>
                <a:lnTo>
                  <a:pt x="18414" y="288925"/>
                </a:lnTo>
                <a:lnTo>
                  <a:pt x="32511" y="251205"/>
                </a:lnTo>
                <a:lnTo>
                  <a:pt x="49783" y="215137"/>
                </a:lnTo>
                <a:lnTo>
                  <a:pt x="70230" y="181355"/>
                </a:lnTo>
                <a:lnTo>
                  <a:pt x="93852" y="149732"/>
                </a:lnTo>
                <a:lnTo>
                  <a:pt x="120396" y="120396"/>
                </a:lnTo>
                <a:lnTo>
                  <a:pt x="149732" y="93852"/>
                </a:lnTo>
                <a:lnTo>
                  <a:pt x="181355" y="70230"/>
                </a:lnTo>
                <a:lnTo>
                  <a:pt x="215137" y="49783"/>
                </a:lnTo>
                <a:lnTo>
                  <a:pt x="251205" y="32511"/>
                </a:lnTo>
                <a:lnTo>
                  <a:pt x="288925" y="18414"/>
                </a:lnTo>
                <a:lnTo>
                  <a:pt x="328295" y="8381"/>
                </a:lnTo>
                <a:lnTo>
                  <a:pt x="368807" y="2031"/>
                </a:lnTo>
                <a:lnTo>
                  <a:pt x="410972" y="0"/>
                </a:lnTo>
                <a:close/>
              </a:path>
            </a:pathLst>
          </a:custGeom>
          <a:ln w="9144">
            <a:solidFill>
              <a:srgbClr val="000000"/>
            </a:solidFill>
          </a:ln>
        </p:spPr>
        <p:txBody>
          <a:bodyPr wrap="square" lIns="0" tIns="0" rIns="0" bIns="0" rtlCol="0"/>
          <a:lstStyle/>
          <a:p>
            <a:endParaRPr sz="1800"/>
          </a:p>
        </p:txBody>
      </p:sp>
      <p:pic>
        <p:nvPicPr>
          <p:cNvPr id="22" name="bg object 22"/>
          <p:cNvPicPr/>
          <p:nvPr/>
        </p:nvPicPr>
        <p:blipFill>
          <a:blip r:embed="rId12" cstate="print"/>
          <a:stretch>
            <a:fillRect/>
          </a:stretch>
        </p:blipFill>
        <p:spPr>
          <a:xfrm>
            <a:off x="2668015" y="0"/>
            <a:ext cx="4451096" cy="745998"/>
          </a:xfrm>
          <a:prstGeom prst="rect">
            <a:avLst/>
          </a:prstGeom>
        </p:spPr>
      </p:pic>
      <p:pic>
        <p:nvPicPr>
          <p:cNvPr id="23" name="bg object 23"/>
          <p:cNvPicPr/>
          <p:nvPr/>
        </p:nvPicPr>
        <p:blipFill>
          <a:blip r:embed="rId13" cstate="print"/>
          <a:stretch>
            <a:fillRect/>
          </a:stretch>
        </p:blipFill>
        <p:spPr>
          <a:xfrm>
            <a:off x="2952496" y="449625"/>
            <a:ext cx="6218936" cy="76917"/>
          </a:xfrm>
          <a:prstGeom prst="rect">
            <a:avLst/>
          </a:prstGeom>
        </p:spPr>
      </p:pic>
      <p:pic>
        <p:nvPicPr>
          <p:cNvPr id="24" name="bg object 24"/>
          <p:cNvPicPr/>
          <p:nvPr/>
        </p:nvPicPr>
        <p:blipFill>
          <a:blip r:embed="rId14" cstate="print"/>
          <a:stretch>
            <a:fillRect/>
          </a:stretch>
        </p:blipFill>
        <p:spPr>
          <a:xfrm>
            <a:off x="6496303" y="0"/>
            <a:ext cx="2959607" cy="745998"/>
          </a:xfrm>
          <a:prstGeom prst="rect">
            <a:avLst/>
          </a:prstGeom>
        </p:spPr>
      </p:pic>
      <p:sp>
        <p:nvSpPr>
          <p:cNvPr id="2" name="Holder 2"/>
          <p:cNvSpPr>
            <a:spLocks noGrp="1"/>
          </p:cNvSpPr>
          <p:nvPr>
            <p:ph type="title"/>
          </p:nvPr>
        </p:nvSpPr>
        <p:spPr>
          <a:xfrm>
            <a:off x="2901356" y="50674"/>
            <a:ext cx="6389285" cy="430887"/>
          </a:xfrm>
          <a:prstGeom prst="rect">
            <a:avLst/>
          </a:prstGeom>
        </p:spPr>
        <p:txBody>
          <a:bodyPr wrap="square" lIns="0" tIns="0" rIns="0" bIns="0">
            <a:spAutoFit/>
          </a:bodyPr>
          <a:lstStyle>
            <a:lvl1pPr>
              <a:defRPr sz="2800" b="1" i="0" u="sng">
                <a:solidFill>
                  <a:schemeClr val="tx1"/>
                </a:solidFill>
                <a:latin typeface="Arial"/>
                <a:cs typeface="Arial"/>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10/18/2024</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47279461"/>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48A87A34-81AB-432B-8DAE-1953F412C126}" type="datetimeFigureOut">
              <a:rPr lang="en-US" smtClean="0"/>
              <a:pPr/>
              <a:t>10/18/2024</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6D22F896-40B5-4ADD-8801-0D06FADFA095}" type="slidenum">
              <a:rPr lang="en-US" smtClean="0"/>
              <a:pPr/>
              <a:t>‹#›</a:t>
            </a:fld>
            <a:endParaRPr lang="en-US"/>
          </a:p>
        </p:txBody>
      </p:sp>
    </p:spTree>
    <p:extLst>
      <p:ext uri="{BB962C8B-B14F-4D97-AF65-F5344CB8AC3E}">
        <p14:creationId xmlns:p14="http://schemas.microsoft.com/office/powerpoint/2010/main" val="360824824"/>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10/18/2024</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640307"/>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Lst>
  <p:hf sldNum="0" hdr="0" ftr="0" dt="0"/>
  <p:txStyles>
    <p:title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2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2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17.xml"/><Relationship Id="rId5" Type="http://schemas.openxmlformats.org/officeDocument/2006/relationships/image" Target="../media/image12.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6" Type="http://schemas.openxmlformats.org/officeDocument/2006/relationships/image" Target="../media/image152.png"/><Relationship Id="rId21" Type="http://schemas.openxmlformats.org/officeDocument/2006/relationships/image" Target="../media/image147.png"/><Relationship Id="rId42" Type="http://schemas.openxmlformats.org/officeDocument/2006/relationships/image" Target="../media/image168.png"/><Relationship Id="rId47" Type="http://schemas.openxmlformats.org/officeDocument/2006/relationships/image" Target="../media/image173.png"/><Relationship Id="rId63" Type="http://schemas.openxmlformats.org/officeDocument/2006/relationships/image" Target="../media/image189.png"/><Relationship Id="rId68" Type="http://schemas.openxmlformats.org/officeDocument/2006/relationships/image" Target="../media/image194.png"/><Relationship Id="rId84" Type="http://schemas.openxmlformats.org/officeDocument/2006/relationships/image" Target="../media/image210.png"/><Relationship Id="rId16" Type="http://schemas.openxmlformats.org/officeDocument/2006/relationships/image" Target="../media/image142.png"/><Relationship Id="rId11" Type="http://schemas.openxmlformats.org/officeDocument/2006/relationships/image" Target="../media/image137.png"/><Relationship Id="rId32" Type="http://schemas.openxmlformats.org/officeDocument/2006/relationships/image" Target="../media/image158.png"/><Relationship Id="rId37" Type="http://schemas.openxmlformats.org/officeDocument/2006/relationships/image" Target="../media/image163.png"/><Relationship Id="rId53" Type="http://schemas.openxmlformats.org/officeDocument/2006/relationships/image" Target="../media/image179.png"/><Relationship Id="rId58" Type="http://schemas.openxmlformats.org/officeDocument/2006/relationships/image" Target="../media/image184.png"/><Relationship Id="rId74" Type="http://schemas.openxmlformats.org/officeDocument/2006/relationships/image" Target="../media/image200.png"/><Relationship Id="rId79" Type="http://schemas.openxmlformats.org/officeDocument/2006/relationships/image" Target="../media/image205.png"/><Relationship Id="rId5" Type="http://schemas.openxmlformats.org/officeDocument/2006/relationships/image" Target="../media/image131.png"/><Relationship Id="rId61" Type="http://schemas.openxmlformats.org/officeDocument/2006/relationships/image" Target="../media/image187.png"/><Relationship Id="rId82" Type="http://schemas.openxmlformats.org/officeDocument/2006/relationships/image" Target="../media/image208.png"/><Relationship Id="rId19" Type="http://schemas.openxmlformats.org/officeDocument/2006/relationships/image" Target="../media/image145.png"/><Relationship Id="rId14" Type="http://schemas.openxmlformats.org/officeDocument/2006/relationships/image" Target="../media/image140.png"/><Relationship Id="rId22" Type="http://schemas.openxmlformats.org/officeDocument/2006/relationships/image" Target="../media/image148.png"/><Relationship Id="rId27" Type="http://schemas.openxmlformats.org/officeDocument/2006/relationships/image" Target="../media/image153.png"/><Relationship Id="rId30" Type="http://schemas.openxmlformats.org/officeDocument/2006/relationships/image" Target="../media/image156.png"/><Relationship Id="rId35" Type="http://schemas.openxmlformats.org/officeDocument/2006/relationships/image" Target="../media/image161.png"/><Relationship Id="rId43" Type="http://schemas.openxmlformats.org/officeDocument/2006/relationships/image" Target="../media/image169.png"/><Relationship Id="rId48" Type="http://schemas.openxmlformats.org/officeDocument/2006/relationships/image" Target="../media/image174.png"/><Relationship Id="rId56" Type="http://schemas.openxmlformats.org/officeDocument/2006/relationships/image" Target="../media/image182.png"/><Relationship Id="rId64" Type="http://schemas.openxmlformats.org/officeDocument/2006/relationships/image" Target="../media/image190.png"/><Relationship Id="rId69" Type="http://schemas.openxmlformats.org/officeDocument/2006/relationships/image" Target="../media/image195.png"/><Relationship Id="rId77" Type="http://schemas.openxmlformats.org/officeDocument/2006/relationships/image" Target="../media/image203.png"/><Relationship Id="rId8" Type="http://schemas.openxmlformats.org/officeDocument/2006/relationships/image" Target="../media/image134.png"/><Relationship Id="rId51" Type="http://schemas.openxmlformats.org/officeDocument/2006/relationships/image" Target="../media/image177.png"/><Relationship Id="rId72" Type="http://schemas.openxmlformats.org/officeDocument/2006/relationships/image" Target="../media/image198.png"/><Relationship Id="rId80" Type="http://schemas.openxmlformats.org/officeDocument/2006/relationships/image" Target="../media/image206.png"/><Relationship Id="rId3" Type="http://schemas.openxmlformats.org/officeDocument/2006/relationships/image" Target="../media/image129.png"/><Relationship Id="rId12" Type="http://schemas.openxmlformats.org/officeDocument/2006/relationships/image" Target="../media/image138.png"/><Relationship Id="rId17" Type="http://schemas.openxmlformats.org/officeDocument/2006/relationships/image" Target="../media/image143.png"/><Relationship Id="rId25" Type="http://schemas.openxmlformats.org/officeDocument/2006/relationships/image" Target="../media/image151.png"/><Relationship Id="rId33" Type="http://schemas.openxmlformats.org/officeDocument/2006/relationships/image" Target="../media/image159.png"/><Relationship Id="rId38" Type="http://schemas.openxmlformats.org/officeDocument/2006/relationships/image" Target="../media/image164.png"/><Relationship Id="rId46" Type="http://schemas.openxmlformats.org/officeDocument/2006/relationships/image" Target="../media/image172.png"/><Relationship Id="rId59" Type="http://schemas.openxmlformats.org/officeDocument/2006/relationships/image" Target="../media/image185.png"/><Relationship Id="rId67" Type="http://schemas.openxmlformats.org/officeDocument/2006/relationships/image" Target="../media/image193.png"/><Relationship Id="rId20" Type="http://schemas.openxmlformats.org/officeDocument/2006/relationships/image" Target="../media/image146.png"/><Relationship Id="rId41" Type="http://schemas.openxmlformats.org/officeDocument/2006/relationships/image" Target="../media/image167.png"/><Relationship Id="rId54" Type="http://schemas.openxmlformats.org/officeDocument/2006/relationships/image" Target="../media/image180.png"/><Relationship Id="rId62" Type="http://schemas.openxmlformats.org/officeDocument/2006/relationships/image" Target="../media/image188.png"/><Relationship Id="rId70" Type="http://schemas.openxmlformats.org/officeDocument/2006/relationships/image" Target="../media/image196.png"/><Relationship Id="rId75" Type="http://schemas.openxmlformats.org/officeDocument/2006/relationships/image" Target="../media/image201.png"/><Relationship Id="rId83" Type="http://schemas.openxmlformats.org/officeDocument/2006/relationships/image" Target="../media/image209.png"/><Relationship Id="rId1" Type="http://schemas.openxmlformats.org/officeDocument/2006/relationships/slideLayout" Target="../slideLayouts/slideLayout13.xml"/><Relationship Id="rId6" Type="http://schemas.openxmlformats.org/officeDocument/2006/relationships/image" Target="../media/image132.png"/><Relationship Id="rId15" Type="http://schemas.openxmlformats.org/officeDocument/2006/relationships/image" Target="../media/image141.png"/><Relationship Id="rId23" Type="http://schemas.openxmlformats.org/officeDocument/2006/relationships/image" Target="../media/image149.png"/><Relationship Id="rId28" Type="http://schemas.openxmlformats.org/officeDocument/2006/relationships/image" Target="../media/image154.png"/><Relationship Id="rId36" Type="http://schemas.openxmlformats.org/officeDocument/2006/relationships/image" Target="../media/image162.png"/><Relationship Id="rId49" Type="http://schemas.openxmlformats.org/officeDocument/2006/relationships/image" Target="../media/image175.png"/><Relationship Id="rId57" Type="http://schemas.openxmlformats.org/officeDocument/2006/relationships/image" Target="../media/image183.png"/><Relationship Id="rId10" Type="http://schemas.openxmlformats.org/officeDocument/2006/relationships/image" Target="../media/image136.png"/><Relationship Id="rId31" Type="http://schemas.openxmlformats.org/officeDocument/2006/relationships/image" Target="../media/image157.png"/><Relationship Id="rId44" Type="http://schemas.openxmlformats.org/officeDocument/2006/relationships/image" Target="../media/image170.png"/><Relationship Id="rId52" Type="http://schemas.openxmlformats.org/officeDocument/2006/relationships/image" Target="../media/image178.png"/><Relationship Id="rId60" Type="http://schemas.openxmlformats.org/officeDocument/2006/relationships/image" Target="../media/image186.png"/><Relationship Id="rId65" Type="http://schemas.openxmlformats.org/officeDocument/2006/relationships/image" Target="../media/image191.png"/><Relationship Id="rId73" Type="http://schemas.openxmlformats.org/officeDocument/2006/relationships/image" Target="../media/image199.png"/><Relationship Id="rId78" Type="http://schemas.openxmlformats.org/officeDocument/2006/relationships/image" Target="../media/image204.png"/><Relationship Id="rId81" Type="http://schemas.openxmlformats.org/officeDocument/2006/relationships/image" Target="../media/image207.png"/><Relationship Id="rId4" Type="http://schemas.openxmlformats.org/officeDocument/2006/relationships/image" Target="../media/image130.png"/><Relationship Id="rId9" Type="http://schemas.openxmlformats.org/officeDocument/2006/relationships/image" Target="../media/image135.png"/><Relationship Id="rId13" Type="http://schemas.openxmlformats.org/officeDocument/2006/relationships/image" Target="../media/image139.png"/><Relationship Id="rId18" Type="http://schemas.openxmlformats.org/officeDocument/2006/relationships/image" Target="../media/image144.png"/><Relationship Id="rId39" Type="http://schemas.openxmlformats.org/officeDocument/2006/relationships/image" Target="../media/image165.png"/><Relationship Id="rId34" Type="http://schemas.openxmlformats.org/officeDocument/2006/relationships/image" Target="../media/image160.png"/><Relationship Id="rId50" Type="http://schemas.openxmlformats.org/officeDocument/2006/relationships/image" Target="../media/image176.png"/><Relationship Id="rId55" Type="http://schemas.openxmlformats.org/officeDocument/2006/relationships/image" Target="../media/image181.png"/><Relationship Id="rId76" Type="http://schemas.openxmlformats.org/officeDocument/2006/relationships/image" Target="../media/image202.png"/><Relationship Id="rId7" Type="http://schemas.openxmlformats.org/officeDocument/2006/relationships/image" Target="../media/image133.png"/><Relationship Id="rId71" Type="http://schemas.openxmlformats.org/officeDocument/2006/relationships/image" Target="../media/image197.png"/><Relationship Id="rId2" Type="http://schemas.openxmlformats.org/officeDocument/2006/relationships/image" Target="../media/image24.png"/><Relationship Id="rId29" Type="http://schemas.openxmlformats.org/officeDocument/2006/relationships/image" Target="../media/image155.png"/><Relationship Id="rId24" Type="http://schemas.openxmlformats.org/officeDocument/2006/relationships/image" Target="../media/image150.png"/><Relationship Id="rId40" Type="http://schemas.openxmlformats.org/officeDocument/2006/relationships/image" Target="../media/image166.png"/><Relationship Id="rId45" Type="http://schemas.openxmlformats.org/officeDocument/2006/relationships/image" Target="../media/image171.png"/><Relationship Id="rId66" Type="http://schemas.openxmlformats.org/officeDocument/2006/relationships/image" Target="../media/image192.pn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2.wdp"/><Relationship Id="rId7" Type="http://schemas.openxmlformats.org/officeDocument/2006/relationships/diagramColors" Target="../diagrams/colors1.xml"/><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10.jpeg"/><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 Id="rId5" Type="http://schemas.openxmlformats.org/officeDocument/2006/relationships/image" Target="../media/image213.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 Id="rId5" Type="http://schemas.openxmlformats.org/officeDocument/2006/relationships/image" Target="../media/image22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18.xml"/><Relationship Id="rId5" Type="http://schemas.openxmlformats.org/officeDocument/2006/relationships/image" Target="../media/image11.pn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23.pn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1.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image" Target="../media/image232.png"/><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s>
</file>

<file path=ppt/slides/_rels/slide22.xml.rels><?xml version="1.0" encoding="UTF-8" standalone="yes"?>
<Relationships xmlns="http://schemas.openxmlformats.org/package/2006/relationships"><Relationship Id="rId8" Type="http://schemas.microsoft.com/office/2007/relationships/diagramDrawing" Target="../diagrams/drawing6.xml"/><Relationship Id="rId13" Type="http://schemas.microsoft.com/office/2007/relationships/diagramDrawing" Target="../diagrams/drawing7.xml"/><Relationship Id="rId3" Type="http://schemas.openxmlformats.org/officeDocument/2006/relationships/image" Target="../media/image232.png"/><Relationship Id="rId7" Type="http://schemas.openxmlformats.org/officeDocument/2006/relationships/diagramColors" Target="../diagrams/colors6.xml"/><Relationship Id="rId12" Type="http://schemas.openxmlformats.org/officeDocument/2006/relationships/diagramColors" Target="../diagrams/colors7.xml"/><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diagramQuickStyle" Target="../diagrams/quickStyle6.xml"/><Relationship Id="rId11" Type="http://schemas.openxmlformats.org/officeDocument/2006/relationships/diagramQuickStyle" Target="../diagrams/quickStyle7.xml"/><Relationship Id="rId5" Type="http://schemas.openxmlformats.org/officeDocument/2006/relationships/diagramLayout" Target="../diagrams/layout6.xml"/><Relationship Id="rId10" Type="http://schemas.openxmlformats.org/officeDocument/2006/relationships/diagramLayout" Target="../diagrams/layout7.xml"/><Relationship Id="rId4" Type="http://schemas.openxmlformats.org/officeDocument/2006/relationships/diagramData" Target="../diagrams/data6.xml"/><Relationship Id="rId9" Type="http://schemas.openxmlformats.org/officeDocument/2006/relationships/diagramData" Target="../diagrams/data7.xml"/></Relationships>
</file>

<file path=ppt/slides/_rels/slide2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33.png"/><Relationship Id="rId7" Type="http://schemas.openxmlformats.org/officeDocument/2006/relationships/diagramColors" Target="../diagrams/colors8.xml"/><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 Id="rId5" Type="http://schemas.openxmlformats.org/officeDocument/2006/relationships/image" Target="../media/image234.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35.png"/><Relationship Id="rId1" Type="http://schemas.openxmlformats.org/officeDocument/2006/relationships/slideLayout" Target="../slideLayouts/slideLayout2.xml"/><Relationship Id="rId4" Type="http://schemas.openxmlformats.org/officeDocument/2006/relationships/image" Target="../media/image23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 Id="rId5" Type="http://schemas.openxmlformats.org/officeDocument/2006/relationships/image" Target="../media/image239.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image" Target="../media/image11.png"/><Relationship Id="rId5" Type="http://schemas.openxmlformats.org/officeDocument/2006/relationships/image" Target="../media/image17.sv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5.xml"/><Relationship Id="rId1" Type="http://schemas.openxmlformats.org/officeDocument/2006/relationships/slideLayout" Target="../slideLayouts/slideLayout34.xml"/><Relationship Id="rId4" Type="http://schemas.openxmlformats.org/officeDocument/2006/relationships/image" Target="../media/image241.png"/></Relationships>
</file>

<file path=ppt/slides/_rels/slide31.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image" Target="../media/image243.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8" Type="http://schemas.openxmlformats.org/officeDocument/2006/relationships/image" Target="../media/image245.svg"/><Relationship Id="rId3" Type="http://schemas.openxmlformats.org/officeDocument/2006/relationships/image" Target="../media/image13.png"/><Relationship Id="rId7" Type="http://schemas.openxmlformats.org/officeDocument/2006/relationships/image" Target="../media/image244.png"/><Relationship Id="rId2" Type="http://schemas.openxmlformats.org/officeDocument/2006/relationships/image" Target="../media/image10.jpeg"/><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12.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image" Target="../media/image14.png"/><Relationship Id="rId5" Type="http://schemas.microsoft.com/office/2007/relationships/hdphoto" Target="../media/hdphoto1.wdp"/><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48.png"/><Relationship Id="rId39" Type="http://schemas.openxmlformats.org/officeDocument/2006/relationships/image" Target="../media/image61.png"/><Relationship Id="rId21" Type="http://schemas.openxmlformats.org/officeDocument/2006/relationships/image" Target="../media/image43.png"/><Relationship Id="rId34" Type="http://schemas.openxmlformats.org/officeDocument/2006/relationships/image" Target="../media/image56.png"/><Relationship Id="rId7" Type="http://schemas.openxmlformats.org/officeDocument/2006/relationships/image" Target="../media/image29.png"/><Relationship Id="rId2" Type="http://schemas.openxmlformats.org/officeDocument/2006/relationships/image" Target="../media/image24.png"/><Relationship Id="rId16" Type="http://schemas.openxmlformats.org/officeDocument/2006/relationships/image" Target="../media/image38.png"/><Relationship Id="rId20" Type="http://schemas.openxmlformats.org/officeDocument/2006/relationships/image" Target="../media/image42.png"/><Relationship Id="rId29" Type="http://schemas.openxmlformats.org/officeDocument/2006/relationships/image" Target="../media/image51.png"/><Relationship Id="rId41"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28.png"/><Relationship Id="rId11" Type="http://schemas.openxmlformats.org/officeDocument/2006/relationships/image" Target="../media/image33.png"/><Relationship Id="rId24" Type="http://schemas.openxmlformats.org/officeDocument/2006/relationships/image" Target="../media/image46.png"/><Relationship Id="rId32" Type="http://schemas.openxmlformats.org/officeDocument/2006/relationships/image" Target="../media/image54.png"/><Relationship Id="rId37" Type="http://schemas.openxmlformats.org/officeDocument/2006/relationships/image" Target="../media/image59.png"/><Relationship Id="rId40" Type="http://schemas.openxmlformats.org/officeDocument/2006/relationships/image" Target="../media/image62.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28" Type="http://schemas.openxmlformats.org/officeDocument/2006/relationships/image" Target="../media/image50.png"/><Relationship Id="rId36" Type="http://schemas.openxmlformats.org/officeDocument/2006/relationships/image" Target="../media/image58.png"/><Relationship Id="rId10" Type="http://schemas.openxmlformats.org/officeDocument/2006/relationships/image" Target="../media/image32.png"/><Relationship Id="rId19" Type="http://schemas.openxmlformats.org/officeDocument/2006/relationships/image" Target="../media/image41.png"/><Relationship Id="rId31" Type="http://schemas.openxmlformats.org/officeDocument/2006/relationships/image" Target="../media/image53.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png"/><Relationship Id="rId27" Type="http://schemas.openxmlformats.org/officeDocument/2006/relationships/image" Target="../media/image49.png"/><Relationship Id="rId30" Type="http://schemas.openxmlformats.org/officeDocument/2006/relationships/image" Target="../media/image52.png"/><Relationship Id="rId35" Type="http://schemas.openxmlformats.org/officeDocument/2006/relationships/image" Target="../media/image57.png"/><Relationship Id="rId8" Type="http://schemas.openxmlformats.org/officeDocument/2006/relationships/image" Target="../media/image30.png"/><Relationship Id="rId3" Type="http://schemas.openxmlformats.org/officeDocument/2006/relationships/image" Target="../media/image25.png"/><Relationship Id="rId12" Type="http://schemas.openxmlformats.org/officeDocument/2006/relationships/image" Target="../media/image34.png"/><Relationship Id="rId17" Type="http://schemas.openxmlformats.org/officeDocument/2006/relationships/image" Target="../media/image39.png"/><Relationship Id="rId25" Type="http://schemas.openxmlformats.org/officeDocument/2006/relationships/image" Target="../media/image47.png"/><Relationship Id="rId33" Type="http://schemas.openxmlformats.org/officeDocument/2006/relationships/image" Target="../media/image55.png"/><Relationship Id="rId38" Type="http://schemas.openxmlformats.org/officeDocument/2006/relationships/image" Target="../media/image60.png"/></Relationships>
</file>

<file path=ppt/slides/_rels/slide6.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pn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png"/><Relationship Id="rId14" Type="http://schemas.openxmlformats.org/officeDocument/2006/relationships/image" Target="../media/image75.png"/></Relationships>
</file>

<file path=ppt/slides/_rels/slide7.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8.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17" Type="http://schemas.openxmlformats.org/officeDocument/2006/relationships/image" Target="../media/image96.png"/><Relationship Id="rId2" Type="http://schemas.openxmlformats.org/officeDocument/2006/relationships/image" Target="../media/image24.png"/><Relationship Id="rId16" Type="http://schemas.openxmlformats.org/officeDocument/2006/relationships/image" Target="../media/image95.png"/><Relationship Id="rId1" Type="http://schemas.openxmlformats.org/officeDocument/2006/relationships/slideLayout" Target="../slideLayouts/slideLayout13.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5" Type="http://schemas.openxmlformats.org/officeDocument/2006/relationships/image" Target="../media/image9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s>
</file>

<file path=ppt/slides/_rels/slide9.xml.rels><?xml version="1.0" encoding="UTF-8" standalone="yes"?>
<Relationships xmlns="http://schemas.openxmlformats.org/package/2006/relationships"><Relationship Id="rId13" Type="http://schemas.openxmlformats.org/officeDocument/2006/relationships/image" Target="../media/image107.png"/><Relationship Id="rId18" Type="http://schemas.openxmlformats.org/officeDocument/2006/relationships/image" Target="../media/image112.png"/><Relationship Id="rId26" Type="http://schemas.openxmlformats.org/officeDocument/2006/relationships/image" Target="../media/image120.png"/><Relationship Id="rId3" Type="http://schemas.openxmlformats.org/officeDocument/2006/relationships/image" Target="../media/image97.png"/><Relationship Id="rId21" Type="http://schemas.openxmlformats.org/officeDocument/2006/relationships/image" Target="../media/image115.png"/><Relationship Id="rId34" Type="http://schemas.openxmlformats.org/officeDocument/2006/relationships/image" Target="../media/image128.png"/><Relationship Id="rId7" Type="http://schemas.openxmlformats.org/officeDocument/2006/relationships/image" Target="../media/image101.png"/><Relationship Id="rId12" Type="http://schemas.openxmlformats.org/officeDocument/2006/relationships/image" Target="../media/image106.png"/><Relationship Id="rId17" Type="http://schemas.openxmlformats.org/officeDocument/2006/relationships/image" Target="../media/image111.png"/><Relationship Id="rId25" Type="http://schemas.openxmlformats.org/officeDocument/2006/relationships/image" Target="../media/image119.png"/><Relationship Id="rId33" Type="http://schemas.openxmlformats.org/officeDocument/2006/relationships/image" Target="../media/image127.png"/><Relationship Id="rId2" Type="http://schemas.openxmlformats.org/officeDocument/2006/relationships/image" Target="../media/image24.png"/><Relationship Id="rId16" Type="http://schemas.openxmlformats.org/officeDocument/2006/relationships/image" Target="../media/image110.png"/><Relationship Id="rId20" Type="http://schemas.openxmlformats.org/officeDocument/2006/relationships/image" Target="../media/image114.png"/><Relationship Id="rId29" Type="http://schemas.openxmlformats.org/officeDocument/2006/relationships/image" Target="../media/image123.png"/><Relationship Id="rId1" Type="http://schemas.openxmlformats.org/officeDocument/2006/relationships/slideLayout" Target="../slideLayouts/slideLayout13.xml"/><Relationship Id="rId6" Type="http://schemas.openxmlformats.org/officeDocument/2006/relationships/image" Target="../media/image100.png"/><Relationship Id="rId11" Type="http://schemas.openxmlformats.org/officeDocument/2006/relationships/image" Target="../media/image105.png"/><Relationship Id="rId24" Type="http://schemas.openxmlformats.org/officeDocument/2006/relationships/image" Target="../media/image118.png"/><Relationship Id="rId32" Type="http://schemas.openxmlformats.org/officeDocument/2006/relationships/image" Target="../media/image126.png"/><Relationship Id="rId5" Type="http://schemas.openxmlformats.org/officeDocument/2006/relationships/image" Target="../media/image99.png"/><Relationship Id="rId15" Type="http://schemas.openxmlformats.org/officeDocument/2006/relationships/image" Target="../media/image109.png"/><Relationship Id="rId23" Type="http://schemas.openxmlformats.org/officeDocument/2006/relationships/image" Target="../media/image117.png"/><Relationship Id="rId28" Type="http://schemas.openxmlformats.org/officeDocument/2006/relationships/image" Target="../media/image122.png"/><Relationship Id="rId10" Type="http://schemas.openxmlformats.org/officeDocument/2006/relationships/image" Target="../media/image104.png"/><Relationship Id="rId19" Type="http://schemas.openxmlformats.org/officeDocument/2006/relationships/image" Target="../media/image113.png"/><Relationship Id="rId31" Type="http://schemas.openxmlformats.org/officeDocument/2006/relationships/image" Target="../media/image125.png"/><Relationship Id="rId4" Type="http://schemas.openxmlformats.org/officeDocument/2006/relationships/image" Target="../media/image98.png"/><Relationship Id="rId9" Type="http://schemas.openxmlformats.org/officeDocument/2006/relationships/image" Target="../media/image103.png"/><Relationship Id="rId14" Type="http://schemas.openxmlformats.org/officeDocument/2006/relationships/image" Target="../media/image108.png"/><Relationship Id="rId22" Type="http://schemas.openxmlformats.org/officeDocument/2006/relationships/image" Target="../media/image116.png"/><Relationship Id="rId27" Type="http://schemas.openxmlformats.org/officeDocument/2006/relationships/image" Target="../media/image121.png"/><Relationship Id="rId30" Type="http://schemas.openxmlformats.org/officeDocument/2006/relationships/image" Target="../media/image124.png"/><Relationship Id="rId8" Type="http://schemas.openxmlformats.org/officeDocument/2006/relationships/image" Target="../media/image10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8" name="Rectangle 1067">
            <a:extLst>
              <a:ext uri="{FF2B5EF4-FFF2-40B4-BE49-F238E27FC236}">
                <a16:creationId xmlns:a16="http://schemas.microsoft.com/office/drawing/2014/main" id="{80E61E04-3F7C-42DE-ABE7-D3F7E349C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70" name="Rectangle 1069">
            <a:extLst>
              <a:ext uri="{FF2B5EF4-FFF2-40B4-BE49-F238E27FC236}">
                <a16:creationId xmlns:a16="http://schemas.microsoft.com/office/drawing/2014/main" id="{2B036F7E-6C8A-4549-99EF-9958C587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OC Opioid Task Force">
            <a:extLst>
              <a:ext uri="{FF2B5EF4-FFF2-40B4-BE49-F238E27FC236}">
                <a16:creationId xmlns:a16="http://schemas.microsoft.com/office/drawing/2014/main" id="{E58E3DEA-0A45-AF47-3F03-75542391BF5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6244" y="1090074"/>
            <a:ext cx="10916463" cy="2501689"/>
          </a:xfrm>
          <a:prstGeom prst="rect">
            <a:avLst/>
          </a:prstGeom>
          <a:noFill/>
          <a:extLst>
            <a:ext uri="{909E8E84-426E-40DD-AFC4-6F175D3DCCD1}">
              <a14:hiddenFill xmlns:a14="http://schemas.microsoft.com/office/drawing/2010/main">
                <a:solidFill>
                  <a:srgbClr val="FFFFFF"/>
                </a:solidFill>
              </a14:hiddenFill>
            </a:ext>
          </a:extLst>
        </p:spPr>
      </p:pic>
      <p:grpSp>
        <p:nvGrpSpPr>
          <p:cNvPr id="1072" name="Group 1071">
            <a:extLst>
              <a:ext uri="{FF2B5EF4-FFF2-40B4-BE49-F238E27FC236}">
                <a16:creationId xmlns:a16="http://schemas.microsoft.com/office/drawing/2014/main" id="{75EE15D0-BDD3-4CA6-B5DC-159D83FA6B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1073" name="Oval 1072">
              <a:extLst>
                <a:ext uri="{FF2B5EF4-FFF2-40B4-BE49-F238E27FC236}">
                  <a16:creationId xmlns:a16="http://schemas.microsoft.com/office/drawing/2014/main" id="{C1D99473-F547-41EE-8D8B-3DFA6E58D0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74" name="Oval 1073">
              <a:extLst>
                <a:ext uri="{FF2B5EF4-FFF2-40B4-BE49-F238E27FC236}">
                  <a16:creationId xmlns:a16="http://schemas.microsoft.com/office/drawing/2014/main" id="{71482930-66A8-46E9-8554-6D127FFCF1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ubtitle 2">
            <a:extLst>
              <a:ext uri="{FF2B5EF4-FFF2-40B4-BE49-F238E27FC236}">
                <a16:creationId xmlns:a16="http://schemas.microsoft.com/office/drawing/2014/main" id="{66D0A05A-57B7-6860-2D61-4E5C0E736EA2}"/>
              </a:ext>
            </a:extLst>
          </p:cNvPr>
          <p:cNvSpPr>
            <a:spLocks noGrp="1"/>
          </p:cNvSpPr>
          <p:nvPr>
            <p:ph type="subTitle" idx="1"/>
          </p:nvPr>
        </p:nvSpPr>
        <p:spPr>
          <a:xfrm>
            <a:off x="771396" y="4257366"/>
            <a:ext cx="9051925" cy="2600634"/>
          </a:xfrm>
        </p:spPr>
        <p:txBody>
          <a:bodyPr anchor="ctr">
            <a:noAutofit/>
          </a:bodyPr>
          <a:lstStyle/>
          <a:p>
            <a:endParaRPr lang="en-US" sz="2000" i="0" dirty="0">
              <a:latin typeface="+mj-lt"/>
            </a:endParaRPr>
          </a:p>
          <a:p>
            <a:r>
              <a:rPr lang="en-US" sz="2800" b="1" i="0" dirty="0">
                <a:latin typeface="+mj-lt"/>
              </a:rPr>
              <a:t>OCTOBER 22, 2024</a:t>
            </a:r>
          </a:p>
          <a:p>
            <a:r>
              <a:rPr lang="en-US" sz="2800" b="1" dirty="0">
                <a:latin typeface="+mj-lt"/>
              </a:rPr>
              <a:t>10:00 AM – 11:30 AM</a:t>
            </a:r>
          </a:p>
          <a:p>
            <a:r>
              <a:rPr lang="en-US" sz="2800" b="1" i="0" dirty="0">
                <a:latin typeface="+mj-lt"/>
              </a:rPr>
              <a:t>MVCC: ROOM ACC 116</a:t>
            </a:r>
          </a:p>
          <a:p>
            <a:endParaRPr lang="en-US" sz="2000" i="0" dirty="0">
              <a:latin typeface="+mj-lt"/>
            </a:endParaRPr>
          </a:p>
        </p:txBody>
      </p:sp>
    </p:spTree>
    <p:extLst>
      <p:ext uri="{BB962C8B-B14F-4D97-AF65-F5344CB8AC3E}">
        <p14:creationId xmlns:p14="http://schemas.microsoft.com/office/powerpoint/2010/main" val="1523682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object 21">
            <a:extLst>
              <a:ext uri="{FF2B5EF4-FFF2-40B4-BE49-F238E27FC236}">
                <a16:creationId xmlns:a16="http://schemas.microsoft.com/office/drawing/2014/main" id="{AD1F2957-DB29-6034-1D51-A99520FA6B0F}"/>
              </a:ext>
            </a:extLst>
          </p:cNvPr>
          <p:cNvPicPr/>
          <p:nvPr/>
        </p:nvPicPr>
        <p:blipFill>
          <a:blip r:embed="rId2" cstate="print"/>
          <a:stretch>
            <a:fillRect/>
          </a:stretch>
        </p:blipFill>
        <p:spPr>
          <a:xfrm>
            <a:off x="2793864" y="68960"/>
            <a:ext cx="6539874" cy="490728"/>
          </a:xfrm>
          <a:prstGeom prst="rect">
            <a:avLst/>
          </a:prstGeom>
        </p:spPr>
      </p:pic>
      <p:sp>
        <p:nvSpPr>
          <p:cNvPr id="2" name="object 2"/>
          <p:cNvSpPr txBox="1">
            <a:spLocks noGrp="1"/>
          </p:cNvSpPr>
          <p:nvPr>
            <p:ph type="title"/>
          </p:nvPr>
        </p:nvSpPr>
        <p:spPr>
          <a:xfrm>
            <a:off x="3154196" y="96378"/>
            <a:ext cx="6389285"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2273809" y="888491"/>
            <a:ext cx="7680959" cy="5339080"/>
            <a:chOff x="749808" y="888491"/>
            <a:chExt cx="7680959" cy="5339080"/>
          </a:xfrm>
        </p:grpSpPr>
        <p:pic>
          <p:nvPicPr>
            <p:cNvPr id="4" name="object 4"/>
            <p:cNvPicPr/>
            <p:nvPr/>
          </p:nvPicPr>
          <p:blipFill>
            <a:blip r:embed="rId3" cstate="print"/>
            <a:stretch>
              <a:fillRect/>
            </a:stretch>
          </p:blipFill>
          <p:spPr>
            <a:xfrm>
              <a:off x="749808" y="888491"/>
              <a:ext cx="7680959" cy="5338572"/>
            </a:xfrm>
            <a:prstGeom prst="rect">
              <a:avLst/>
            </a:prstGeom>
          </p:spPr>
        </p:pic>
        <p:sp>
          <p:nvSpPr>
            <p:cNvPr id="5" name="object 5"/>
            <p:cNvSpPr/>
            <p:nvPr/>
          </p:nvSpPr>
          <p:spPr>
            <a:xfrm>
              <a:off x="775716" y="914399"/>
              <a:ext cx="7579359" cy="5236845"/>
            </a:xfrm>
            <a:custGeom>
              <a:avLst/>
              <a:gdLst/>
              <a:ahLst/>
              <a:cxnLst/>
              <a:rect l="l" t="t" r="r" b="b"/>
              <a:pathLst>
                <a:path w="7579359" h="5236845">
                  <a:moveTo>
                    <a:pt x="7578852" y="0"/>
                  </a:moveTo>
                  <a:lnTo>
                    <a:pt x="0" y="0"/>
                  </a:lnTo>
                  <a:lnTo>
                    <a:pt x="0" y="5236464"/>
                  </a:lnTo>
                  <a:lnTo>
                    <a:pt x="7578852" y="5236464"/>
                  </a:lnTo>
                  <a:lnTo>
                    <a:pt x="7578852"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6" name="object 6"/>
            <p:cNvSpPr/>
            <p:nvPr/>
          </p:nvSpPr>
          <p:spPr>
            <a:xfrm>
              <a:off x="1584960" y="1461515"/>
              <a:ext cx="6629400" cy="2543810"/>
            </a:xfrm>
            <a:custGeom>
              <a:avLst/>
              <a:gdLst/>
              <a:ahLst/>
              <a:cxnLst/>
              <a:rect l="l" t="t" r="r" b="b"/>
              <a:pathLst>
                <a:path w="6629400" h="2543810">
                  <a:moveTo>
                    <a:pt x="0" y="2543556"/>
                  </a:moveTo>
                  <a:lnTo>
                    <a:pt x="6629400" y="2543556"/>
                  </a:lnTo>
                </a:path>
                <a:path w="6629400" h="2543810">
                  <a:moveTo>
                    <a:pt x="0" y="2034539"/>
                  </a:moveTo>
                  <a:lnTo>
                    <a:pt x="6629400" y="2034539"/>
                  </a:lnTo>
                </a:path>
                <a:path w="6629400" h="2543810">
                  <a:moveTo>
                    <a:pt x="0" y="1525524"/>
                  </a:moveTo>
                  <a:lnTo>
                    <a:pt x="6629400" y="1525524"/>
                  </a:lnTo>
                </a:path>
                <a:path w="6629400" h="2543810">
                  <a:moveTo>
                    <a:pt x="0" y="1018032"/>
                  </a:moveTo>
                  <a:lnTo>
                    <a:pt x="6629400" y="1018032"/>
                  </a:lnTo>
                </a:path>
                <a:path w="6629400" h="2543810">
                  <a:moveTo>
                    <a:pt x="0" y="509016"/>
                  </a:moveTo>
                  <a:lnTo>
                    <a:pt x="6629400" y="509016"/>
                  </a:lnTo>
                </a:path>
                <a:path w="6629400" h="2543810">
                  <a:moveTo>
                    <a:pt x="0" y="0"/>
                  </a:moveTo>
                  <a:lnTo>
                    <a:pt x="6629400" y="0"/>
                  </a:lnTo>
                </a:path>
              </a:pathLst>
            </a:custGeom>
            <a:ln w="9144">
              <a:solidFill>
                <a:srgbClr val="D9D9D9"/>
              </a:solidFill>
            </a:ln>
          </p:spPr>
          <p:txBody>
            <a:bodyPr wrap="square" lIns="0" tIns="0" rIns="0" bIns="0" rtlCol="0"/>
            <a:lstStyle/>
            <a:p>
              <a:pPr defTabSz="914400"/>
              <a:endParaRPr kern="0">
                <a:solidFill>
                  <a:sysClr val="windowText" lastClr="000000"/>
                </a:solidFill>
              </a:endParaRPr>
            </a:p>
          </p:txBody>
        </p:sp>
        <p:pic>
          <p:nvPicPr>
            <p:cNvPr id="7" name="object 7"/>
            <p:cNvPicPr/>
            <p:nvPr/>
          </p:nvPicPr>
          <p:blipFill>
            <a:blip r:embed="rId4" cstate="print"/>
            <a:stretch>
              <a:fillRect/>
            </a:stretch>
          </p:blipFill>
          <p:spPr>
            <a:xfrm>
              <a:off x="1583436" y="3456431"/>
              <a:ext cx="144894" cy="1065275"/>
            </a:xfrm>
            <a:prstGeom prst="rect">
              <a:avLst/>
            </a:prstGeom>
          </p:spPr>
        </p:pic>
        <p:pic>
          <p:nvPicPr>
            <p:cNvPr id="8" name="object 8"/>
            <p:cNvPicPr/>
            <p:nvPr/>
          </p:nvPicPr>
          <p:blipFill>
            <a:blip r:embed="rId5" cstate="print"/>
            <a:stretch>
              <a:fillRect/>
            </a:stretch>
          </p:blipFill>
          <p:spPr>
            <a:xfrm>
              <a:off x="2107691" y="3965460"/>
              <a:ext cx="172135" cy="556247"/>
            </a:xfrm>
            <a:prstGeom prst="rect">
              <a:avLst/>
            </a:prstGeom>
          </p:spPr>
        </p:pic>
        <p:pic>
          <p:nvPicPr>
            <p:cNvPr id="9" name="object 9"/>
            <p:cNvPicPr/>
            <p:nvPr/>
          </p:nvPicPr>
          <p:blipFill>
            <a:blip r:embed="rId6" cstate="print"/>
            <a:stretch>
              <a:fillRect/>
            </a:stretch>
          </p:blipFill>
          <p:spPr>
            <a:xfrm>
              <a:off x="2659380" y="3201924"/>
              <a:ext cx="173850" cy="1319783"/>
            </a:xfrm>
            <a:prstGeom prst="rect">
              <a:avLst/>
            </a:prstGeom>
          </p:spPr>
        </p:pic>
        <p:pic>
          <p:nvPicPr>
            <p:cNvPr id="10" name="object 10"/>
            <p:cNvPicPr/>
            <p:nvPr/>
          </p:nvPicPr>
          <p:blipFill>
            <a:blip r:embed="rId7" cstate="print"/>
            <a:stretch>
              <a:fillRect/>
            </a:stretch>
          </p:blipFill>
          <p:spPr>
            <a:xfrm>
              <a:off x="3212591" y="3710940"/>
              <a:ext cx="172135" cy="810768"/>
            </a:xfrm>
            <a:prstGeom prst="rect">
              <a:avLst/>
            </a:prstGeom>
          </p:spPr>
        </p:pic>
        <p:pic>
          <p:nvPicPr>
            <p:cNvPr id="11" name="object 11"/>
            <p:cNvPicPr/>
            <p:nvPr/>
          </p:nvPicPr>
          <p:blipFill>
            <a:blip r:embed="rId8" cstate="print"/>
            <a:stretch>
              <a:fillRect/>
            </a:stretch>
          </p:blipFill>
          <p:spPr>
            <a:xfrm>
              <a:off x="3764280" y="3965460"/>
              <a:ext cx="173850" cy="556247"/>
            </a:xfrm>
            <a:prstGeom prst="rect">
              <a:avLst/>
            </a:prstGeom>
          </p:spPr>
        </p:pic>
        <p:pic>
          <p:nvPicPr>
            <p:cNvPr id="12" name="object 12"/>
            <p:cNvPicPr/>
            <p:nvPr/>
          </p:nvPicPr>
          <p:blipFill>
            <a:blip r:embed="rId9" cstate="print"/>
            <a:stretch>
              <a:fillRect/>
            </a:stretch>
          </p:blipFill>
          <p:spPr>
            <a:xfrm>
              <a:off x="4317492" y="2692908"/>
              <a:ext cx="172135" cy="1828799"/>
            </a:xfrm>
            <a:prstGeom prst="rect">
              <a:avLst/>
            </a:prstGeom>
          </p:spPr>
        </p:pic>
        <p:pic>
          <p:nvPicPr>
            <p:cNvPr id="13" name="object 13"/>
            <p:cNvPicPr/>
            <p:nvPr/>
          </p:nvPicPr>
          <p:blipFill>
            <a:blip r:embed="rId10" cstate="print"/>
            <a:stretch>
              <a:fillRect/>
            </a:stretch>
          </p:blipFill>
          <p:spPr>
            <a:xfrm>
              <a:off x="4869179" y="2185416"/>
              <a:ext cx="173850" cy="2336291"/>
            </a:xfrm>
            <a:prstGeom prst="rect">
              <a:avLst/>
            </a:prstGeom>
          </p:spPr>
        </p:pic>
        <p:pic>
          <p:nvPicPr>
            <p:cNvPr id="14" name="object 14"/>
            <p:cNvPicPr/>
            <p:nvPr/>
          </p:nvPicPr>
          <p:blipFill>
            <a:blip r:embed="rId9" cstate="print"/>
            <a:stretch>
              <a:fillRect/>
            </a:stretch>
          </p:blipFill>
          <p:spPr>
            <a:xfrm>
              <a:off x="5422392" y="2692908"/>
              <a:ext cx="172135" cy="1828799"/>
            </a:xfrm>
            <a:prstGeom prst="rect">
              <a:avLst/>
            </a:prstGeom>
          </p:spPr>
        </p:pic>
        <p:pic>
          <p:nvPicPr>
            <p:cNvPr id="15" name="object 15"/>
            <p:cNvPicPr/>
            <p:nvPr/>
          </p:nvPicPr>
          <p:blipFill>
            <a:blip r:embed="rId11" cstate="print"/>
            <a:stretch>
              <a:fillRect/>
            </a:stretch>
          </p:blipFill>
          <p:spPr>
            <a:xfrm>
              <a:off x="5974079" y="2947415"/>
              <a:ext cx="173850" cy="1574291"/>
            </a:xfrm>
            <a:prstGeom prst="rect">
              <a:avLst/>
            </a:prstGeom>
          </p:spPr>
        </p:pic>
        <p:pic>
          <p:nvPicPr>
            <p:cNvPr id="16" name="object 16"/>
            <p:cNvPicPr/>
            <p:nvPr/>
          </p:nvPicPr>
          <p:blipFill>
            <a:blip r:embed="rId12" cstate="print"/>
            <a:stretch>
              <a:fillRect/>
            </a:stretch>
          </p:blipFill>
          <p:spPr>
            <a:xfrm>
              <a:off x="1627632" y="2947415"/>
              <a:ext cx="172135" cy="1574291"/>
            </a:xfrm>
            <a:prstGeom prst="rect">
              <a:avLst/>
            </a:prstGeom>
          </p:spPr>
        </p:pic>
        <p:pic>
          <p:nvPicPr>
            <p:cNvPr id="17" name="object 17"/>
            <p:cNvPicPr/>
            <p:nvPr/>
          </p:nvPicPr>
          <p:blipFill>
            <a:blip r:embed="rId6" cstate="print"/>
            <a:stretch>
              <a:fillRect/>
            </a:stretch>
          </p:blipFill>
          <p:spPr>
            <a:xfrm>
              <a:off x="2179319" y="3201924"/>
              <a:ext cx="173850" cy="1319783"/>
            </a:xfrm>
            <a:prstGeom prst="rect">
              <a:avLst/>
            </a:prstGeom>
          </p:spPr>
        </p:pic>
        <p:pic>
          <p:nvPicPr>
            <p:cNvPr id="18" name="object 18"/>
            <p:cNvPicPr/>
            <p:nvPr/>
          </p:nvPicPr>
          <p:blipFill>
            <a:blip r:embed="rId5" cstate="print"/>
            <a:stretch>
              <a:fillRect/>
            </a:stretch>
          </p:blipFill>
          <p:spPr>
            <a:xfrm>
              <a:off x="2732531" y="3965460"/>
              <a:ext cx="172135" cy="556247"/>
            </a:xfrm>
            <a:prstGeom prst="rect">
              <a:avLst/>
            </a:prstGeom>
          </p:spPr>
        </p:pic>
        <p:pic>
          <p:nvPicPr>
            <p:cNvPr id="19" name="object 19"/>
            <p:cNvPicPr/>
            <p:nvPr/>
          </p:nvPicPr>
          <p:blipFill>
            <a:blip r:embed="rId11" cstate="print"/>
            <a:stretch>
              <a:fillRect/>
            </a:stretch>
          </p:blipFill>
          <p:spPr>
            <a:xfrm>
              <a:off x="3284219" y="2947415"/>
              <a:ext cx="173850" cy="1574291"/>
            </a:xfrm>
            <a:prstGeom prst="rect">
              <a:avLst/>
            </a:prstGeom>
          </p:spPr>
        </p:pic>
        <p:pic>
          <p:nvPicPr>
            <p:cNvPr id="20" name="object 20"/>
            <p:cNvPicPr/>
            <p:nvPr/>
          </p:nvPicPr>
          <p:blipFill>
            <a:blip r:embed="rId13" cstate="print"/>
            <a:stretch>
              <a:fillRect/>
            </a:stretch>
          </p:blipFill>
          <p:spPr>
            <a:xfrm>
              <a:off x="3837431" y="3456431"/>
              <a:ext cx="172135" cy="1065275"/>
            </a:xfrm>
            <a:prstGeom prst="rect">
              <a:avLst/>
            </a:prstGeom>
          </p:spPr>
        </p:pic>
        <p:pic>
          <p:nvPicPr>
            <p:cNvPr id="21" name="object 21"/>
            <p:cNvPicPr/>
            <p:nvPr/>
          </p:nvPicPr>
          <p:blipFill>
            <a:blip r:embed="rId6" cstate="print"/>
            <a:stretch>
              <a:fillRect/>
            </a:stretch>
          </p:blipFill>
          <p:spPr>
            <a:xfrm>
              <a:off x="4389119" y="3201924"/>
              <a:ext cx="173850" cy="1319783"/>
            </a:xfrm>
            <a:prstGeom prst="rect">
              <a:avLst/>
            </a:prstGeom>
          </p:spPr>
        </p:pic>
        <p:pic>
          <p:nvPicPr>
            <p:cNvPr id="22" name="object 22"/>
            <p:cNvPicPr/>
            <p:nvPr/>
          </p:nvPicPr>
          <p:blipFill>
            <a:blip r:embed="rId14" cstate="print"/>
            <a:stretch>
              <a:fillRect/>
            </a:stretch>
          </p:blipFill>
          <p:spPr>
            <a:xfrm>
              <a:off x="4942331" y="3201924"/>
              <a:ext cx="172135" cy="1319783"/>
            </a:xfrm>
            <a:prstGeom prst="rect">
              <a:avLst/>
            </a:prstGeom>
          </p:spPr>
        </p:pic>
        <p:pic>
          <p:nvPicPr>
            <p:cNvPr id="23" name="object 23"/>
            <p:cNvPicPr/>
            <p:nvPr/>
          </p:nvPicPr>
          <p:blipFill>
            <a:blip r:embed="rId15" cstate="print"/>
            <a:stretch>
              <a:fillRect/>
            </a:stretch>
          </p:blipFill>
          <p:spPr>
            <a:xfrm>
              <a:off x="5494019" y="4218381"/>
              <a:ext cx="173850" cy="303326"/>
            </a:xfrm>
            <a:prstGeom prst="rect">
              <a:avLst/>
            </a:prstGeom>
          </p:spPr>
        </p:pic>
        <p:pic>
          <p:nvPicPr>
            <p:cNvPr id="24" name="object 24"/>
            <p:cNvPicPr/>
            <p:nvPr/>
          </p:nvPicPr>
          <p:blipFill>
            <a:blip r:embed="rId14" cstate="print"/>
            <a:stretch>
              <a:fillRect/>
            </a:stretch>
          </p:blipFill>
          <p:spPr>
            <a:xfrm>
              <a:off x="6047231" y="3201924"/>
              <a:ext cx="172135" cy="1319783"/>
            </a:xfrm>
            <a:prstGeom prst="rect">
              <a:avLst/>
            </a:prstGeom>
          </p:spPr>
        </p:pic>
        <p:pic>
          <p:nvPicPr>
            <p:cNvPr id="25" name="object 25"/>
            <p:cNvPicPr/>
            <p:nvPr/>
          </p:nvPicPr>
          <p:blipFill>
            <a:blip r:embed="rId8" cstate="print"/>
            <a:stretch>
              <a:fillRect/>
            </a:stretch>
          </p:blipFill>
          <p:spPr>
            <a:xfrm>
              <a:off x="6598919" y="3965460"/>
              <a:ext cx="173850" cy="556247"/>
            </a:xfrm>
            <a:prstGeom prst="rect">
              <a:avLst/>
            </a:prstGeom>
          </p:spPr>
        </p:pic>
        <p:pic>
          <p:nvPicPr>
            <p:cNvPr id="26" name="object 26"/>
            <p:cNvPicPr/>
            <p:nvPr/>
          </p:nvPicPr>
          <p:blipFill>
            <a:blip r:embed="rId16" cstate="print"/>
            <a:stretch>
              <a:fillRect/>
            </a:stretch>
          </p:blipFill>
          <p:spPr>
            <a:xfrm>
              <a:off x="1699260" y="3710940"/>
              <a:ext cx="173850" cy="810768"/>
            </a:xfrm>
            <a:prstGeom prst="rect">
              <a:avLst/>
            </a:prstGeom>
          </p:spPr>
        </p:pic>
        <p:pic>
          <p:nvPicPr>
            <p:cNvPr id="27" name="object 27"/>
            <p:cNvPicPr/>
            <p:nvPr/>
          </p:nvPicPr>
          <p:blipFill>
            <a:blip r:embed="rId5" cstate="print"/>
            <a:stretch>
              <a:fillRect/>
            </a:stretch>
          </p:blipFill>
          <p:spPr>
            <a:xfrm>
              <a:off x="2252472" y="3965460"/>
              <a:ext cx="172135" cy="556247"/>
            </a:xfrm>
            <a:prstGeom prst="rect">
              <a:avLst/>
            </a:prstGeom>
          </p:spPr>
        </p:pic>
        <p:pic>
          <p:nvPicPr>
            <p:cNvPr id="28" name="object 28"/>
            <p:cNvPicPr/>
            <p:nvPr/>
          </p:nvPicPr>
          <p:blipFill>
            <a:blip r:embed="rId16" cstate="print"/>
            <a:stretch>
              <a:fillRect/>
            </a:stretch>
          </p:blipFill>
          <p:spPr>
            <a:xfrm>
              <a:off x="2804159" y="3710940"/>
              <a:ext cx="173850" cy="810768"/>
            </a:xfrm>
            <a:prstGeom prst="rect">
              <a:avLst/>
            </a:prstGeom>
          </p:spPr>
        </p:pic>
        <p:pic>
          <p:nvPicPr>
            <p:cNvPr id="29" name="object 29"/>
            <p:cNvPicPr/>
            <p:nvPr/>
          </p:nvPicPr>
          <p:blipFill>
            <a:blip r:embed="rId17" cstate="print"/>
            <a:stretch>
              <a:fillRect/>
            </a:stretch>
          </p:blipFill>
          <p:spPr>
            <a:xfrm>
              <a:off x="3357372" y="2185416"/>
              <a:ext cx="172135" cy="2336291"/>
            </a:xfrm>
            <a:prstGeom prst="rect">
              <a:avLst/>
            </a:prstGeom>
          </p:spPr>
        </p:pic>
        <p:pic>
          <p:nvPicPr>
            <p:cNvPr id="30" name="object 30"/>
            <p:cNvPicPr/>
            <p:nvPr/>
          </p:nvPicPr>
          <p:blipFill>
            <a:blip r:embed="rId18" cstate="print"/>
            <a:stretch>
              <a:fillRect/>
            </a:stretch>
          </p:blipFill>
          <p:spPr>
            <a:xfrm>
              <a:off x="3909059" y="3456431"/>
              <a:ext cx="173850" cy="1065275"/>
            </a:xfrm>
            <a:prstGeom prst="rect">
              <a:avLst/>
            </a:prstGeom>
          </p:spPr>
        </p:pic>
        <p:pic>
          <p:nvPicPr>
            <p:cNvPr id="31" name="object 31"/>
            <p:cNvPicPr/>
            <p:nvPr/>
          </p:nvPicPr>
          <p:blipFill>
            <a:blip r:embed="rId14" cstate="print"/>
            <a:stretch>
              <a:fillRect/>
            </a:stretch>
          </p:blipFill>
          <p:spPr>
            <a:xfrm>
              <a:off x="4462272" y="3201924"/>
              <a:ext cx="172135" cy="1319783"/>
            </a:xfrm>
            <a:prstGeom prst="rect">
              <a:avLst/>
            </a:prstGeom>
          </p:spPr>
        </p:pic>
        <p:pic>
          <p:nvPicPr>
            <p:cNvPr id="32" name="object 32"/>
            <p:cNvPicPr/>
            <p:nvPr/>
          </p:nvPicPr>
          <p:blipFill>
            <a:blip r:embed="rId8" cstate="print"/>
            <a:stretch>
              <a:fillRect/>
            </a:stretch>
          </p:blipFill>
          <p:spPr>
            <a:xfrm>
              <a:off x="5013960" y="3965460"/>
              <a:ext cx="173850" cy="556247"/>
            </a:xfrm>
            <a:prstGeom prst="rect">
              <a:avLst/>
            </a:prstGeom>
          </p:spPr>
        </p:pic>
        <p:pic>
          <p:nvPicPr>
            <p:cNvPr id="33" name="object 33"/>
            <p:cNvPicPr/>
            <p:nvPr/>
          </p:nvPicPr>
          <p:blipFill>
            <a:blip r:embed="rId5" cstate="print"/>
            <a:stretch>
              <a:fillRect/>
            </a:stretch>
          </p:blipFill>
          <p:spPr>
            <a:xfrm>
              <a:off x="5567172" y="3965460"/>
              <a:ext cx="172135" cy="556247"/>
            </a:xfrm>
            <a:prstGeom prst="rect">
              <a:avLst/>
            </a:prstGeom>
          </p:spPr>
        </p:pic>
        <p:pic>
          <p:nvPicPr>
            <p:cNvPr id="34" name="object 34"/>
            <p:cNvPicPr/>
            <p:nvPr/>
          </p:nvPicPr>
          <p:blipFill>
            <a:blip r:embed="rId6" cstate="print"/>
            <a:stretch>
              <a:fillRect/>
            </a:stretch>
          </p:blipFill>
          <p:spPr>
            <a:xfrm>
              <a:off x="6118860" y="3201924"/>
              <a:ext cx="173850" cy="1319783"/>
            </a:xfrm>
            <a:prstGeom prst="rect">
              <a:avLst/>
            </a:prstGeom>
          </p:spPr>
        </p:pic>
        <p:pic>
          <p:nvPicPr>
            <p:cNvPr id="35" name="object 35"/>
            <p:cNvPicPr/>
            <p:nvPr/>
          </p:nvPicPr>
          <p:blipFill>
            <a:blip r:embed="rId7" cstate="print"/>
            <a:stretch>
              <a:fillRect/>
            </a:stretch>
          </p:blipFill>
          <p:spPr>
            <a:xfrm>
              <a:off x="6672072" y="3710940"/>
              <a:ext cx="172135" cy="810768"/>
            </a:xfrm>
            <a:prstGeom prst="rect">
              <a:avLst/>
            </a:prstGeom>
          </p:spPr>
        </p:pic>
        <p:pic>
          <p:nvPicPr>
            <p:cNvPr id="36" name="object 36"/>
            <p:cNvPicPr/>
            <p:nvPr/>
          </p:nvPicPr>
          <p:blipFill>
            <a:blip r:embed="rId5" cstate="print"/>
            <a:stretch>
              <a:fillRect/>
            </a:stretch>
          </p:blipFill>
          <p:spPr>
            <a:xfrm>
              <a:off x="1772411" y="3965460"/>
              <a:ext cx="172135" cy="556247"/>
            </a:xfrm>
            <a:prstGeom prst="rect">
              <a:avLst/>
            </a:prstGeom>
          </p:spPr>
        </p:pic>
        <p:pic>
          <p:nvPicPr>
            <p:cNvPr id="37" name="object 37"/>
            <p:cNvPicPr/>
            <p:nvPr/>
          </p:nvPicPr>
          <p:blipFill>
            <a:blip r:embed="rId13" cstate="print"/>
            <a:stretch>
              <a:fillRect/>
            </a:stretch>
          </p:blipFill>
          <p:spPr>
            <a:xfrm>
              <a:off x="2325624" y="3456431"/>
              <a:ext cx="172135" cy="1065275"/>
            </a:xfrm>
            <a:prstGeom prst="rect">
              <a:avLst/>
            </a:prstGeom>
          </p:spPr>
        </p:pic>
        <p:pic>
          <p:nvPicPr>
            <p:cNvPr id="38" name="object 38"/>
            <p:cNvPicPr/>
            <p:nvPr/>
          </p:nvPicPr>
          <p:blipFill>
            <a:blip r:embed="rId12" cstate="print"/>
            <a:stretch>
              <a:fillRect/>
            </a:stretch>
          </p:blipFill>
          <p:spPr>
            <a:xfrm>
              <a:off x="2877312" y="2947415"/>
              <a:ext cx="172135" cy="1574291"/>
            </a:xfrm>
            <a:prstGeom prst="rect">
              <a:avLst/>
            </a:prstGeom>
          </p:spPr>
        </p:pic>
        <p:pic>
          <p:nvPicPr>
            <p:cNvPr id="39" name="object 39"/>
            <p:cNvPicPr/>
            <p:nvPr/>
          </p:nvPicPr>
          <p:blipFill>
            <a:blip r:embed="rId5" cstate="print"/>
            <a:stretch>
              <a:fillRect/>
            </a:stretch>
          </p:blipFill>
          <p:spPr>
            <a:xfrm>
              <a:off x="3430524" y="3965460"/>
              <a:ext cx="172135" cy="556247"/>
            </a:xfrm>
            <a:prstGeom prst="rect">
              <a:avLst/>
            </a:prstGeom>
          </p:spPr>
        </p:pic>
        <p:pic>
          <p:nvPicPr>
            <p:cNvPr id="40" name="object 40"/>
            <p:cNvPicPr/>
            <p:nvPr/>
          </p:nvPicPr>
          <p:blipFill>
            <a:blip r:embed="rId19" cstate="print"/>
            <a:stretch>
              <a:fillRect/>
            </a:stretch>
          </p:blipFill>
          <p:spPr>
            <a:xfrm>
              <a:off x="3982212" y="1930908"/>
              <a:ext cx="172135" cy="2590799"/>
            </a:xfrm>
            <a:prstGeom prst="rect">
              <a:avLst/>
            </a:prstGeom>
          </p:spPr>
        </p:pic>
        <p:pic>
          <p:nvPicPr>
            <p:cNvPr id="41" name="object 41"/>
            <p:cNvPicPr/>
            <p:nvPr/>
          </p:nvPicPr>
          <p:blipFill>
            <a:blip r:embed="rId7" cstate="print"/>
            <a:stretch>
              <a:fillRect/>
            </a:stretch>
          </p:blipFill>
          <p:spPr>
            <a:xfrm>
              <a:off x="4535423" y="3710940"/>
              <a:ext cx="172135" cy="810768"/>
            </a:xfrm>
            <a:prstGeom prst="rect">
              <a:avLst/>
            </a:prstGeom>
          </p:spPr>
        </p:pic>
        <p:pic>
          <p:nvPicPr>
            <p:cNvPr id="42" name="object 42"/>
            <p:cNvPicPr/>
            <p:nvPr/>
          </p:nvPicPr>
          <p:blipFill>
            <a:blip r:embed="rId5" cstate="print"/>
            <a:stretch>
              <a:fillRect/>
            </a:stretch>
          </p:blipFill>
          <p:spPr>
            <a:xfrm>
              <a:off x="5087111" y="3965460"/>
              <a:ext cx="172135" cy="556247"/>
            </a:xfrm>
            <a:prstGeom prst="rect">
              <a:avLst/>
            </a:prstGeom>
          </p:spPr>
        </p:pic>
        <p:pic>
          <p:nvPicPr>
            <p:cNvPr id="43" name="object 43"/>
            <p:cNvPicPr/>
            <p:nvPr/>
          </p:nvPicPr>
          <p:blipFill>
            <a:blip r:embed="rId9" cstate="print"/>
            <a:stretch>
              <a:fillRect/>
            </a:stretch>
          </p:blipFill>
          <p:spPr>
            <a:xfrm>
              <a:off x="5640323" y="2692908"/>
              <a:ext cx="172135" cy="1828799"/>
            </a:xfrm>
            <a:prstGeom prst="rect">
              <a:avLst/>
            </a:prstGeom>
          </p:spPr>
        </p:pic>
        <p:pic>
          <p:nvPicPr>
            <p:cNvPr id="44" name="object 44"/>
            <p:cNvPicPr/>
            <p:nvPr/>
          </p:nvPicPr>
          <p:blipFill>
            <a:blip r:embed="rId13" cstate="print"/>
            <a:stretch>
              <a:fillRect/>
            </a:stretch>
          </p:blipFill>
          <p:spPr>
            <a:xfrm>
              <a:off x="6192011" y="3456431"/>
              <a:ext cx="172135" cy="1065275"/>
            </a:xfrm>
            <a:prstGeom prst="rect">
              <a:avLst/>
            </a:prstGeom>
          </p:spPr>
        </p:pic>
        <p:pic>
          <p:nvPicPr>
            <p:cNvPr id="45" name="object 45"/>
            <p:cNvPicPr/>
            <p:nvPr/>
          </p:nvPicPr>
          <p:blipFill>
            <a:blip r:embed="rId5" cstate="print"/>
            <a:stretch>
              <a:fillRect/>
            </a:stretch>
          </p:blipFill>
          <p:spPr>
            <a:xfrm>
              <a:off x="6745223" y="3965460"/>
              <a:ext cx="172135" cy="556247"/>
            </a:xfrm>
            <a:prstGeom prst="rect">
              <a:avLst/>
            </a:prstGeom>
          </p:spPr>
        </p:pic>
        <p:pic>
          <p:nvPicPr>
            <p:cNvPr id="46" name="object 46"/>
            <p:cNvPicPr/>
            <p:nvPr/>
          </p:nvPicPr>
          <p:blipFill>
            <a:blip r:embed="rId20" cstate="print"/>
            <a:stretch>
              <a:fillRect/>
            </a:stretch>
          </p:blipFill>
          <p:spPr>
            <a:xfrm>
              <a:off x="1845563" y="2439924"/>
              <a:ext cx="172135" cy="2081783"/>
            </a:xfrm>
            <a:prstGeom prst="rect">
              <a:avLst/>
            </a:prstGeom>
          </p:spPr>
        </p:pic>
        <p:pic>
          <p:nvPicPr>
            <p:cNvPr id="47" name="object 47"/>
            <p:cNvPicPr/>
            <p:nvPr/>
          </p:nvPicPr>
          <p:blipFill>
            <a:blip r:embed="rId18" cstate="print"/>
            <a:stretch>
              <a:fillRect/>
            </a:stretch>
          </p:blipFill>
          <p:spPr>
            <a:xfrm>
              <a:off x="2397252" y="3456431"/>
              <a:ext cx="173850" cy="1065275"/>
            </a:xfrm>
            <a:prstGeom prst="rect">
              <a:avLst/>
            </a:prstGeom>
          </p:spPr>
        </p:pic>
        <p:pic>
          <p:nvPicPr>
            <p:cNvPr id="48" name="object 48"/>
            <p:cNvPicPr/>
            <p:nvPr/>
          </p:nvPicPr>
          <p:blipFill>
            <a:blip r:embed="rId13" cstate="print"/>
            <a:stretch>
              <a:fillRect/>
            </a:stretch>
          </p:blipFill>
          <p:spPr>
            <a:xfrm>
              <a:off x="2950463" y="3456431"/>
              <a:ext cx="172135" cy="1065275"/>
            </a:xfrm>
            <a:prstGeom prst="rect">
              <a:avLst/>
            </a:prstGeom>
          </p:spPr>
        </p:pic>
        <p:pic>
          <p:nvPicPr>
            <p:cNvPr id="49" name="object 49"/>
            <p:cNvPicPr/>
            <p:nvPr/>
          </p:nvPicPr>
          <p:blipFill>
            <a:blip r:embed="rId16" cstate="print"/>
            <a:stretch>
              <a:fillRect/>
            </a:stretch>
          </p:blipFill>
          <p:spPr>
            <a:xfrm>
              <a:off x="3502152" y="3710940"/>
              <a:ext cx="173850" cy="810768"/>
            </a:xfrm>
            <a:prstGeom prst="rect">
              <a:avLst/>
            </a:prstGeom>
          </p:spPr>
        </p:pic>
        <p:pic>
          <p:nvPicPr>
            <p:cNvPr id="50" name="object 50"/>
            <p:cNvPicPr/>
            <p:nvPr/>
          </p:nvPicPr>
          <p:blipFill>
            <a:blip r:embed="rId12" cstate="print"/>
            <a:stretch>
              <a:fillRect/>
            </a:stretch>
          </p:blipFill>
          <p:spPr>
            <a:xfrm>
              <a:off x="4055363" y="2947415"/>
              <a:ext cx="172135" cy="1574291"/>
            </a:xfrm>
            <a:prstGeom prst="rect">
              <a:avLst/>
            </a:prstGeom>
          </p:spPr>
        </p:pic>
        <p:pic>
          <p:nvPicPr>
            <p:cNvPr id="51" name="object 51"/>
            <p:cNvPicPr/>
            <p:nvPr/>
          </p:nvPicPr>
          <p:blipFill>
            <a:blip r:embed="rId11" cstate="print"/>
            <a:stretch>
              <a:fillRect/>
            </a:stretch>
          </p:blipFill>
          <p:spPr>
            <a:xfrm>
              <a:off x="4607052" y="2947415"/>
              <a:ext cx="173850" cy="1574291"/>
            </a:xfrm>
            <a:prstGeom prst="rect">
              <a:avLst/>
            </a:prstGeom>
          </p:spPr>
        </p:pic>
        <p:pic>
          <p:nvPicPr>
            <p:cNvPr id="52" name="object 52"/>
            <p:cNvPicPr/>
            <p:nvPr/>
          </p:nvPicPr>
          <p:blipFill>
            <a:blip r:embed="rId7" cstate="print"/>
            <a:stretch>
              <a:fillRect/>
            </a:stretch>
          </p:blipFill>
          <p:spPr>
            <a:xfrm>
              <a:off x="5160263" y="3710940"/>
              <a:ext cx="172135" cy="810768"/>
            </a:xfrm>
            <a:prstGeom prst="rect">
              <a:avLst/>
            </a:prstGeom>
          </p:spPr>
        </p:pic>
        <p:pic>
          <p:nvPicPr>
            <p:cNvPr id="53" name="object 53"/>
            <p:cNvPicPr/>
            <p:nvPr/>
          </p:nvPicPr>
          <p:blipFill>
            <a:blip r:embed="rId18" cstate="print"/>
            <a:stretch>
              <a:fillRect/>
            </a:stretch>
          </p:blipFill>
          <p:spPr>
            <a:xfrm>
              <a:off x="5711952" y="3456431"/>
              <a:ext cx="173850" cy="1065275"/>
            </a:xfrm>
            <a:prstGeom prst="rect">
              <a:avLst/>
            </a:prstGeom>
          </p:spPr>
        </p:pic>
        <p:pic>
          <p:nvPicPr>
            <p:cNvPr id="54" name="object 54"/>
            <p:cNvPicPr/>
            <p:nvPr/>
          </p:nvPicPr>
          <p:blipFill>
            <a:blip r:embed="rId18" cstate="print"/>
            <a:stretch>
              <a:fillRect/>
            </a:stretch>
          </p:blipFill>
          <p:spPr>
            <a:xfrm>
              <a:off x="6816852" y="3456431"/>
              <a:ext cx="173850" cy="1065275"/>
            </a:xfrm>
            <a:prstGeom prst="rect">
              <a:avLst/>
            </a:prstGeom>
          </p:spPr>
        </p:pic>
        <p:pic>
          <p:nvPicPr>
            <p:cNvPr id="55" name="object 55"/>
            <p:cNvPicPr/>
            <p:nvPr/>
          </p:nvPicPr>
          <p:blipFill>
            <a:blip r:embed="rId16" cstate="print"/>
            <a:stretch>
              <a:fillRect/>
            </a:stretch>
          </p:blipFill>
          <p:spPr>
            <a:xfrm>
              <a:off x="1917191" y="3710940"/>
              <a:ext cx="173850" cy="810768"/>
            </a:xfrm>
            <a:prstGeom prst="rect">
              <a:avLst/>
            </a:prstGeom>
          </p:spPr>
        </p:pic>
        <p:pic>
          <p:nvPicPr>
            <p:cNvPr id="56" name="object 56"/>
            <p:cNvPicPr/>
            <p:nvPr/>
          </p:nvPicPr>
          <p:blipFill>
            <a:blip r:embed="rId17" cstate="print"/>
            <a:stretch>
              <a:fillRect/>
            </a:stretch>
          </p:blipFill>
          <p:spPr>
            <a:xfrm>
              <a:off x="2470403" y="2185416"/>
              <a:ext cx="172135" cy="2336291"/>
            </a:xfrm>
            <a:prstGeom prst="rect">
              <a:avLst/>
            </a:prstGeom>
          </p:spPr>
        </p:pic>
        <p:pic>
          <p:nvPicPr>
            <p:cNvPr id="57" name="object 57"/>
            <p:cNvPicPr/>
            <p:nvPr/>
          </p:nvPicPr>
          <p:blipFill>
            <a:blip r:embed="rId18" cstate="print"/>
            <a:stretch>
              <a:fillRect/>
            </a:stretch>
          </p:blipFill>
          <p:spPr>
            <a:xfrm>
              <a:off x="3022091" y="3456431"/>
              <a:ext cx="173850" cy="1065275"/>
            </a:xfrm>
            <a:prstGeom prst="rect">
              <a:avLst/>
            </a:prstGeom>
          </p:spPr>
        </p:pic>
        <p:pic>
          <p:nvPicPr>
            <p:cNvPr id="58" name="object 58"/>
            <p:cNvPicPr/>
            <p:nvPr/>
          </p:nvPicPr>
          <p:blipFill>
            <a:blip r:embed="rId15" cstate="print"/>
            <a:stretch>
              <a:fillRect/>
            </a:stretch>
          </p:blipFill>
          <p:spPr>
            <a:xfrm>
              <a:off x="4126992" y="4218381"/>
              <a:ext cx="173850" cy="303326"/>
            </a:xfrm>
            <a:prstGeom prst="rect">
              <a:avLst/>
            </a:prstGeom>
          </p:spPr>
        </p:pic>
        <p:pic>
          <p:nvPicPr>
            <p:cNvPr id="59" name="object 59"/>
            <p:cNvPicPr/>
            <p:nvPr/>
          </p:nvPicPr>
          <p:blipFill>
            <a:blip r:embed="rId13" cstate="print"/>
            <a:stretch>
              <a:fillRect/>
            </a:stretch>
          </p:blipFill>
          <p:spPr>
            <a:xfrm>
              <a:off x="4680204" y="3456431"/>
              <a:ext cx="172135" cy="1065275"/>
            </a:xfrm>
            <a:prstGeom prst="rect">
              <a:avLst/>
            </a:prstGeom>
          </p:spPr>
        </p:pic>
        <p:pic>
          <p:nvPicPr>
            <p:cNvPr id="60" name="object 60"/>
            <p:cNvPicPr/>
            <p:nvPr/>
          </p:nvPicPr>
          <p:blipFill>
            <a:blip r:embed="rId16" cstate="print"/>
            <a:stretch>
              <a:fillRect/>
            </a:stretch>
          </p:blipFill>
          <p:spPr>
            <a:xfrm>
              <a:off x="5231892" y="3710940"/>
              <a:ext cx="173850" cy="810768"/>
            </a:xfrm>
            <a:prstGeom prst="rect">
              <a:avLst/>
            </a:prstGeom>
          </p:spPr>
        </p:pic>
        <p:pic>
          <p:nvPicPr>
            <p:cNvPr id="61" name="object 61"/>
            <p:cNvPicPr/>
            <p:nvPr/>
          </p:nvPicPr>
          <p:blipFill>
            <a:blip r:embed="rId7" cstate="print"/>
            <a:stretch>
              <a:fillRect/>
            </a:stretch>
          </p:blipFill>
          <p:spPr>
            <a:xfrm>
              <a:off x="5785104" y="3710940"/>
              <a:ext cx="172135" cy="810768"/>
            </a:xfrm>
            <a:prstGeom prst="rect">
              <a:avLst/>
            </a:prstGeom>
          </p:spPr>
        </p:pic>
        <p:pic>
          <p:nvPicPr>
            <p:cNvPr id="62" name="object 62"/>
            <p:cNvPicPr/>
            <p:nvPr/>
          </p:nvPicPr>
          <p:blipFill>
            <a:blip r:embed="rId16" cstate="print"/>
            <a:stretch>
              <a:fillRect/>
            </a:stretch>
          </p:blipFill>
          <p:spPr>
            <a:xfrm>
              <a:off x="6336792" y="3710940"/>
              <a:ext cx="173850" cy="810768"/>
            </a:xfrm>
            <a:prstGeom prst="rect">
              <a:avLst/>
            </a:prstGeom>
          </p:spPr>
        </p:pic>
        <p:pic>
          <p:nvPicPr>
            <p:cNvPr id="63" name="object 63"/>
            <p:cNvPicPr/>
            <p:nvPr/>
          </p:nvPicPr>
          <p:blipFill>
            <a:blip r:embed="rId5" cstate="print"/>
            <a:stretch>
              <a:fillRect/>
            </a:stretch>
          </p:blipFill>
          <p:spPr>
            <a:xfrm>
              <a:off x="6890004" y="3965460"/>
              <a:ext cx="172135" cy="556247"/>
            </a:xfrm>
            <a:prstGeom prst="rect">
              <a:avLst/>
            </a:prstGeom>
          </p:spPr>
        </p:pic>
        <p:pic>
          <p:nvPicPr>
            <p:cNvPr id="64" name="object 64"/>
            <p:cNvPicPr/>
            <p:nvPr/>
          </p:nvPicPr>
          <p:blipFill>
            <a:blip r:embed="rId5" cstate="print"/>
            <a:stretch>
              <a:fillRect/>
            </a:stretch>
          </p:blipFill>
          <p:spPr>
            <a:xfrm>
              <a:off x="1990344" y="3965460"/>
              <a:ext cx="172135" cy="556247"/>
            </a:xfrm>
            <a:prstGeom prst="rect">
              <a:avLst/>
            </a:prstGeom>
          </p:spPr>
        </p:pic>
        <p:pic>
          <p:nvPicPr>
            <p:cNvPr id="65" name="object 65"/>
            <p:cNvPicPr/>
            <p:nvPr/>
          </p:nvPicPr>
          <p:blipFill>
            <a:blip r:embed="rId21" cstate="print"/>
            <a:stretch>
              <a:fillRect/>
            </a:stretch>
          </p:blipFill>
          <p:spPr>
            <a:xfrm>
              <a:off x="2542031" y="2692908"/>
              <a:ext cx="173850" cy="1828799"/>
            </a:xfrm>
            <a:prstGeom prst="rect">
              <a:avLst/>
            </a:prstGeom>
          </p:spPr>
        </p:pic>
        <p:pic>
          <p:nvPicPr>
            <p:cNvPr id="66" name="object 66"/>
            <p:cNvPicPr/>
            <p:nvPr/>
          </p:nvPicPr>
          <p:blipFill>
            <a:blip r:embed="rId22" cstate="print"/>
            <a:stretch>
              <a:fillRect/>
            </a:stretch>
          </p:blipFill>
          <p:spPr>
            <a:xfrm>
              <a:off x="3095243" y="4218381"/>
              <a:ext cx="172135" cy="303326"/>
            </a:xfrm>
            <a:prstGeom prst="rect">
              <a:avLst/>
            </a:prstGeom>
          </p:spPr>
        </p:pic>
        <p:pic>
          <p:nvPicPr>
            <p:cNvPr id="67" name="object 67"/>
            <p:cNvPicPr/>
            <p:nvPr/>
          </p:nvPicPr>
          <p:blipFill>
            <a:blip r:embed="rId18" cstate="print"/>
            <a:stretch>
              <a:fillRect/>
            </a:stretch>
          </p:blipFill>
          <p:spPr>
            <a:xfrm>
              <a:off x="3646931" y="3456431"/>
              <a:ext cx="173850" cy="1065275"/>
            </a:xfrm>
            <a:prstGeom prst="rect">
              <a:avLst/>
            </a:prstGeom>
          </p:spPr>
        </p:pic>
        <p:pic>
          <p:nvPicPr>
            <p:cNvPr id="68" name="object 68"/>
            <p:cNvPicPr/>
            <p:nvPr/>
          </p:nvPicPr>
          <p:blipFill>
            <a:blip r:embed="rId5" cstate="print"/>
            <a:stretch>
              <a:fillRect/>
            </a:stretch>
          </p:blipFill>
          <p:spPr>
            <a:xfrm>
              <a:off x="4200143" y="3965460"/>
              <a:ext cx="172135" cy="556247"/>
            </a:xfrm>
            <a:prstGeom prst="rect">
              <a:avLst/>
            </a:prstGeom>
          </p:spPr>
        </p:pic>
        <p:pic>
          <p:nvPicPr>
            <p:cNvPr id="69" name="object 69"/>
            <p:cNvPicPr/>
            <p:nvPr/>
          </p:nvPicPr>
          <p:blipFill>
            <a:blip r:embed="rId8" cstate="print"/>
            <a:stretch>
              <a:fillRect/>
            </a:stretch>
          </p:blipFill>
          <p:spPr>
            <a:xfrm>
              <a:off x="4751831" y="3965460"/>
              <a:ext cx="173850" cy="556247"/>
            </a:xfrm>
            <a:prstGeom prst="rect">
              <a:avLst/>
            </a:prstGeom>
          </p:spPr>
        </p:pic>
        <p:pic>
          <p:nvPicPr>
            <p:cNvPr id="70" name="object 70"/>
            <p:cNvPicPr/>
            <p:nvPr/>
          </p:nvPicPr>
          <p:blipFill>
            <a:blip r:embed="rId7" cstate="print"/>
            <a:stretch>
              <a:fillRect/>
            </a:stretch>
          </p:blipFill>
          <p:spPr>
            <a:xfrm>
              <a:off x="5305043" y="3710940"/>
              <a:ext cx="172135" cy="810768"/>
            </a:xfrm>
            <a:prstGeom prst="rect">
              <a:avLst/>
            </a:prstGeom>
          </p:spPr>
        </p:pic>
        <p:pic>
          <p:nvPicPr>
            <p:cNvPr id="71" name="object 71"/>
            <p:cNvPicPr/>
            <p:nvPr/>
          </p:nvPicPr>
          <p:blipFill>
            <a:blip r:embed="rId6" cstate="print"/>
            <a:stretch>
              <a:fillRect/>
            </a:stretch>
          </p:blipFill>
          <p:spPr>
            <a:xfrm>
              <a:off x="5856731" y="3201924"/>
              <a:ext cx="173850" cy="1319783"/>
            </a:xfrm>
            <a:prstGeom prst="rect">
              <a:avLst/>
            </a:prstGeom>
          </p:spPr>
        </p:pic>
        <p:pic>
          <p:nvPicPr>
            <p:cNvPr id="72" name="object 72"/>
            <p:cNvPicPr/>
            <p:nvPr/>
          </p:nvPicPr>
          <p:blipFill>
            <a:blip r:embed="rId7" cstate="print"/>
            <a:stretch>
              <a:fillRect/>
            </a:stretch>
          </p:blipFill>
          <p:spPr>
            <a:xfrm>
              <a:off x="6409943" y="3710940"/>
              <a:ext cx="172135" cy="810768"/>
            </a:xfrm>
            <a:prstGeom prst="rect">
              <a:avLst/>
            </a:prstGeom>
          </p:spPr>
        </p:pic>
        <p:pic>
          <p:nvPicPr>
            <p:cNvPr id="73" name="object 73"/>
            <p:cNvPicPr/>
            <p:nvPr/>
          </p:nvPicPr>
          <p:blipFill>
            <a:blip r:embed="rId8" cstate="print"/>
            <a:stretch>
              <a:fillRect/>
            </a:stretch>
          </p:blipFill>
          <p:spPr>
            <a:xfrm>
              <a:off x="6961631" y="3965460"/>
              <a:ext cx="173850" cy="556247"/>
            </a:xfrm>
            <a:prstGeom prst="rect">
              <a:avLst/>
            </a:prstGeom>
          </p:spPr>
        </p:pic>
        <p:pic>
          <p:nvPicPr>
            <p:cNvPr id="74" name="object 74"/>
            <p:cNvPicPr/>
            <p:nvPr/>
          </p:nvPicPr>
          <p:blipFill>
            <a:blip r:embed="rId23" cstate="print"/>
            <a:stretch>
              <a:fillRect/>
            </a:stretch>
          </p:blipFill>
          <p:spPr>
            <a:xfrm>
              <a:off x="1613916" y="3496056"/>
              <a:ext cx="59435" cy="1016508"/>
            </a:xfrm>
            <a:prstGeom prst="rect">
              <a:avLst/>
            </a:prstGeom>
          </p:spPr>
        </p:pic>
        <p:pic>
          <p:nvPicPr>
            <p:cNvPr id="75" name="object 75"/>
            <p:cNvPicPr/>
            <p:nvPr/>
          </p:nvPicPr>
          <p:blipFill>
            <a:blip r:embed="rId24" cstate="print"/>
            <a:stretch>
              <a:fillRect/>
            </a:stretch>
          </p:blipFill>
          <p:spPr>
            <a:xfrm>
              <a:off x="2167127" y="4005071"/>
              <a:ext cx="57912" cy="507492"/>
            </a:xfrm>
            <a:prstGeom prst="rect">
              <a:avLst/>
            </a:prstGeom>
          </p:spPr>
        </p:pic>
        <p:pic>
          <p:nvPicPr>
            <p:cNvPr id="76" name="object 76"/>
            <p:cNvPicPr/>
            <p:nvPr/>
          </p:nvPicPr>
          <p:blipFill>
            <a:blip r:embed="rId25" cstate="print"/>
            <a:stretch>
              <a:fillRect/>
            </a:stretch>
          </p:blipFill>
          <p:spPr>
            <a:xfrm>
              <a:off x="2718815" y="3241547"/>
              <a:ext cx="59436" cy="1271015"/>
            </a:xfrm>
            <a:prstGeom prst="rect">
              <a:avLst/>
            </a:prstGeom>
          </p:spPr>
        </p:pic>
        <p:pic>
          <p:nvPicPr>
            <p:cNvPr id="77" name="object 77"/>
            <p:cNvPicPr/>
            <p:nvPr/>
          </p:nvPicPr>
          <p:blipFill>
            <a:blip r:embed="rId26" cstate="print"/>
            <a:stretch>
              <a:fillRect/>
            </a:stretch>
          </p:blipFill>
          <p:spPr>
            <a:xfrm>
              <a:off x="3272028" y="3750563"/>
              <a:ext cx="57912" cy="762000"/>
            </a:xfrm>
            <a:prstGeom prst="rect">
              <a:avLst/>
            </a:prstGeom>
          </p:spPr>
        </p:pic>
        <p:pic>
          <p:nvPicPr>
            <p:cNvPr id="78" name="object 78"/>
            <p:cNvPicPr/>
            <p:nvPr/>
          </p:nvPicPr>
          <p:blipFill>
            <a:blip r:embed="rId27" cstate="print"/>
            <a:stretch>
              <a:fillRect/>
            </a:stretch>
          </p:blipFill>
          <p:spPr>
            <a:xfrm>
              <a:off x="3823715" y="4005071"/>
              <a:ext cx="59436" cy="507492"/>
            </a:xfrm>
            <a:prstGeom prst="rect">
              <a:avLst/>
            </a:prstGeom>
          </p:spPr>
        </p:pic>
        <p:pic>
          <p:nvPicPr>
            <p:cNvPr id="79" name="object 79"/>
            <p:cNvPicPr/>
            <p:nvPr/>
          </p:nvPicPr>
          <p:blipFill>
            <a:blip r:embed="rId28" cstate="print"/>
            <a:stretch>
              <a:fillRect/>
            </a:stretch>
          </p:blipFill>
          <p:spPr>
            <a:xfrm>
              <a:off x="4376928" y="2732531"/>
              <a:ext cx="57912" cy="1780032"/>
            </a:xfrm>
            <a:prstGeom prst="rect">
              <a:avLst/>
            </a:prstGeom>
          </p:spPr>
        </p:pic>
        <p:pic>
          <p:nvPicPr>
            <p:cNvPr id="80" name="object 80"/>
            <p:cNvPicPr/>
            <p:nvPr/>
          </p:nvPicPr>
          <p:blipFill>
            <a:blip r:embed="rId29" cstate="print"/>
            <a:stretch>
              <a:fillRect/>
            </a:stretch>
          </p:blipFill>
          <p:spPr>
            <a:xfrm>
              <a:off x="4928616" y="2225039"/>
              <a:ext cx="59436" cy="2287524"/>
            </a:xfrm>
            <a:prstGeom prst="rect">
              <a:avLst/>
            </a:prstGeom>
          </p:spPr>
        </p:pic>
        <p:pic>
          <p:nvPicPr>
            <p:cNvPr id="81" name="object 81"/>
            <p:cNvPicPr/>
            <p:nvPr/>
          </p:nvPicPr>
          <p:blipFill>
            <a:blip r:embed="rId28" cstate="print"/>
            <a:stretch>
              <a:fillRect/>
            </a:stretch>
          </p:blipFill>
          <p:spPr>
            <a:xfrm>
              <a:off x="5481828" y="2732531"/>
              <a:ext cx="57912" cy="1780032"/>
            </a:xfrm>
            <a:prstGeom prst="rect">
              <a:avLst/>
            </a:prstGeom>
          </p:spPr>
        </p:pic>
        <p:pic>
          <p:nvPicPr>
            <p:cNvPr id="82" name="object 82"/>
            <p:cNvPicPr/>
            <p:nvPr/>
          </p:nvPicPr>
          <p:blipFill>
            <a:blip r:embed="rId30" cstate="print"/>
            <a:stretch>
              <a:fillRect/>
            </a:stretch>
          </p:blipFill>
          <p:spPr>
            <a:xfrm>
              <a:off x="6033516" y="2987040"/>
              <a:ext cx="59436" cy="1525524"/>
            </a:xfrm>
            <a:prstGeom prst="rect">
              <a:avLst/>
            </a:prstGeom>
          </p:spPr>
        </p:pic>
        <p:pic>
          <p:nvPicPr>
            <p:cNvPr id="83" name="object 83"/>
            <p:cNvPicPr/>
            <p:nvPr/>
          </p:nvPicPr>
          <p:blipFill>
            <a:blip r:embed="rId31" cstate="print"/>
            <a:stretch>
              <a:fillRect/>
            </a:stretch>
          </p:blipFill>
          <p:spPr>
            <a:xfrm>
              <a:off x="1687068" y="2987040"/>
              <a:ext cx="57912" cy="1525524"/>
            </a:xfrm>
            <a:prstGeom prst="rect">
              <a:avLst/>
            </a:prstGeom>
          </p:spPr>
        </p:pic>
        <p:pic>
          <p:nvPicPr>
            <p:cNvPr id="84" name="object 84"/>
            <p:cNvPicPr/>
            <p:nvPr/>
          </p:nvPicPr>
          <p:blipFill>
            <a:blip r:embed="rId32" cstate="print"/>
            <a:stretch>
              <a:fillRect/>
            </a:stretch>
          </p:blipFill>
          <p:spPr>
            <a:xfrm>
              <a:off x="2238755" y="3241547"/>
              <a:ext cx="59436" cy="1271015"/>
            </a:xfrm>
            <a:prstGeom prst="rect">
              <a:avLst/>
            </a:prstGeom>
          </p:spPr>
        </p:pic>
        <p:pic>
          <p:nvPicPr>
            <p:cNvPr id="85" name="object 85"/>
            <p:cNvPicPr/>
            <p:nvPr/>
          </p:nvPicPr>
          <p:blipFill>
            <a:blip r:embed="rId33" cstate="print"/>
            <a:stretch>
              <a:fillRect/>
            </a:stretch>
          </p:blipFill>
          <p:spPr>
            <a:xfrm>
              <a:off x="2791968" y="4005071"/>
              <a:ext cx="57912" cy="507492"/>
            </a:xfrm>
            <a:prstGeom prst="rect">
              <a:avLst/>
            </a:prstGeom>
          </p:spPr>
        </p:pic>
        <p:pic>
          <p:nvPicPr>
            <p:cNvPr id="86" name="object 86"/>
            <p:cNvPicPr/>
            <p:nvPr/>
          </p:nvPicPr>
          <p:blipFill>
            <a:blip r:embed="rId34" cstate="print"/>
            <a:stretch>
              <a:fillRect/>
            </a:stretch>
          </p:blipFill>
          <p:spPr>
            <a:xfrm>
              <a:off x="3343656" y="2987040"/>
              <a:ext cx="59436" cy="1525524"/>
            </a:xfrm>
            <a:prstGeom prst="rect">
              <a:avLst/>
            </a:prstGeom>
          </p:spPr>
        </p:pic>
        <p:pic>
          <p:nvPicPr>
            <p:cNvPr id="87" name="object 87"/>
            <p:cNvPicPr/>
            <p:nvPr/>
          </p:nvPicPr>
          <p:blipFill>
            <a:blip r:embed="rId32" cstate="print"/>
            <a:stretch>
              <a:fillRect/>
            </a:stretch>
          </p:blipFill>
          <p:spPr>
            <a:xfrm>
              <a:off x="4448555" y="3241547"/>
              <a:ext cx="59436" cy="1271015"/>
            </a:xfrm>
            <a:prstGeom prst="rect">
              <a:avLst/>
            </a:prstGeom>
          </p:spPr>
        </p:pic>
        <p:pic>
          <p:nvPicPr>
            <p:cNvPr id="88" name="object 88"/>
            <p:cNvPicPr/>
            <p:nvPr/>
          </p:nvPicPr>
          <p:blipFill>
            <a:blip r:embed="rId35" cstate="print"/>
            <a:stretch>
              <a:fillRect/>
            </a:stretch>
          </p:blipFill>
          <p:spPr>
            <a:xfrm>
              <a:off x="3896868" y="3496056"/>
              <a:ext cx="57912" cy="1016508"/>
            </a:xfrm>
            <a:prstGeom prst="rect">
              <a:avLst/>
            </a:prstGeom>
          </p:spPr>
        </p:pic>
        <p:pic>
          <p:nvPicPr>
            <p:cNvPr id="89" name="object 89"/>
            <p:cNvPicPr/>
            <p:nvPr/>
          </p:nvPicPr>
          <p:blipFill>
            <a:blip r:embed="rId36" cstate="print"/>
            <a:stretch>
              <a:fillRect/>
            </a:stretch>
          </p:blipFill>
          <p:spPr>
            <a:xfrm>
              <a:off x="5001767" y="3241547"/>
              <a:ext cx="57912" cy="1271015"/>
            </a:xfrm>
            <a:prstGeom prst="rect">
              <a:avLst/>
            </a:prstGeom>
          </p:spPr>
        </p:pic>
        <p:pic>
          <p:nvPicPr>
            <p:cNvPr id="90" name="object 90"/>
            <p:cNvPicPr/>
            <p:nvPr/>
          </p:nvPicPr>
          <p:blipFill>
            <a:blip r:embed="rId37" cstate="print"/>
            <a:stretch>
              <a:fillRect/>
            </a:stretch>
          </p:blipFill>
          <p:spPr>
            <a:xfrm>
              <a:off x="5553455" y="4258056"/>
              <a:ext cx="59436" cy="254507"/>
            </a:xfrm>
            <a:prstGeom prst="rect">
              <a:avLst/>
            </a:prstGeom>
          </p:spPr>
        </p:pic>
        <p:pic>
          <p:nvPicPr>
            <p:cNvPr id="91" name="object 91"/>
            <p:cNvPicPr/>
            <p:nvPr/>
          </p:nvPicPr>
          <p:blipFill>
            <a:blip r:embed="rId36" cstate="print"/>
            <a:stretch>
              <a:fillRect/>
            </a:stretch>
          </p:blipFill>
          <p:spPr>
            <a:xfrm>
              <a:off x="6106667" y="3241547"/>
              <a:ext cx="57912" cy="1271015"/>
            </a:xfrm>
            <a:prstGeom prst="rect">
              <a:avLst/>
            </a:prstGeom>
          </p:spPr>
        </p:pic>
        <p:pic>
          <p:nvPicPr>
            <p:cNvPr id="92" name="object 92"/>
            <p:cNvPicPr/>
            <p:nvPr/>
          </p:nvPicPr>
          <p:blipFill>
            <a:blip r:embed="rId38" cstate="print"/>
            <a:stretch>
              <a:fillRect/>
            </a:stretch>
          </p:blipFill>
          <p:spPr>
            <a:xfrm>
              <a:off x="6658355" y="4005071"/>
              <a:ext cx="59435" cy="507492"/>
            </a:xfrm>
            <a:prstGeom prst="rect">
              <a:avLst/>
            </a:prstGeom>
          </p:spPr>
        </p:pic>
        <p:pic>
          <p:nvPicPr>
            <p:cNvPr id="93" name="object 93"/>
            <p:cNvPicPr/>
            <p:nvPr/>
          </p:nvPicPr>
          <p:blipFill>
            <a:blip r:embed="rId39" cstate="print"/>
            <a:stretch>
              <a:fillRect/>
            </a:stretch>
          </p:blipFill>
          <p:spPr>
            <a:xfrm>
              <a:off x="1758696" y="3750563"/>
              <a:ext cx="59436" cy="762000"/>
            </a:xfrm>
            <a:prstGeom prst="rect">
              <a:avLst/>
            </a:prstGeom>
          </p:spPr>
        </p:pic>
        <p:pic>
          <p:nvPicPr>
            <p:cNvPr id="94" name="object 94"/>
            <p:cNvPicPr/>
            <p:nvPr/>
          </p:nvPicPr>
          <p:blipFill>
            <a:blip r:embed="rId40" cstate="print"/>
            <a:stretch>
              <a:fillRect/>
            </a:stretch>
          </p:blipFill>
          <p:spPr>
            <a:xfrm>
              <a:off x="2311908" y="4005071"/>
              <a:ext cx="57912" cy="507492"/>
            </a:xfrm>
            <a:prstGeom prst="rect">
              <a:avLst/>
            </a:prstGeom>
          </p:spPr>
        </p:pic>
        <p:pic>
          <p:nvPicPr>
            <p:cNvPr id="95" name="object 95"/>
            <p:cNvPicPr/>
            <p:nvPr/>
          </p:nvPicPr>
          <p:blipFill>
            <a:blip r:embed="rId39" cstate="print"/>
            <a:stretch>
              <a:fillRect/>
            </a:stretch>
          </p:blipFill>
          <p:spPr>
            <a:xfrm>
              <a:off x="2863596" y="3750563"/>
              <a:ext cx="59436" cy="762000"/>
            </a:xfrm>
            <a:prstGeom prst="rect">
              <a:avLst/>
            </a:prstGeom>
          </p:spPr>
        </p:pic>
        <p:pic>
          <p:nvPicPr>
            <p:cNvPr id="96" name="object 96"/>
            <p:cNvPicPr/>
            <p:nvPr/>
          </p:nvPicPr>
          <p:blipFill>
            <a:blip r:embed="rId41" cstate="print"/>
            <a:stretch>
              <a:fillRect/>
            </a:stretch>
          </p:blipFill>
          <p:spPr>
            <a:xfrm>
              <a:off x="3416808" y="2225039"/>
              <a:ext cx="57912" cy="2287524"/>
            </a:xfrm>
            <a:prstGeom prst="rect">
              <a:avLst/>
            </a:prstGeom>
          </p:spPr>
        </p:pic>
        <p:pic>
          <p:nvPicPr>
            <p:cNvPr id="97" name="object 97"/>
            <p:cNvPicPr/>
            <p:nvPr/>
          </p:nvPicPr>
          <p:blipFill>
            <a:blip r:embed="rId42" cstate="print"/>
            <a:stretch>
              <a:fillRect/>
            </a:stretch>
          </p:blipFill>
          <p:spPr>
            <a:xfrm>
              <a:off x="3968496" y="3496056"/>
              <a:ext cx="59436" cy="1016508"/>
            </a:xfrm>
            <a:prstGeom prst="rect">
              <a:avLst/>
            </a:prstGeom>
          </p:spPr>
        </p:pic>
        <p:pic>
          <p:nvPicPr>
            <p:cNvPr id="98" name="object 98"/>
            <p:cNvPicPr/>
            <p:nvPr/>
          </p:nvPicPr>
          <p:blipFill>
            <a:blip r:embed="rId43" cstate="print"/>
            <a:stretch>
              <a:fillRect/>
            </a:stretch>
          </p:blipFill>
          <p:spPr>
            <a:xfrm>
              <a:off x="4521708" y="3241547"/>
              <a:ext cx="57912" cy="1271015"/>
            </a:xfrm>
            <a:prstGeom prst="rect">
              <a:avLst/>
            </a:prstGeom>
          </p:spPr>
        </p:pic>
        <p:pic>
          <p:nvPicPr>
            <p:cNvPr id="99" name="object 99"/>
            <p:cNvPicPr/>
            <p:nvPr/>
          </p:nvPicPr>
          <p:blipFill>
            <a:blip r:embed="rId44" cstate="print"/>
            <a:stretch>
              <a:fillRect/>
            </a:stretch>
          </p:blipFill>
          <p:spPr>
            <a:xfrm>
              <a:off x="5073396" y="4005071"/>
              <a:ext cx="59436" cy="507492"/>
            </a:xfrm>
            <a:prstGeom prst="rect">
              <a:avLst/>
            </a:prstGeom>
          </p:spPr>
        </p:pic>
        <p:pic>
          <p:nvPicPr>
            <p:cNvPr id="100" name="object 100"/>
            <p:cNvPicPr/>
            <p:nvPr/>
          </p:nvPicPr>
          <p:blipFill>
            <a:blip r:embed="rId45" cstate="print"/>
            <a:stretch>
              <a:fillRect/>
            </a:stretch>
          </p:blipFill>
          <p:spPr>
            <a:xfrm>
              <a:off x="6178296" y="3241547"/>
              <a:ext cx="59436" cy="1271015"/>
            </a:xfrm>
            <a:prstGeom prst="rect">
              <a:avLst/>
            </a:prstGeom>
          </p:spPr>
        </p:pic>
        <p:pic>
          <p:nvPicPr>
            <p:cNvPr id="101" name="object 101"/>
            <p:cNvPicPr/>
            <p:nvPr/>
          </p:nvPicPr>
          <p:blipFill>
            <a:blip r:embed="rId40" cstate="print"/>
            <a:stretch>
              <a:fillRect/>
            </a:stretch>
          </p:blipFill>
          <p:spPr>
            <a:xfrm>
              <a:off x="5626608" y="4005071"/>
              <a:ext cx="57912" cy="507492"/>
            </a:xfrm>
            <a:prstGeom prst="rect">
              <a:avLst/>
            </a:prstGeom>
          </p:spPr>
        </p:pic>
        <p:pic>
          <p:nvPicPr>
            <p:cNvPr id="102" name="object 102"/>
            <p:cNvPicPr/>
            <p:nvPr/>
          </p:nvPicPr>
          <p:blipFill>
            <a:blip r:embed="rId46" cstate="print"/>
            <a:stretch>
              <a:fillRect/>
            </a:stretch>
          </p:blipFill>
          <p:spPr>
            <a:xfrm>
              <a:off x="6731508" y="3750563"/>
              <a:ext cx="57911" cy="762000"/>
            </a:xfrm>
            <a:prstGeom prst="rect">
              <a:avLst/>
            </a:prstGeom>
          </p:spPr>
        </p:pic>
        <p:pic>
          <p:nvPicPr>
            <p:cNvPr id="103" name="object 103"/>
            <p:cNvPicPr/>
            <p:nvPr/>
          </p:nvPicPr>
          <p:blipFill>
            <a:blip r:embed="rId47" cstate="print"/>
            <a:stretch>
              <a:fillRect/>
            </a:stretch>
          </p:blipFill>
          <p:spPr>
            <a:xfrm>
              <a:off x="1831847" y="4005071"/>
              <a:ext cx="57912" cy="507492"/>
            </a:xfrm>
            <a:prstGeom prst="rect">
              <a:avLst/>
            </a:prstGeom>
          </p:spPr>
        </p:pic>
        <p:pic>
          <p:nvPicPr>
            <p:cNvPr id="104" name="object 104"/>
            <p:cNvPicPr/>
            <p:nvPr/>
          </p:nvPicPr>
          <p:blipFill>
            <a:blip r:embed="rId48" cstate="print"/>
            <a:stretch>
              <a:fillRect/>
            </a:stretch>
          </p:blipFill>
          <p:spPr>
            <a:xfrm>
              <a:off x="2385059" y="3496056"/>
              <a:ext cx="57912" cy="1016508"/>
            </a:xfrm>
            <a:prstGeom prst="rect">
              <a:avLst/>
            </a:prstGeom>
          </p:spPr>
        </p:pic>
        <p:pic>
          <p:nvPicPr>
            <p:cNvPr id="105" name="object 105"/>
            <p:cNvPicPr/>
            <p:nvPr/>
          </p:nvPicPr>
          <p:blipFill>
            <a:blip r:embed="rId49" cstate="print"/>
            <a:stretch>
              <a:fillRect/>
            </a:stretch>
          </p:blipFill>
          <p:spPr>
            <a:xfrm>
              <a:off x="2936747" y="2987040"/>
              <a:ext cx="57912" cy="1525524"/>
            </a:xfrm>
            <a:prstGeom prst="rect">
              <a:avLst/>
            </a:prstGeom>
          </p:spPr>
        </p:pic>
        <p:pic>
          <p:nvPicPr>
            <p:cNvPr id="106" name="object 106"/>
            <p:cNvPicPr/>
            <p:nvPr/>
          </p:nvPicPr>
          <p:blipFill>
            <a:blip r:embed="rId50" cstate="print"/>
            <a:stretch>
              <a:fillRect/>
            </a:stretch>
          </p:blipFill>
          <p:spPr>
            <a:xfrm>
              <a:off x="3489959" y="4005071"/>
              <a:ext cx="57912" cy="507492"/>
            </a:xfrm>
            <a:prstGeom prst="rect">
              <a:avLst/>
            </a:prstGeom>
          </p:spPr>
        </p:pic>
        <p:pic>
          <p:nvPicPr>
            <p:cNvPr id="107" name="object 107"/>
            <p:cNvPicPr/>
            <p:nvPr/>
          </p:nvPicPr>
          <p:blipFill>
            <a:blip r:embed="rId51" cstate="print"/>
            <a:stretch>
              <a:fillRect/>
            </a:stretch>
          </p:blipFill>
          <p:spPr>
            <a:xfrm>
              <a:off x="4041648" y="1970531"/>
              <a:ext cx="57912" cy="2542032"/>
            </a:xfrm>
            <a:prstGeom prst="rect">
              <a:avLst/>
            </a:prstGeom>
          </p:spPr>
        </p:pic>
        <p:pic>
          <p:nvPicPr>
            <p:cNvPr id="108" name="object 108"/>
            <p:cNvPicPr/>
            <p:nvPr/>
          </p:nvPicPr>
          <p:blipFill>
            <a:blip r:embed="rId52" cstate="print"/>
            <a:stretch>
              <a:fillRect/>
            </a:stretch>
          </p:blipFill>
          <p:spPr>
            <a:xfrm>
              <a:off x="4594860" y="3750563"/>
              <a:ext cx="57912" cy="762000"/>
            </a:xfrm>
            <a:prstGeom prst="rect">
              <a:avLst/>
            </a:prstGeom>
          </p:spPr>
        </p:pic>
        <p:pic>
          <p:nvPicPr>
            <p:cNvPr id="109" name="object 109"/>
            <p:cNvPicPr/>
            <p:nvPr/>
          </p:nvPicPr>
          <p:blipFill>
            <a:blip r:embed="rId47" cstate="print"/>
            <a:stretch>
              <a:fillRect/>
            </a:stretch>
          </p:blipFill>
          <p:spPr>
            <a:xfrm>
              <a:off x="5146548" y="4005071"/>
              <a:ext cx="57912" cy="507492"/>
            </a:xfrm>
            <a:prstGeom prst="rect">
              <a:avLst/>
            </a:prstGeom>
          </p:spPr>
        </p:pic>
        <p:pic>
          <p:nvPicPr>
            <p:cNvPr id="110" name="object 110"/>
            <p:cNvPicPr/>
            <p:nvPr/>
          </p:nvPicPr>
          <p:blipFill>
            <a:blip r:embed="rId53" cstate="print"/>
            <a:stretch>
              <a:fillRect/>
            </a:stretch>
          </p:blipFill>
          <p:spPr>
            <a:xfrm>
              <a:off x="5699760" y="2732531"/>
              <a:ext cx="57912" cy="1780032"/>
            </a:xfrm>
            <a:prstGeom prst="rect">
              <a:avLst/>
            </a:prstGeom>
          </p:spPr>
        </p:pic>
        <p:pic>
          <p:nvPicPr>
            <p:cNvPr id="111" name="object 111"/>
            <p:cNvPicPr/>
            <p:nvPr/>
          </p:nvPicPr>
          <p:blipFill>
            <a:blip r:embed="rId54" cstate="print"/>
            <a:stretch>
              <a:fillRect/>
            </a:stretch>
          </p:blipFill>
          <p:spPr>
            <a:xfrm>
              <a:off x="6251448" y="3496056"/>
              <a:ext cx="57912" cy="1016508"/>
            </a:xfrm>
            <a:prstGeom prst="rect">
              <a:avLst/>
            </a:prstGeom>
          </p:spPr>
        </p:pic>
        <p:pic>
          <p:nvPicPr>
            <p:cNvPr id="112" name="object 112"/>
            <p:cNvPicPr/>
            <p:nvPr/>
          </p:nvPicPr>
          <p:blipFill>
            <a:blip r:embed="rId50" cstate="print"/>
            <a:stretch>
              <a:fillRect/>
            </a:stretch>
          </p:blipFill>
          <p:spPr>
            <a:xfrm>
              <a:off x="6804660" y="4005071"/>
              <a:ext cx="57911" cy="507492"/>
            </a:xfrm>
            <a:prstGeom prst="rect">
              <a:avLst/>
            </a:prstGeom>
          </p:spPr>
        </p:pic>
        <p:pic>
          <p:nvPicPr>
            <p:cNvPr id="113" name="object 113"/>
            <p:cNvPicPr/>
            <p:nvPr/>
          </p:nvPicPr>
          <p:blipFill>
            <a:blip r:embed="rId55" cstate="print"/>
            <a:stretch>
              <a:fillRect/>
            </a:stretch>
          </p:blipFill>
          <p:spPr>
            <a:xfrm>
              <a:off x="1905000" y="2479547"/>
              <a:ext cx="57912" cy="2033015"/>
            </a:xfrm>
            <a:prstGeom prst="rect">
              <a:avLst/>
            </a:prstGeom>
          </p:spPr>
        </p:pic>
        <p:pic>
          <p:nvPicPr>
            <p:cNvPr id="114" name="object 114"/>
            <p:cNvPicPr/>
            <p:nvPr/>
          </p:nvPicPr>
          <p:blipFill>
            <a:blip r:embed="rId56" cstate="print"/>
            <a:stretch>
              <a:fillRect/>
            </a:stretch>
          </p:blipFill>
          <p:spPr>
            <a:xfrm>
              <a:off x="2456687" y="3496056"/>
              <a:ext cx="59436" cy="1016508"/>
            </a:xfrm>
            <a:prstGeom prst="rect">
              <a:avLst/>
            </a:prstGeom>
          </p:spPr>
        </p:pic>
        <p:pic>
          <p:nvPicPr>
            <p:cNvPr id="115" name="object 115"/>
            <p:cNvPicPr/>
            <p:nvPr/>
          </p:nvPicPr>
          <p:blipFill>
            <a:blip r:embed="rId57" cstate="print"/>
            <a:stretch>
              <a:fillRect/>
            </a:stretch>
          </p:blipFill>
          <p:spPr>
            <a:xfrm>
              <a:off x="3009900" y="3496056"/>
              <a:ext cx="57912" cy="1016508"/>
            </a:xfrm>
            <a:prstGeom prst="rect">
              <a:avLst/>
            </a:prstGeom>
          </p:spPr>
        </p:pic>
        <p:pic>
          <p:nvPicPr>
            <p:cNvPr id="116" name="object 116"/>
            <p:cNvPicPr/>
            <p:nvPr/>
          </p:nvPicPr>
          <p:blipFill>
            <a:blip r:embed="rId58" cstate="print"/>
            <a:stretch>
              <a:fillRect/>
            </a:stretch>
          </p:blipFill>
          <p:spPr>
            <a:xfrm>
              <a:off x="3561587" y="3750563"/>
              <a:ext cx="59436" cy="762000"/>
            </a:xfrm>
            <a:prstGeom prst="rect">
              <a:avLst/>
            </a:prstGeom>
          </p:spPr>
        </p:pic>
        <p:pic>
          <p:nvPicPr>
            <p:cNvPr id="117" name="object 117"/>
            <p:cNvPicPr/>
            <p:nvPr/>
          </p:nvPicPr>
          <p:blipFill>
            <a:blip r:embed="rId59" cstate="print"/>
            <a:stretch>
              <a:fillRect/>
            </a:stretch>
          </p:blipFill>
          <p:spPr>
            <a:xfrm>
              <a:off x="4114799" y="2987040"/>
              <a:ext cx="57912" cy="1525524"/>
            </a:xfrm>
            <a:prstGeom prst="rect">
              <a:avLst/>
            </a:prstGeom>
          </p:spPr>
        </p:pic>
        <p:pic>
          <p:nvPicPr>
            <p:cNvPr id="118" name="object 118"/>
            <p:cNvPicPr/>
            <p:nvPr/>
          </p:nvPicPr>
          <p:blipFill>
            <a:blip r:embed="rId60" cstate="print"/>
            <a:stretch>
              <a:fillRect/>
            </a:stretch>
          </p:blipFill>
          <p:spPr>
            <a:xfrm>
              <a:off x="4666487" y="2987040"/>
              <a:ext cx="59436" cy="1525524"/>
            </a:xfrm>
            <a:prstGeom prst="rect">
              <a:avLst/>
            </a:prstGeom>
          </p:spPr>
        </p:pic>
        <p:pic>
          <p:nvPicPr>
            <p:cNvPr id="119" name="object 119"/>
            <p:cNvPicPr/>
            <p:nvPr/>
          </p:nvPicPr>
          <p:blipFill>
            <a:blip r:embed="rId61" cstate="print"/>
            <a:stretch>
              <a:fillRect/>
            </a:stretch>
          </p:blipFill>
          <p:spPr>
            <a:xfrm>
              <a:off x="5219699" y="3750563"/>
              <a:ext cx="57912" cy="762000"/>
            </a:xfrm>
            <a:prstGeom prst="rect">
              <a:avLst/>
            </a:prstGeom>
          </p:spPr>
        </p:pic>
        <p:pic>
          <p:nvPicPr>
            <p:cNvPr id="120" name="object 120"/>
            <p:cNvPicPr/>
            <p:nvPr/>
          </p:nvPicPr>
          <p:blipFill>
            <a:blip r:embed="rId56" cstate="print"/>
            <a:stretch>
              <a:fillRect/>
            </a:stretch>
          </p:blipFill>
          <p:spPr>
            <a:xfrm>
              <a:off x="5771387" y="3496056"/>
              <a:ext cx="59436" cy="1016508"/>
            </a:xfrm>
            <a:prstGeom prst="rect">
              <a:avLst/>
            </a:prstGeom>
          </p:spPr>
        </p:pic>
        <p:pic>
          <p:nvPicPr>
            <p:cNvPr id="121" name="object 121"/>
            <p:cNvPicPr/>
            <p:nvPr/>
          </p:nvPicPr>
          <p:blipFill>
            <a:blip r:embed="rId56" cstate="print"/>
            <a:stretch>
              <a:fillRect/>
            </a:stretch>
          </p:blipFill>
          <p:spPr>
            <a:xfrm>
              <a:off x="6876287" y="3496056"/>
              <a:ext cx="59435" cy="1016508"/>
            </a:xfrm>
            <a:prstGeom prst="rect">
              <a:avLst/>
            </a:prstGeom>
          </p:spPr>
        </p:pic>
        <p:pic>
          <p:nvPicPr>
            <p:cNvPr id="122" name="object 122"/>
            <p:cNvPicPr/>
            <p:nvPr/>
          </p:nvPicPr>
          <p:blipFill>
            <a:blip r:embed="rId62" cstate="print"/>
            <a:stretch>
              <a:fillRect/>
            </a:stretch>
          </p:blipFill>
          <p:spPr>
            <a:xfrm>
              <a:off x="1976627" y="3750563"/>
              <a:ext cx="59436" cy="762000"/>
            </a:xfrm>
            <a:prstGeom prst="rect">
              <a:avLst/>
            </a:prstGeom>
          </p:spPr>
        </p:pic>
        <p:pic>
          <p:nvPicPr>
            <p:cNvPr id="123" name="object 123"/>
            <p:cNvPicPr/>
            <p:nvPr/>
          </p:nvPicPr>
          <p:blipFill>
            <a:blip r:embed="rId63" cstate="print"/>
            <a:stretch>
              <a:fillRect/>
            </a:stretch>
          </p:blipFill>
          <p:spPr>
            <a:xfrm>
              <a:off x="2529840" y="2225039"/>
              <a:ext cx="57912" cy="2287524"/>
            </a:xfrm>
            <a:prstGeom prst="rect">
              <a:avLst/>
            </a:prstGeom>
          </p:spPr>
        </p:pic>
        <p:pic>
          <p:nvPicPr>
            <p:cNvPr id="124" name="object 124"/>
            <p:cNvPicPr/>
            <p:nvPr/>
          </p:nvPicPr>
          <p:blipFill>
            <a:blip r:embed="rId64" cstate="print"/>
            <a:stretch>
              <a:fillRect/>
            </a:stretch>
          </p:blipFill>
          <p:spPr>
            <a:xfrm>
              <a:off x="3081528" y="3496056"/>
              <a:ext cx="59436" cy="1016508"/>
            </a:xfrm>
            <a:prstGeom prst="rect">
              <a:avLst/>
            </a:prstGeom>
          </p:spPr>
        </p:pic>
        <p:pic>
          <p:nvPicPr>
            <p:cNvPr id="125" name="object 125"/>
            <p:cNvPicPr/>
            <p:nvPr/>
          </p:nvPicPr>
          <p:blipFill>
            <a:blip r:embed="rId65" cstate="print"/>
            <a:stretch>
              <a:fillRect/>
            </a:stretch>
          </p:blipFill>
          <p:spPr>
            <a:xfrm>
              <a:off x="4186428" y="4258056"/>
              <a:ext cx="59436" cy="254507"/>
            </a:xfrm>
            <a:prstGeom prst="rect">
              <a:avLst/>
            </a:prstGeom>
          </p:spPr>
        </p:pic>
        <p:pic>
          <p:nvPicPr>
            <p:cNvPr id="126" name="object 126"/>
            <p:cNvPicPr/>
            <p:nvPr/>
          </p:nvPicPr>
          <p:blipFill>
            <a:blip r:embed="rId66" cstate="print"/>
            <a:stretch>
              <a:fillRect/>
            </a:stretch>
          </p:blipFill>
          <p:spPr>
            <a:xfrm>
              <a:off x="4739640" y="3496056"/>
              <a:ext cx="57912" cy="1016508"/>
            </a:xfrm>
            <a:prstGeom prst="rect">
              <a:avLst/>
            </a:prstGeom>
          </p:spPr>
        </p:pic>
        <p:pic>
          <p:nvPicPr>
            <p:cNvPr id="127" name="object 127"/>
            <p:cNvPicPr/>
            <p:nvPr/>
          </p:nvPicPr>
          <p:blipFill>
            <a:blip r:embed="rId62" cstate="print"/>
            <a:stretch>
              <a:fillRect/>
            </a:stretch>
          </p:blipFill>
          <p:spPr>
            <a:xfrm>
              <a:off x="5291328" y="3750563"/>
              <a:ext cx="59436" cy="762000"/>
            </a:xfrm>
            <a:prstGeom prst="rect">
              <a:avLst/>
            </a:prstGeom>
          </p:spPr>
        </p:pic>
        <p:pic>
          <p:nvPicPr>
            <p:cNvPr id="128" name="object 128"/>
            <p:cNvPicPr/>
            <p:nvPr/>
          </p:nvPicPr>
          <p:blipFill>
            <a:blip r:embed="rId67" cstate="print"/>
            <a:stretch>
              <a:fillRect/>
            </a:stretch>
          </p:blipFill>
          <p:spPr>
            <a:xfrm>
              <a:off x="5844540" y="3750563"/>
              <a:ext cx="57912" cy="762000"/>
            </a:xfrm>
            <a:prstGeom prst="rect">
              <a:avLst/>
            </a:prstGeom>
          </p:spPr>
        </p:pic>
        <p:pic>
          <p:nvPicPr>
            <p:cNvPr id="129" name="object 129"/>
            <p:cNvPicPr/>
            <p:nvPr/>
          </p:nvPicPr>
          <p:blipFill>
            <a:blip r:embed="rId62" cstate="print"/>
            <a:stretch>
              <a:fillRect/>
            </a:stretch>
          </p:blipFill>
          <p:spPr>
            <a:xfrm>
              <a:off x="6396228" y="3750563"/>
              <a:ext cx="59436" cy="762000"/>
            </a:xfrm>
            <a:prstGeom prst="rect">
              <a:avLst/>
            </a:prstGeom>
          </p:spPr>
        </p:pic>
        <p:pic>
          <p:nvPicPr>
            <p:cNvPr id="130" name="object 130"/>
            <p:cNvPicPr/>
            <p:nvPr/>
          </p:nvPicPr>
          <p:blipFill>
            <a:blip r:embed="rId68" cstate="print"/>
            <a:stretch>
              <a:fillRect/>
            </a:stretch>
          </p:blipFill>
          <p:spPr>
            <a:xfrm>
              <a:off x="6949440" y="4005071"/>
              <a:ext cx="57911" cy="507492"/>
            </a:xfrm>
            <a:prstGeom prst="rect">
              <a:avLst/>
            </a:prstGeom>
          </p:spPr>
        </p:pic>
        <p:pic>
          <p:nvPicPr>
            <p:cNvPr id="131" name="object 131"/>
            <p:cNvPicPr/>
            <p:nvPr/>
          </p:nvPicPr>
          <p:blipFill>
            <a:blip r:embed="rId69" cstate="print"/>
            <a:stretch>
              <a:fillRect/>
            </a:stretch>
          </p:blipFill>
          <p:spPr>
            <a:xfrm>
              <a:off x="2049780" y="4005071"/>
              <a:ext cx="57912" cy="507492"/>
            </a:xfrm>
            <a:prstGeom prst="rect">
              <a:avLst/>
            </a:prstGeom>
          </p:spPr>
        </p:pic>
        <p:pic>
          <p:nvPicPr>
            <p:cNvPr id="132" name="object 132"/>
            <p:cNvPicPr/>
            <p:nvPr/>
          </p:nvPicPr>
          <p:blipFill>
            <a:blip r:embed="rId70" cstate="print"/>
            <a:stretch>
              <a:fillRect/>
            </a:stretch>
          </p:blipFill>
          <p:spPr>
            <a:xfrm>
              <a:off x="2601468" y="2732531"/>
              <a:ext cx="59436" cy="1780032"/>
            </a:xfrm>
            <a:prstGeom prst="rect">
              <a:avLst/>
            </a:prstGeom>
          </p:spPr>
        </p:pic>
        <p:pic>
          <p:nvPicPr>
            <p:cNvPr id="133" name="object 133"/>
            <p:cNvPicPr/>
            <p:nvPr/>
          </p:nvPicPr>
          <p:blipFill>
            <a:blip r:embed="rId71" cstate="print"/>
            <a:stretch>
              <a:fillRect/>
            </a:stretch>
          </p:blipFill>
          <p:spPr>
            <a:xfrm>
              <a:off x="3154680" y="4258056"/>
              <a:ext cx="57912" cy="254507"/>
            </a:xfrm>
            <a:prstGeom prst="rect">
              <a:avLst/>
            </a:prstGeom>
          </p:spPr>
        </p:pic>
        <p:pic>
          <p:nvPicPr>
            <p:cNvPr id="134" name="object 134"/>
            <p:cNvPicPr/>
            <p:nvPr/>
          </p:nvPicPr>
          <p:blipFill>
            <a:blip r:embed="rId72" cstate="print"/>
            <a:stretch>
              <a:fillRect/>
            </a:stretch>
          </p:blipFill>
          <p:spPr>
            <a:xfrm>
              <a:off x="3706368" y="3496056"/>
              <a:ext cx="59436" cy="1016508"/>
            </a:xfrm>
            <a:prstGeom prst="rect">
              <a:avLst/>
            </a:prstGeom>
          </p:spPr>
        </p:pic>
        <p:pic>
          <p:nvPicPr>
            <p:cNvPr id="135" name="object 135"/>
            <p:cNvPicPr/>
            <p:nvPr/>
          </p:nvPicPr>
          <p:blipFill>
            <a:blip r:embed="rId69" cstate="print"/>
            <a:stretch>
              <a:fillRect/>
            </a:stretch>
          </p:blipFill>
          <p:spPr>
            <a:xfrm>
              <a:off x="4259579" y="4005071"/>
              <a:ext cx="57912" cy="507492"/>
            </a:xfrm>
            <a:prstGeom prst="rect">
              <a:avLst/>
            </a:prstGeom>
          </p:spPr>
        </p:pic>
        <p:pic>
          <p:nvPicPr>
            <p:cNvPr id="136" name="object 136"/>
            <p:cNvPicPr/>
            <p:nvPr/>
          </p:nvPicPr>
          <p:blipFill>
            <a:blip r:embed="rId73" cstate="print"/>
            <a:stretch>
              <a:fillRect/>
            </a:stretch>
          </p:blipFill>
          <p:spPr>
            <a:xfrm>
              <a:off x="4811267" y="4005071"/>
              <a:ext cx="59436" cy="507492"/>
            </a:xfrm>
            <a:prstGeom prst="rect">
              <a:avLst/>
            </a:prstGeom>
          </p:spPr>
        </p:pic>
        <p:pic>
          <p:nvPicPr>
            <p:cNvPr id="137" name="object 137"/>
            <p:cNvPicPr/>
            <p:nvPr/>
          </p:nvPicPr>
          <p:blipFill>
            <a:blip r:embed="rId74" cstate="print"/>
            <a:stretch>
              <a:fillRect/>
            </a:stretch>
          </p:blipFill>
          <p:spPr>
            <a:xfrm>
              <a:off x="5364479" y="3750563"/>
              <a:ext cx="57912" cy="762000"/>
            </a:xfrm>
            <a:prstGeom prst="rect">
              <a:avLst/>
            </a:prstGeom>
          </p:spPr>
        </p:pic>
        <p:pic>
          <p:nvPicPr>
            <p:cNvPr id="138" name="object 138"/>
            <p:cNvPicPr/>
            <p:nvPr/>
          </p:nvPicPr>
          <p:blipFill>
            <a:blip r:embed="rId75" cstate="print"/>
            <a:stretch>
              <a:fillRect/>
            </a:stretch>
          </p:blipFill>
          <p:spPr>
            <a:xfrm>
              <a:off x="5916167" y="3241547"/>
              <a:ext cx="59436" cy="1271015"/>
            </a:xfrm>
            <a:prstGeom prst="rect">
              <a:avLst/>
            </a:prstGeom>
          </p:spPr>
        </p:pic>
        <p:pic>
          <p:nvPicPr>
            <p:cNvPr id="139" name="object 139"/>
            <p:cNvPicPr/>
            <p:nvPr/>
          </p:nvPicPr>
          <p:blipFill>
            <a:blip r:embed="rId74" cstate="print"/>
            <a:stretch>
              <a:fillRect/>
            </a:stretch>
          </p:blipFill>
          <p:spPr>
            <a:xfrm>
              <a:off x="6469379" y="3750563"/>
              <a:ext cx="57911" cy="762000"/>
            </a:xfrm>
            <a:prstGeom prst="rect">
              <a:avLst/>
            </a:prstGeom>
          </p:spPr>
        </p:pic>
        <p:pic>
          <p:nvPicPr>
            <p:cNvPr id="140" name="object 140"/>
            <p:cNvPicPr/>
            <p:nvPr/>
          </p:nvPicPr>
          <p:blipFill>
            <a:blip r:embed="rId73" cstate="print"/>
            <a:stretch>
              <a:fillRect/>
            </a:stretch>
          </p:blipFill>
          <p:spPr>
            <a:xfrm>
              <a:off x="7021067" y="4005071"/>
              <a:ext cx="59435" cy="507492"/>
            </a:xfrm>
            <a:prstGeom prst="rect">
              <a:avLst/>
            </a:prstGeom>
          </p:spPr>
        </p:pic>
        <p:sp>
          <p:nvSpPr>
            <p:cNvPr id="141" name="object 141"/>
            <p:cNvSpPr/>
            <p:nvPr/>
          </p:nvSpPr>
          <p:spPr>
            <a:xfrm>
              <a:off x="1584960" y="4512563"/>
              <a:ext cx="6629400" cy="0"/>
            </a:xfrm>
            <a:custGeom>
              <a:avLst/>
              <a:gdLst/>
              <a:ahLst/>
              <a:cxnLst/>
              <a:rect l="l" t="t" r="r" b="b"/>
              <a:pathLst>
                <a:path w="6629400">
                  <a:moveTo>
                    <a:pt x="0" y="0"/>
                  </a:moveTo>
                  <a:lnTo>
                    <a:pt x="6629400" y="0"/>
                  </a:lnTo>
                </a:path>
              </a:pathLst>
            </a:custGeom>
            <a:ln w="12192">
              <a:solidFill>
                <a:srgbClr val="D9D9D9"/>
              </a:solidFill>
            </a:ln>
          </p:spPr>
          <p:txBody>
            <a:bodyPr wrap="square" lIns="0" tIns="0" rIns="0" bIns="0" rtlCol="0"/>
            <a:lstStyle/>
            <a:p>
              <a:pPr defTabSz="914400"/>
              <a:endParaRPr kern="0">
                <a:solidFill>
                  <a:sysClr val="windowText" lastClr="000000"/>
                </a:solidFill>
              </a:endParaRPr>
            </a:p>
          </p:txBody>
        </p:sp>
        <p:sp>
          <p:nvSpPr>
            <p:cNvPr id="142" name="object 142"/>
            <p:cNvSpPr/>
            <p:nvPr/>
          </p:nvSpPr>
          <p:spPr>
            <a:xfrm>
              <a:off x="1584960" y="4512563"/>
              <a:ext cx="6629400" cy="160020"/>
            </a:xfrm>
            <a:custGeom>
              <a:avLst/>
              <a:gdLst/>
              <a:ahLst/>
              <a:cxnLst/>
              <a:rect l="l" t="t" r="r" b="b"/>
              <a:pathLst>
                <a:path w="6629400" h="160020">
                  <a:moveTo>
                    <a:pt x="0" y="0"/>
                  </a:moveTo>
                  <a:lnTo>
                    <a:pt x="6629400" y="0"/>
                  </a:lnTo>
                </a:path>
                <a:path w="6629400" h="160020">
                  <a:moveTo>
                    <a:pt x="0" y="0"/>
                  </a:moveTo>
                  <a:lnTo>
                    <a:pt x="0" y="160019"/>
                  </a:lnTo>
                </a:path>
                <a:path w="6629400" h="160020">
                  <a:moveTo>
                    <a:pt x="551688" y="0"/>
                  </a:moveTo>
                  <a:lnTo>
                    <a:pt x="551688" y="160019"/>
                  </a:lnTo>
                </a:path>
                <a:path w="6629400" h="160020">
                  <a:moveTo>
                    <a:pt x="1104900" y="0"/>
                  </a:moveTo>
                  <a:lnTo>
                    <a:pt x="1104900" y="160019"/>
                  </a:lnTo>
                </a:path>
                <a:path w="6629400" h="160020">
                  <a:moveTo>
                    <a:pt x="1656588" y="0"/>
                  </a:moveTo>
                  <a:lnTo>
                    <a:pt x="1656588" y="160019"/>
                  </a:lnTo>
                </a:path>
                <a:path w="6629400" h="160020">
                  <a:moveTo>
                    <a:pt x="2209800" y="0"/>
                  </a:moveTo>
                  <a:lnTo>
                    <a:pt x="2209800" y="160019"/>
                  </a:lnTo>
                </a:path>
                <a:path w="6629400" h="160020">
                  <a:moveTo>
                    <a:pt x="2761488" y="0"/>
                  </a:moveTo>
                  <a:lnTo>
                    <a:pt x="2761488" y="160019"/>
                  </a:lnTo>
                </a:path>
                <a:path w="6629400" h="160020">
                  <a:moveTo>
                    <a:pt x="3314700" y="0"/>
                  </a:moveTo>
                  <a:lnTo>
                    <a:pt x="3314700" y="160019"/>
                  </a:lnTo>
                </a:path>
                <a:path w="6629400" h="160020">
                  <a:moveTo>
                    <a:pt x="3866388" y="0"/>
                  </a:moveTo>
                  <a:lnTo>
                    <a:pt x="3866388" y="160019"/>
                  </a:lnTo>
                </a:path>
                <a:path w="6629400" h="160020">
                  <a:moveTo>
                    <a:pt x="4419600" y="0"/>
                  </a:moveTo>
                  <a:lnTo>
                    <a:pt x="4419600" y="160019"/>
                  </a:lnTo>
                </a:path>
                <a:path w="6629400" h="160020">
                  <a:moveTo>
                    <a:pt x="4972812" y="0"/>
                  </a:moveTo>
                  <a:lnTo>
                    <a:pt x="4972812" y="160019"/>
                  </a:lnTo>
                </a:path>
                <a:path w="6629400" h="160020">
                  <a:moveTo>
                    <a:pt x="5524499" y="0"/>
                  </a:moveTo>
                  <a:lnTo>
                    <a:pt x="5524499" y="160019"/>
                  </a:lnTo>
                </a:path>
                <a:path w="6629400" h="160020">
                  <a:moveTo>
                    <a:pt x="6077712" y="0"/>
                  </a:moveTo>
                  <a:lnTo>
                    <a:pt x="6077712" y="160019"/>
                  </a:lnTo>
                </a:path>
                <a:path w="6629400" h="160020">
                  <a:moveTo>
                    <a:pt x="6629400" y="0"/>
                  </a:moveTo>
                  <a:lnTo>
                    <a:pt x="6629400" y="160019"/>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grpSp>
      <p:sp>
        <p:nvSpPr>
          <p:cNvPr id="143" name="object 143"/>
          <p:cNvSpPr txBox="1"/>
          <p:nvPr/>
        </p:nvSpPr>
        <p:spPr>
          <a:xfrm>
            <a:off x="3192017" y="4510533"/>
            <a:ext cx="38735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January</a:t>
            </a:r>
            <a:endParaRPr sz="800" kern="0">
              <a:solidFill>
                <a:sysClr val="windowText" lastClr="000000"/>
              </a:solidFill>
              <a:latin typeface="Arial"/>
              <a:cs typeface="Arial"/>
            </a:endParaRPr>
          </a:p>
        </p:txBody>
      </p:sp>
      <p:sp>
        <p:nvSpPr>
          <p:cNvPr id="144" name="object 144"/>
          <p:cNvSpPr txBox="1"/>
          <p:nvPr/>
        </p:nvSpPr>
        <p:spPr>
          <a:xfrm>
            <a:off x="3721989" y="4510533"/>
            <a:ext cx="43180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February</a:t>
            </a:r>
            <a:endParaRPr sz="800" kern="0">
              <a:solidFill>
                <a:sysClr val="windowText" lastClr="000000"/>
              </a:solidFill>
              <a:latin typeface="Arial"/>
              <a:cs typeface="Arial"/>
            </a:endParaRPr>
          </a:p>
        </p:txBody>
      </p:sp>
      <p:sp>
        <p:nvSpPr>
          <p:cNvPr id="145" name="object 145"/>
          <p:cNvSpPr txBox="1"/>
          <p:nvPr/>
        </p:nvSpPr>
        <p:spPr>
          <a:xfrm>
            <a:off x="4322446" y="4510533"/>
            <a:ext cx="307975"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March</a:t>
            </a:r>
            <a:endParaRPr sz="800" kern="0">
              <a:solidFill>
                <a:sysClr val="windowText" lastClr="000000"/>
              </a:solidFill>
              <a:latin typeface="Arial"/>
              <a:cs typeface="Arial"/>
            </a:endParaRPr>
          </a:p>
        </p:txBody>
      </p:sp>
      <p:sp>
        <p:nvSpPr>
          <p:cNvPr id="146" name="object 146"/>
          <p:cNvSpPr txBox="1"/>
          <p:nvPr/>
        </p:nvSpPr>
        <p:spPr>
          <a:xfrm>
            <a:off x="4928743" y="4510533"/>
            <a:ext cx="229235"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April</a:t>
            </a:r>
            <a:endParaRPr sz="800" kern="0">
              <a:solidFill>
                <a:sysClr val="windowText" lastClr="000000"/>
              </a:solidFill>
              <a:latin typeface="Arial"/>
              <a:cs typeface="Arial"/>
            </a:endParaRPr>
          </a:p>
        </p:txBody>
      </p:sp>
      <p:sp>
        <p:nvSpPr>
          <p:cNvPr id="147" name="object 147"/>
          <p:cNvSpPr txBox="1"/>
          <p:nvPr/>
        </p:nvSpPr>
        <p:spPr>
          <a:xfrm>
            <a:off x="5486780" y="4510533"/>
            <a:ext cx="218440" cy="135935"/>
          </a:xfrm>
          <a:prstGeom prst="rect">
            <a:avLst/>
          </a:prstGeom>
        </p:spPr>
        <p:txBody>
          <a:bodyPr vert="horz" wrap="square" lIns="0" tIns="12700" rIns="0" bIns="0" rtlCol="0">
            <a:spAutoFit/>
          </a:bodyPr>
          <a:lstStyle/>
          <a:p>
            <a:pPr marL="12700" defTabSz="914400">
              <a:spcBef>
                <a:spcPts val="100"/>
              </a:spcBef>
            </a:pPr>
            <a:r>
              <a:rPr sz="800" kern="0" spc="-25" dirty="0">
                <a:solidFill>
                  <a:sysClr val="windowText" lastClr="000000"/>
                </a:solidFill>
                <a:latin typeface="Arial"/>
                <a:cs typeface="Arial"/>
              </a:rPr>
              <a:t>May</a:t>
            </a:r>
            <a:endParaRPr sz="800" kern="0">
              <a:solidFill>
                <a:sysClr val="windowText" lastClr="000000"/>
              </a:solidFill>
              <a:latin typeface="Arial"/>
              <a:cs typeface="Arial"/>
            </a:endParaRPr>
          </a:p>
        </p:txBody>
      </p:sp>
      <p:sp>
        <p:nvSpPr>
          <p:cNvPr id="148" name="object 148"/>
          <p:cNvSpPr txBox="1"/>
          <p:nvPr/>
        </p:nvSpPr>
        <p:spPr>
          <a:xfrm>
            <a:off x="6025389" y="4510533"/>
            <a:ext cx="247015" cy="135935"/>
          </a:xfrm>
          <a:prstGeom prst="rect">
            <a:avLst/>
          </a:prstGeom>
        </p:spPr>
        <p:txBody>
          <a:bodyPr vert="horz" wrap="square" lIns="0" tIns="12700" rIns="0" bIns="0" rtlCol="0">
            <a:spAutoFit/>
          </a:bodyPr>
          <a:lstStyle/>
          <a:p>
            <a:pPr marL="12700" defTabSz="914400">
              <a:spcBef>
                <a:spcPts val="100"/>
              </a:spcBef>
            </a:pPr>
            <a:r>
              <a:rPr sz="800" kern="0" spc="-20" dirty="0">
                <a:solidFill>
                  <a:sysClr val="windowText" lastClr="000000"/>
                </a:solidFill>
                <a:latin typeface="Arial"/>
                <a:cs typeface="Arial"/>
              </a:rPr>
              <a:t>June</a:t>
            </a:r>
            <a:endParaRPr sz="800" kern="0">
              <a:solidFill>
                <a:sysClr val="windowText" lastClr="000000"/>
              </a:solidFill>
              <a:latin typeface="Arial"/>
              <a:cs typeface="Arial"/>
            </a:endParaRPr>
          </a:p>
        </p:txBody>
      </p:sp>
      <p:sp>
        <p:nvSpPr>
          <p:cNvPr id="149" name="object 149"/>
          <p:cNvSpPr txBox="1"/>
          <p:nvPr/>
        </p:nvSpPr>
        <p:spPr>
          <a:xfrm>
            <a:off x="6597778" y="4510533"/>
            <a:ext cx="206375" cy="135935"/>
          </a:xfrm>
          <a:prstGeom prst="rect">
            <a:avLst/>
          </a:prstGeom>
        </p:spPr>
        <p:txBody>
          <a:bodyPr vert="horz" wrap="square" lIns="0" tIns="12700" rIns="0" bIns="0" rtlCol="0">
            <a:spAutoFit/>
          </a:bodyPr>
          <a:lstStyle/>
          <a:p>
            <a:pPr marL="12700" defTabSz="914400">
              <a:spcBef>
                <a:spcPts val="100"/>
              </a:spcBef>
            </a:pPr>
            <a:r>
              <a:rPr sz="800" kern="0" spc="-20" dirty="0">
                <a:solidFill>
                  <a:sysClr val="windowText" lastClr="000000"/>
                </a:solidFill>
                <a:latin typeface="Arial"/>
                <a:cs typeface="Arial"/>
              </a:rPr>
              <a:t>July</a:t>
            </a:r>
            <a:endParaRPr sz="800" kern="0">
              <a:solidFill>
                <a:sysClr val="windowText" lastClr="000000"/>
              </a:solidFill>
              <a:latin typeface="Arial"/>
              <a:cs typeface="Arial"/>
            </a:endParaRPr>
          </a:p>
        </p:txBody>
      </p:sp>
      <p:sp>
        <p:nvSpPr>
          <p:cNvPr id="150" name="object 150"/>
          <p:cNvSpPr txBox="1"/>
          <p:nvPr/>
        </p:nvSpPr>
        <p:spPr>
          <a:xfrm>
            <a:off x="7082410" y="4510533"/>
            <a:ext cx="342265"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August</a:t>
            </a:r>
            <a:endParaRPr sz="800" kern="0">
              <a:solidFill>
                <a:sysClr val="windowText" lastClr="000000"/>
              </a:solidFill>
              <a:latin typeface="Arial"/>
              <a:cs typeface="Arial"/>
            </a:endParaRPr>
          </a:p>
        </p:txBody>
      </p:sp>
      <p:sp>
        <p:nvSpPr>
          <p:cNvPr id="151" name="object 151"/>
          <p:cNvSpPr txBox="1"/>
          <p:nvPr/>
        </p:nvSpPr>
        <p:spPr>
          <a:xfrm>
            <a:off x="7544562" y="4510533"/>
            <a:ext cx="522605"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September</a:t>
            </a:r>
            <a:endParaRPr sz="800" kern="0">
              <a:solidFill>
                <a:sysClr val="windowText" lastClr="000000"/>
              </a:solidFill>
              <a:latin typeface="Arial"/>
              <a:cs typeface="Arial"/>
            </a:endParaRPr>
          </a:p>
        </p:txBody>
      </p:sp>
      <p:sp>
        <p:nvSpPr>
          <p:cNvPr id="152" name="object 152"/>
          <p:cNvSpPr/>
          <p:nvPr/>
        </p:nvSpPr>
        <p:spPr>
          <a:xfrm>
            <a:off x="2514601" y="4672585"/>
            <a:ext cx="7223759" cy="155575"/>
          </a:xfrm>
          <a:custGeom>
            <a:avLst/>
            <a:gdLst/>
            <a:ahLst/>
            <a:cxnLst/>
            <a:rect l="l" t="t" r="r" b="b"/>
            <a:pathLst>
              <a:path w="7223759" h="155575">
                <a:moveTo>
                  <a:pt x="0" y="0"/>
                </a:moveTo>
                <a:lnTo>
                  <a:pt x="7223759" y="0"/>
                </a:lnTo>
              </a:path>
              <a:path w="7223759" h="155575">
                <a:moveTo>
                  <a:pt x="0" y="0"/>
                </a:moveTo>
                <a:lnTo>
                  <a:pt x="0" y="155448"/>
                </a:lnTo>
              </a:path>
              <a:path w="7223759" h="155575">
                <a:moveTo>
                  <a:pt x="594360" y="0"/>
                </a:moveTo>
                <a:lnTo>
                  <a:pt x="594360" y="155448"/>
                </a:lnTo>
              </a:path>
              <a:path w="7223759" h="155575">
                <a:moveTo>
                  <a:pt x="594360" y="0"/>
                </a:moveTo>
                <a:lnTo>
                  <a:pt x="594360" y="155448"/>
                </a:lnTo>
              </a:path>
              <a:path w="7223759" h="155575">
                <a:moveTo>
                  <a:pt x="1146048" y="0"/>
                </a:moveTo>
                <a:lnTo>
                  <a:pt x="1146048" y="155448"/>
                </a:lnTo>
              </a:path>
              <a:path w="7223759" h="155575">
                <a:moveTo>
                  <a:pt x="1146048" y="0"/>
                </a:moveTo>
                <a:lnTo>
                  <a:pt x="1146048" y="155448"/>
                </a:lnTo>
              </a:path>
              <a:path w="7223759" h="155575">
                <a:moveTo>
                  <a:pt x="1699260" y="0"/>
                </a:moveTo>
                <a:lnTo>
                  <a:pt x="1699260" y="155448"/>
                </a:lnTo>
              </a:path>
              <a:path w="7223759" h="155575">
                <a:moveTo>
                  <a:pt x="1699260" y="0"/>
                </a:moveTo>
                <a:lnTo>
                  <a:pt x="1699260" y="155448"/>
                </a:lnTo>
              </a:path>
              <a:path w="7223759" h="155575">
                <a:moveTo>
                  <a:pt x="2250948" y="0"/>
                </a:moveTo>
                <a:lnTo>
                  <a:pt x="2250948" y="155448"/>
                </a:lnTo>
              </a:path>
              <a:path w="7223759" h="155575">
                <a:moveTo>
                  <a:pt x="2250948" y="0"/>
                </a:moveTo>
                <a:lnTo>
                  <a:pt x="2250948" y="155448"/>
                </a:lnTo>
              </a:path>
              <a:path w="7223759" h="155575">
                <a:moveTo>
                  <a:pt x="2804160" y="0"/>
                </a:moveTo>
                <a:lnTo>
                  <a:pt x="2804160" y="155448"/>
                </a:lnTo>
              </a:path>
              <a:path w="7223759" h="155575">
                <a:moveTo>
                  <a:pt x="2804160" y="0"/>
                </a:moveTo>
                <a:lnTo>
                  <a:pt x="2804160" y="155448"/>
                </a:lnTo>
              </a:path>
              <a:path w="7223759" h="155575">
                <a:moveTo>
                  <a:pt x="3355848" y="0"/>
                </a:moveTo>
                <a:lnTo>
                  <a:pt x="3355848" y="155448"/>
                </a:lnTo>
              </a:path>
              <a:path w="7223759" h="155575">
                <a:moveTo>
                  <a:pt x="3355848" y="0"/>
                </a:moveTo>
                <a:lnTo>
                  <a:pt x="3355848" y="155448"/>
                </a:lnTo>
              </a:path>
              <a:path w="7223759" h="155575">
                <a:moveTo>
                  <a:pt x="3909060" y="0"/>
                </a:moveTo>
                <a:lnTo>
                  <a:pt x="3909060" y="155448"/>
                </a:lnTo>
              </a:path>
              <a:path w="7223759" h="155575">
                <a:moveTo>
                  <a:pt x="3909060" y="0"/>
                </a:moveTo>
                <a:lnTo>
                  <a:pt x="3909060" y="155448"/>
                </a:lnTo>
              </a:path>
              <a:path w="7223759" h="155575">
                <a:moveTo>
                  <a:pt x="4460748" y="0"/>
                </a:moveTo>
                <a:lnTo>
                  <a:pt x="4460748" y="155448"/>
                </a:lnTo>
              </a:path>
              <a:path w="7223759" h="155575">
                <a:moveTo>
                  <a:pt x="4460748" y="0"/>
                </a:moveTo>
                <a:lnTo>
                  <a:pt x="4460748" y="155448"/>
                </a:lnTo>
              </a:path>
              <a:path w="7223759" h="155575">
                <a:moveTo>
                  <a:pt x="5013960" y="0"/>
                </a:moveTo>
                <a:lnTo>
                  <a:pt x="5013960" y="155448"/>
                </a:lnTo>
              </a:path>
              <a:path w="7223759" h="155575">
                <a:moveTo>
                  <a:pt x="5013960" y="0"/>
                </a:moveTo>
                <a:lnTo>
                  <a:pt x="5013960" y="155448"/>
                </a:lnTo>
              </a:path>
              <a:path w="7223759" h="155575">
                <a:moveTo>
                  <a:pt x="5567172" y="0"/>
                </a:moveTo>
                <a:lnTo>
                  <a:pt x="5567172" y="155448"/>
                </a:lnTo>
              </a:path>
              <a:path w="7223759" h="155575">
                <a:moveTo>
                  <a:pt x="5567172" y="0"/>
                </a:moveTo>
                <a:lnTo>
                  <a:pt x="5567172" y="155448"/>
                </a:lnTo>
              </a:path>
              <a:path w="7223759" h="155575">
                <a:moveTo>
                  <a:pt x="6118859" y="0"/>
                </a:moveTo>
                <a:lnTo>
                  <a:pt x="6118859" y="155448"/>
                </a:lnTo>
              </a:path>
              <a:path w="7223759" h="155575">
                <a:moveTo>
                  <a:pt x="6118859" y="0"/>
                </a:moveTo>
                <a:lnTo>
                  <a:pt x="6118859" y="155448"/>
                </a:lnTo>
              </a:path>
              <a:path w="7223759" h="155575">
                <a:moveTo>
                  <a:pt x="6672072" y="0"/>
                </a:moveTo>
                <a:lnTo>
                  <a:pt x="6672072" y="155448"/>
                </a:lnTo>
              </a:path>
              <a:path w="7223759" h="155575">
                <a:moveTo>
                  <a:pt x="6672072" y="0"/>
                </a:moveTo>
                <a:lnTo>
                  <a:pt x="6672072" y="155448"/>
                </a:lnTo>
              </a:path>
              <a:path w="7223759" h="155575">
                <a:moveTo>
                  <a:pt x="7223759" y="0"/>
                </a:moveTo>
                <a:lnTo>
                  <a:pt x="7223759" y="155448"/>
                </a:lnTo>
              </a:path>
              <a:path w="7223759" h="155575">
                <a:moveTo>
                  <a:pt x="7223759" y="0"/>
                </a:moveTo>
                <a:lnTo>
                  <a:pt x="7223759" y="155448"/>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153" name="object 153"/>
          <p:cNvSpPr txBox="1"/>
          <p:nvPr/>
        </p:nvSpPr>
        <p:spPr>
          <a:xfrm>
            <a:off x="2526589" y="4665040"/>
            <a:ext cx="387985" cy="136576"/>
          </a:xfrm>
          <a:prstGeom prst="rect">
            <a:avLst/>
          </a:prstGeom>
        </p:spPr>
        <p:txBody>
          <a:bodyPr vert="horz" wrap="square" lIns="0" tIns="13335" rIns="0" bIns="0" rtlCol="0">
            <a:spAutoFit/>
          </a:bodyPr>
          <a:lstStyle/>
          <a:p>
            <a:pPr marL="12700" defTabSz="914400">
              <a:spcBef>
                <a:spcPts val="105"/>
              </a:spcBef>
            </a:pPr>
            <a:r>
              <a:rPr sz="800" kern="0" spc="-10" dirty="0">
                <a:solidFill>
                  <a:sysClr val="windowText" lastClr="000000"/>
                </a:solidFill>
                <a:latin typeface="Arial"/>
                <a:cs typeface="Arial"/>
              </a:rPr>
              <a:t>Monday</a:t>
            </a:r>
            <a:endParaRPr sz="800" kern="0">
              <a:solidFill>
                <a:sysClr val="windowText" lastClr="000000"/>
              </a:solidFill>
              <a:latin typeface="Arial"/>
              <a:cs typeface="Arial"/>
            </a:endParaRPr>
          </a:p>
        </p:txBody>
      </p:sp>
      <p:sp>
        <p:nvSpPr>
          <p:cNvPr id="154" name="object 154"/>
          <p:cNvSpPr txBox="1"/>
          <p:nvPr/>
        </p:nvSpPr>
        <p:spPr>
          <a:xfrm>
            <a:off x="3344417"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155" name="object 155"/>
          <p:cNvSpPr txBox="1"/>
          <p:nvPr/>
        </p:nvSpPr>
        <p:spPr>
          <a:xfrm>
            <a:off x="3896995"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56" name="object 156"/>
          <p:cNvSpPr txBox="1"/>
          <p:nvPr/>
        </p:nvSpPr>
        <p:spPr>
          <a:xfrm>
            <a:off x="4449572"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57" name="object 157"/>
          <p:cNvSpPr txBox="1"/>
          <p:nvPr/>
        </p:nvSpPr>
        <p:spPr>
          <a:xfrm>
            <a:off x="5002148"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158" name="object 158"/>
          <p:cNvSpPr txBox="1"/>
          <p:nvPr/>
        </p:nvSpPr>
        <p:spPr>
          <a:xfrm>
            <a:off x="5554726"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59" name="object 159"/>
          <p:cNvSpPr txBox="1"/>
          <p:nvPr/>
        </p:nvSpPr>
        <p:spPr>
          <a:xfrm>
            <a:off x="6107429"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7</a:t>
            </a:r>
            <a:endParaRPr sz="800" kern="0">
              <a:solidFill>
                <a:sysClr val="windowText" lastClr="000000"/>
              </a:solidFill>
              <a:latin typeface="Arial"/>
              <a:cs typeface="Arial"/>
            </a:endParaRPr>
          </a:p>
        </p:txBody>
      </p:sp>
      <p:sp>
        <p:nvSpPr>
          <p:cNvPr id="160" name="object 160"/>
          <p:cNvSpPr txBox="1"/>
          <p:nvPr/>
        </p:nvSpPr>
        <p:spPr>
          <a:xfrm>
            <a:off x="6659626"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9</a:t>
            </a:r>
            <a:endParaRPr sz="800" kern="0">
              <a:solidFill>
                <a:sysClr val="windowText" lastClr="000000"/>
              </a:solidFill>
              <a:latin typeface="Arial"/>
              <a:cs typeface="Arial"/>
            </a:endParaRPr>
          </a:p>
        </p:txBody>
      </p:sp>
      <p:sp>
        <p:nvSpPr>
          <p:cNvPr id="161" name="object 161"/>
          <p:cNvSpPr txBox="1"/>
          <p:nvPr/>
        </p:nvSpPr>
        <p:spPr>
          <a:xfrm>
            <a:off x="7212329"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7</a:t>
            </a:r>
            <a:endParaRPr sz="800" kern="0">
              <a:solidFill>
                <a:sysClr val="windowText" lastClr="000000"/>
              </a:solidFill>
              <a:latin typeface="Arial"/>
              <a:cs typeface="Arial"/>
            </a:endParaRPr>
          </a:p>
        </p:txBody>
      </p:sp>
      <p:sp>
        <p:nvSpPr>
          <p:cNvPr id="162" name="object 162"/>
          <p:cNvSpPr txBox="1"/>
          <p:nvPr/>
        </p:nvSpPr>
        <p:spPr>
          <a:xfrm>
            <a:off x="7764907"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6</a:t>
            </a:r>
            <a:endParaRPr sz="800" kern="0">
              <a:solidFill>
                <a:sysClr val="windowText" lastClr="000000"/>
              </a:solidFill>
              <a:latin typeface="Arial"/>
              <a:cs typeface="Arial"/>
            </a:endParaRPr>
          </a:p>
        </p:txBody>
      </p:sp>
      <p:sp>
        <p:nvSpPr>
          <p:cNvPr id="163" name="object 163"/>
          <p:cNvSpPr txBox="1"/>
          <p:nvPr/>
        </p:nvSpPr>
        <p:spPr>
          <a:xfrm>
            <a:off x="8317483" y="46683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p:txBody>
      </p:sp>
      <p:sp>
        <p:nvSpPr>
          <p:cNvPr id="164" name="object 164"/>
          <p:cNvSpPr/>
          <p:nvPr/>
        </p:nvSpPr>
        <p:spPr>
          <a:xfrm>
            <a:off x="2514601" y="4828032"/>
            <a:ext cx="7223759" cy="157480"/>
          </a:xfrm>
          <a:custGeom>
            <a:avLst/>
            <a:gdLst/>
            <a:ahLst/>
            <a:cxnLst/>
            <a:rect l="l" t="t" r="r" b="b"/>
            <a:pathLst>
              <a:path w="7223759" h="157479">
                <a:moveTo>
                  <a:pt x="0" y="0"/>
                </a:moveTo>
                <a:lnTo>
                  <a:pt x="7223759" y="0"/>
                </a:lnTo>
              </a:path>
              <a:path w="7223759" h="157479">
                <a:moveTo>
                  <a:pt x="0" y="0"/>
                </a:moveTo>
                <a:lnTo>
                  <a:pt x="0" y="156972"/>
                </a:lnTo>
              </a:path>
              <a:path w="7223759" h="157479">
                <a:moveTo>
                  <a:pt x="594360" y="0"/>
                </a:moveTo>
                <a:lnTo>
                  <a:pt x="594360" y="156972"/>
                </a:lnTo>
              </a:path>
              <a:path w="7223759" h="157479">
                <a:moveTo>
                  <a:pt x="594360" y="0"/>
                </a:moveTo>
                <a:lnTo>
                  <a:pt x="594360" y="156972"/>
                </a:lnTo>
              </a:path>
              <a:path w="7223759" h="157479">
                <a:moveTo>
                  <a:pt x="1146048" y="0"/>
                </a:moveTo>
                <a:lnTo>
                  <a:pt x="1146048" y="156972"/>
                </a:lnTo>
              </a:path>
              <a:path w="7223759" h="157479">
                <a:moveTo>
                  <a:pt x="1146048" y="0"/>
                </a:moveTo>
                <a:lnTo>
                  <a:pt x="1146048" y="156972"/>
                </a:lnTo>
              </a:path>
              <a:path w="7223759" h="157479">
                <a:moveTo>
                  <a:pt x="1699260" y="0"/>
                </a:moveTo>
                <a:lnTo>
                  <a:pt x="1699260" y="156972"/>
                </a:lnTo>
              </a:path>
              <a:path w="7223759" h="157479">
                <a:moveTo>
                  <a:pt x="1699260" y="0"/>
                </a:moveTo>
                <a:lnTo>
                  <a:pt x="1699260" y="156972"/>
                </a:lnTo>
              </a:path>
              <a:path w="7223759" h="157479">
                <a:moveTo>
                  <a:pt x="2250948" y="0"/>
                </a:moveTo>
                <a:lnTo>
                  <a:pt x="2250948" y="156972"/>
                </a:lnTo>
              </a:path>
              <a:path w="7223759" h="157479">
                <a:moveTo>
                  <a:pt x="2250948" y="0"/>
                </a:moveTo>
                <a:lnTo>
                  <a:pt x="2250948" y="156972"/>
                </a:lnTo>
              </a:path>
              <a:path w="7223759" h="157479">
                <a:moveTo>
                  <a:pt x="2804160" y="0"/>
                </a:moveTo>
                <a:lnTo>
                  <a:pt x="2804160" y="156972"/>
                </a:lnTo>
              </a:path>
              <a:path w="7223759" h="157479">
                <a:moveTo>
                  <a:pt x="2804160" y="0"/>
                </a:moveTo>
                <a:lnTo>
                  <a:pt x="2804160" y="156972"/>
                </a:lnTo>
              </a:path>
              <a:path w="7223759" h="157479">
                <a:moveTo>
                  <a:pt x="3355848" y="0"/>
                </a:moveTo>
                <a:lnTo>
                  <a:pt x="3355848" y="156972"/>
                </a:lnTo>
              </a:path>
              <a:path w="7223759" h="157479">
                <a:moveTo>
                  <a:pt x="3355848" y="0"/>
                </a:moveTo>
                <a:lnTo>
                  <a:pt x="3355848" y="156972"/>
                </a:lnTo>
              </a:path>
              <a:path w="7223759" h="157479">
                <a:moveTo>
                  <a:pt x="3909060" y="0"/>
                </a:moveTo>
                <a:lnTo>
                  <a:pt x="3909060" y="156972"/>
                </a:lnTo>
              </a:path>
              <a:path w="7223759" h="157479">
                <a:moveTo>
                  <a:pt x="3909060" y="0"/>
                </a:moveTo>
                <a:lnTo>
                  <a:pt x="3909060" y="156972"/>
                </a:lnTo>
              </a:path>
              <a:path w="7223759" h="157479">
                <a:moveTo>
                  <a:pt x="4460748" y="0"/>
                </a:moveTo>
                <a:lnTo>
                  <a:pt x="4460748" y="156972"/>
                </a:lnTo>
              </a:path>
              <a:path w="7223759" h="157479">
                <a:moveTo>
                  <a:pt x="4460748" y="0"/>
                </a:moveTo>
                <a:lnTo>
                  <a:pt x="4460748" y="156972"/>
                </a:lnTo>
              </a:path>
              <a:path w="7223759" h="157479">
                <a:moveTo>
                  <a:pt x="5013960" y="0"/>
                </a:moveTo>
                <a:lnTo>
                  <a:pt x="5013960" y="156972"/>
                </a:lnTo>
              </a:path>
              <a:path w="7223759" h="157479">
                <a:moveTo>
                  <a:pt x="5013960" y="0"/>
                </a:moveTo>
                <a:lnTo>
                  <a:pt x="5013960" y="156972"/>
                </a:lnTo>
              </a:path>
              <a:path w="7223759" h="157479">
                <a:moveTo>
                  <a:pt x="5567172" y="0"/>
                </a:moveTo>
                <a:lnTo>
                  <a:pt x="5567172" y="156972"/>
                </a:lnTo>
              </a:path>
              <a:path w="7223759" h="157479">
                <a:moveTo>
                  <a:pt x="5567172" y="0"/>
                </a:moveTo>
                <a:lnTo>
                  <a:pt x="5567172" y="156972"/>
                </a:lnTo>
              </a:path>
              <a:path w="7223759" h="157479">
                <a:moveTo>
                  <a:pt x="6118859" y="0"/>
                </a:moveTo>
                <a:lnTo>
                  <a:pt x="6118859" y="156972"/>
                </a:lnTo>
              </a:path>
              <a:path w="7223759" h="157479">
                <a:moveTo>
                  <a:pt x="6118859" y="0"/>
                </a:moveTo>
                <a:lnTo>
                  <a:pt x="6118859" y="156972"/>
                </a:lnTo>
              </a:path>
              <a:path w="7223759" h="157479">
                <a:moveTo>
                  <a:pt x="6672072" y="0"/>
                </a:moveTo>
                <a:lnTo>
                  <a:pt x="6672072" y="156972"/>
                </a:lnTo>
              </a:path>
              <a:path w="7223759" h="157479">
                <a:moveTo>
                  <a:pt x="6672072" y="0"/>
                </a:moveTo>
                <a:lnTo>
                  <a:pt x="6672072" y="156972"/>
                </a:lnTo>
              </a:path>
              <a:path w="7223759" h="157479">
                <a:moveTo>
                  <a:pt x="7223759" y="0"/>
                </a:moveTo>
                <a:lnTo>
                  <a:pt x="7223759" y="156972"/>
                </a:lnTo>
              </a:path>
              <a:path w="7223759" h="157479">
                <a:moveTo>
                  <a:pt x="7223759" y="0"/>
                </a:moveTo>
                <a:lnTo>
                  <a:pt x="7223759" y="156972"/>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165" name="object 165"/>
          <p:cNvSpPr txBox="1"/>
          <p:nvPr/>
        </p:nvSpPr>
        <p:spPr>
          <a:xfrm>
            <a:off x="2526588" y="4822064"/>
            <a:ext cx="41529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Tuesday</a:t>
            </a:r>
            <a:endParaRPr sz="800" kern="0">
              <a:solidFill>
                <a:sysClr val="windowText" lastClr="000000"/>
              </a:solidFill>
              <a:latin typeface="Arial"/>
              <a:cs typeface="Arial"/>
            </a:endParaRPr>
          </a:p>
        </p:txBody>
      </p:sp>
      <p:sp>
        <p:nvSpPr>
          <p:cNvPr id="166" name="object 166"/>
          <p:cNvSpPr txBox="1"/>
          <p:nvPr/>
        </p:nvSpPr>
        <p:spPr>
          <a:xfrm>
            <a:off x="3344417"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6</a:t>
            </a:r>
            <a:endParaRPr sz="800" kern="0">
              <a:solidFill>
                <a:sysClr val="windowText" lastClr="000000"/>
              </a:solidFill>
              <a:latin typeface="Arial"/>
              <a:cs typeface="Arial"/>
            </a:endParaRPr>
          </a:p>
        </p:txBody>
      </p:sp>
      <p:sp>
        <p:nvSpPr>
          <p:cNvPr id="167" name="object 167"/>
          <p:cNvSpPr txBox="1"/>
          <p:nvPr/>
        </p:nvSpPr>
        <p:spPr>
          <a:xfrm>
            <a:off x="3896995"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68" name="object 168"/>
          <p:cNvSpPr txBox="1"/>
          <p:nvPr/>
        </p:nvSpPr>
        <p:spPr>
          <a:xfrm>
            <a:off x="4449572"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69" name="object 169"/>
          <p:cNvSpPr txBox="1"/>
          <p:nvPr/>
        </p:nvSpPr>
        <p:spPr>
          <a:xfrm>
            <a:off x="5002148"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6</a:t>
            </a:r>
            <a:endParaRPr sz="800" kern="0">
              <a:solidFill>
                <a:sysClr val="windowText" lastClr="000000"/>
              </a:solidFill>
              <a:latin typeface="Arial"/>
              <a:cs typeface="Arial"/>
            </a:endParaRPr>
          </a:p>
        </p:txBody>
      </p:sp>
      <p:sp>
        <p:nvSpPr>
          <p:cNvPr id="170" name="object 170"/>
          <p:cNvSpPr txBox="1"/>
          <p:nvPr/>
        </p:nvSpPr>
        <p:spPr>
          <a:xfrm>
            <a:off x="5554726"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171" name="object 171"/>
          <p:cNvSpPr txBox="1"/>
          <p:nvPr/>
        </p:nvSpPr>
        <p:spPr>
          <a:xfrm>
            <a:off x="6107429"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72" name="object 172"/>
          <p:cNvSpPr txBox="1"/>
          <p:nvPr/>
        </p:nvSpPr>
        <p:spPr>
          <a:xfrm>
            <a:off x="6659626"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73" name="object 173"/>
          <p:cNvSpPr txBox="1"/>
          <p:nvPr/>
        </p:nvSpPr>
        <p:spPr>
          <a:xfrm>
            <a:off x="7212329"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1</a:t>
            </a:r>
            <a:endParaRPr sz="800" kern="0">
              <a:solidFill>
                <a:sysClr val="windowText" lastClr="000000"/>
              </a:solidFill>
              <a:latin typeface="Arial"/>
              <a:cs typeface="Arial"/>
            </a:endParaRPr>
          </a:p>
        </p:txBody>
      </p:sp>
      <p:sp>
        <p:nvSpPr>
          <p:cNvPr id="174" name="object 174"/>
          <p:cNvSpPr txBox="1"/>
          <p:nvPr/>
        </p:nvSpPr>
        <p:spPr>
          <a:xfrm>
            <a:off x="7764907"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75" name="object 175"/>
          <p:cNvSpPr txBox="1"/>
          <p:nvPr/>
        </p:nvSpPr>
        <p:spPr>
          <a:xfrm>
            <a:off x="8317483" y="4824730"/>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76" name="object 176"/>
          <p:cNvSpPr/>
          <p:nvPr/>
        </p:nvSpPr>
        <p:spPr>
          <a:xfrm>
            <a:off x="2514601" y="4985004"/>
            <a:ext cx="7223759" cy="155575"/>
          </a:xfrm>
          <a:custGeom>
            <a:avLst/>
            <a:gdLst/>
            <a:ahLst/>
            <a:cxnLst/>
            <a:rect l="l" t="t" r="r" b="b"/>
            <a:pathLst>
              <a:path w="7223759" h="155575">
                <a:moveTo>
                  <a:pt x="0" y="0"/>
                </a:moveTo>
                <a:lnTo>
                  <a:pt x="7223759" y="0"/>
                </a:lnTo>
              </a:path>
              <a:path w="7223759" h="155575">
                <a:moveTo>
                  <a:pt x="0" y="0"/>
                </a:moveTo>
                <a:lnTo>
                  <a:pt x="0" y="155448"/>
                </a:lnTo>
              </a:path>
              <a:path w="7223759" h="155575">
                <a:moveTo>
                  <a:pt x="594360" y="0"/>
                </a:moveTo>
                <a:lnTo>
                  <a:pt x="594360" y="155448"/>
                </a:lnTo>
              </a:path>
              <a:path w="7223759" h="155575">
                <a:moveTo>
                  <a:pt x="594360" y="0"/>
                </a:moveTo>
                <a:lnTo>
                  <a:pt x="594360" y="155448"/>
                </a:lnTo>
              </a:path>
              <a:path w="7223759" h="155575">
                <a:moveTo>
                  <a:pt x="1146048" y="0"/>
                </a:moveTo>
                <a:lnTo>
                  <a:pt x="1146048" y="155448"/>
                </a:lnTo>
              </a:path>
              <a:path w="7223759" h="155575">
                <a:moveTo>
                  <a:pt x="1146048" y="0"/>
                </a:moveTo>
                <a:lnTo>
                  <a:pt x="1146048" y="155448"/>
                </a:lnTo>
              </a:path>
              <a:path w="7223759" h="155575">
                <a:moveTo>
                  <a:pt x="1699260" y="0"/>
                </a:moveTo>
                <a:lnTo>
                  <a:pt x="1699260" y="155448"/>
                </a:lnTo>
              </a:path>
              <a:path w="7223759" h="155575">
                <a:moveTo>
                  <a:pt x="1699260" y="0"/>
                </a:moveTo>
                <a:lnTo>
                  <a:pt x="1699260" y="155448"/>
                </a:lnTo>
              </a:path>
              <a:path w="7223759" h="155575">
                <a:moveTo>
                  <a:pt x="2250948" y="0"/>
                </a:moveTo>
                <a:lnTo>
                  <a:pt x="2250948" y="155448"/>
                </a:lnTo>
              </a:path>
              <a:path w="7223759" h="155575">
                <a:moveTo>
                  <a:pt x="2250948" y="0"/>
                </a:moveTo>
                <a:lnTo>
                  <a:pt x="2250948" y="155448"/>
                </a:lnTo>
              </a:path>
              <a:path w="7223759" h="155575">
                <a:moveTo>
                  <a:pt x="2804160" y="0"/>
                </a:moveTo>
                <a:lnTo>
                  <a:pt x="2804160" y="155448"/>
                </a:lnTo>
              </a:path>
              <a:path w="7223759" h="155575">
                <a:moveTo>
                  <a:pt x="2804160" y="0"/>
                </a:moveTo>
                <a:lnTo>
                  <a:pt x="2804160" y="155448"/>
                </a:lnTo>
              </a:path>
              <a:path w="7223759" h="155575">
                <a:moveTo>
                  <a:pt x="3355848" y="0"/>
                </a:moveTo>
                <a:lnTo>
                  <a:pt x="3355848" y="155448"/>
                </a:lnTo>
              </a:path>
              <a:path w="7223759" h="155575">
                <a:moveTo>
                  <a:pt x="3355848" y="0"/>
                </a:moveTo>
                <a:lnTo>
                  <a:pt x="3355848" y="155448"/>
                </a:lnTo>
              </a:path>
              <a:path w="7223759" h="155575">
                <a:moveTo>
                  <a:pt x="3909060" y="0"/>
                </a:moveTo>
                <a:lnTo>
                  <a:pt x="3909060" y="155448"/>
                </a:lnTo>
              </a:path>
              <a:path w="7223759" h="155575">
                <a:moveTo>
                  <a:pt x="3909060" y="0"/>
                </a:moveTo>
                <a:lnTo>
                  <a:pt x="3909060" y="155448"/>
                </a:lnTo>
              </a:path>
              <a:path w="7223759" h="155575">
                <a:moveTo>
                  <a:pt x="4460748" y="0"/>
                </a:moveTo>
                <a:lnTo>
                  <a:pt x="4460748" y="155448"/>
                </a:lnTo>
              </a:path>
              <a:path w="7223759" h="155575">
                <a:moveTo>
                  <a:pt x="4460748" y="0"/>
                </a:moveTo>
                <a:lnTo>
                  <a:pt x="4460748" y="155448"/>
                </a:lnTo>
              </a:path>
              <a:path w="7223759" h="155575">
                <a:moveTo>
                  <a:pt x="5013960" y="0"/>
                </a:moveTo>
                <a:lnTo>
                  <a:pt x="5013960" y="155448"/>
                </a:lnTo>
              </a:path>
              <a:path w="7223759" h="155575">
                <a:moveTo>
                  <a:pt x="5013960" y="0"/>
                </a:moveTo>
                <a:lnTo>
                  <a:pt x="5013960" y="155448"/>
                </a:lnTo>
              </a:path>
              <a:path w="7223759" h="155575">
                <a:moveTo>
                  <a:pt x="5567172" y="0"/>
                </a:moveTo>
                <a:lnTo>
                  <a:pt x="5567172" y="155448"/>
                </a:lnTo>
              </a:path>
              <a:path w="7223759" h="155575">
                <a:moveTo>
                  <a:pt x="5567172" y="0"/>
                </a:moveTo>
                <a:lnTo>
                  <a:pt x="5567172" y="155448"/>
                </a:lnTo>
              </a:path>
              <a:path w="7223759" h="155575">
                <a:moveTo>
                  <a:pt x="6118859" y="0"/>
                </a:moveTo>
                <a:lnTo>
                  <a:pt x="6118859" y="155448"/>
                </a:lnTo>
              </a:path>
              <a:path w="7223759" h="155575">
                <a:moveTo>
                  <a:pt x="6118859" y="0"/>
                </a:moveTo>
                <a:lnTo>
                  <a:pt x="6118859" y="155448"/>
                </a:lnTo>
              </a:path>
              <a:path w="7223759" h="155575">
                <a:moveTo>
                  <a:pt x="6672072" y="0"/>
                </a:moveTo>
                <a:lnTo>
                  <a:pt x="6672072" y="155448"/>
                </a:lnTo>
              </a:path>
              <a:path w="7223759" h="155575">
                <a:moveTo>
                  <a:pt x="6672072" y="0"/>
                </a:moveTo>
                <a:lnTo>
                  <a:pt x="6672072" y="155448"/>
                </a:lnTo>
              </a:path>
              <a:path w="7223759" h="155575">
                <a:moveTo>
                  <a:pt x="7223759" y="0"/>
                </a:moveTo>
                <a:lnTo>
                  <a:pt x="7223759" y="155448"/>
                </a:lnTo>
              </a:path>
              <a:path w="7223759" h="155575">
                <a:moveTo>
                  <a:pt x="7223759" y="0"/>
                </a:moveTo>
                <a:lnTo>
                  <a:pt x="7223759" y="155448"/>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177" name="object 177"/>
          <p:cNvSpPr txBox="1"/>
          <p:nvPr/>
        </p:nvSpPr>
        <p:spPr>
          <a:xfrm>
            <a:off x="2526588" y="4978401"/>
            <a:ext cx="56261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Wednesday</a:t>
            </a:r>
            <a:endParaRPr sz="800" kern="0">
              <a:solidFill>
                <a:sysClr val="windowText" lastClr="000000"/>
              </a:solidFill>
              <a:latin typeface="Arial"/>
              <a:cs typeface="Arial"/>
            </a:endParaRPr>
          </a:p>
        </p:txBody>
      </p:sp>
      <p:sp>
        <p:nvSpPr>
          <p:cNvPr id="178" name="object 178"/>
          <p:cNvSpPr txBox="1"/>
          <p:nvPr/>
        </p:nvSpPr>
        <p:spPr>
          <a:xfrm>
            <a:off x="3344417"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179" name="object 179"/>
          <p:cNvSpPr txBox="1"/>
          <p:nvPr/>
        </p:nvSpPr>
        <p:spPr>
          <a:xfrm>
            <a:off x="3896995"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80" name="object 180"/>
          <p:cNvSpPr txBox="1"/>
          <p:nvPr/>
        </p:nvSpPr>
        <p:spPr>
          <a:xfrm>
            <a:off x="4449572"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181" name="object 181"/>
          <p:cNvSpPr txBox="1"/>
          <p:nvPr/>
        </p:nvSpPr>
        <p:spPr>
          <a:xfrm>
            <a:off x="5002148"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9</a:t>
            </a:r>
            <a:endParaRPr sz="800" kern="0">
              <a:solidFill>
                <a:sysClr val="windowText" lastClr="000000"/>
              </a:solidFill>
              <a:latin typeface="Arial"/>
              <a:cs typeface="Arial"/>
            </a:endParaRPr>
          </a:p>
        </p:txBody>
      </p:sp>
      <p:sp>
        <p:nvSpPr>
          <p:cNvPr id="182" name="object 182"/>
          <p:cNvSpPr txBox="1"/>
          <p:nvPr/>
        </p:nvSpPr>
        <p:spPr>
          <a:xfrm>
            <a:off x="5554726"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183" name="object 183"/>
          <p:cNvSpPr txBox="1"/>
          <p:nvPr/>
        </p:nvSpPr>
        <p:spPr>
          <a:xfrm>
            <a:off x="6107429"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84" name="object 184"/>
          <p:cNvSpPr txBox="1"/>
          <p:nvPr/>
        </p:nvSpPr>
        <p:spPr>
          <a:xfrm>
            <a:off x="6659626"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85" name="object 185"/>
          <p:cNvSpPr txBox="1"/>
          <p:nvPr/>
        </p:nvSpPr>
        <p:spPr>
          <a:xfrm>
            <a:off x="7212329"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86" name="object 186"/>
          <p:cNvSpPr txBox="1"/>
          <p:nvPr/>
        </p:nvSpPr>
        <p:spPr>
          <a:xfrm>
            <a:off x="7764907"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187" name="object 187"/>
          <p:cNvSpPr txBox="1"/>
          <p:nvPr/>
        </p:nvSpPr>
        <p:spPr>
          <a:xfrm>
            <a:off x="8317483" y="498119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188" name="object 188"/>
          <p:cNvSpPr/>
          <p:nvPr/>
        </p:nvSpPr>
        <p:spPr>
          <a:xfrm>
            <a:off x="2514601" y="5140452"/>
            <a:ext cx="7223759" cy="157480"/>
          </a:xfrm>
          <a:custGeom>
            <a:avLst/>
            <a:gdLst/>
            <a:ahLst/>
            <a:cxnLst/>
            <a:rect l="l" t="t" r="r" b="b"/>
            <a:pathLst>
              <a:path w="7223759" h="157479">
                <a:moveTo>
                  <a:pt x="0" y="0"/>
                </a:moveTo>
                <a:lnTo>
                  <a:pt x="7223759" y="0"/>
                </a:lnTo>
              </a:path>
              <a:path w="7223759" h="157479">
                <a:moveTo>
                  <a:pt x="0" y="0"/>
                </a:moveTo>
                <a:lnTo>
                  <a:pt x="0" y="156972"/>
                </a:lnTo>
              </a:path>
              <a:path w="7223759" h="157479">
                <a:moveTo>
                  <a:pt x="594360" y="0"/>
                </a:moveTo>
                <a:lnTo>
                  <a:pt x="594360" y="156972"/>
                </a:lnTo>
              </a:path>
              <a:path w="7223759" h="157479">
                <a:moveTo>
                  <a:pt x="594360" y="0"/>
                </a:moveTo>
                <a:lnTo>
                  <a:pt x="594360" y="156972"/>
                </a:lnTo>
              </a:path>
              <a:path w="7223759" h="157479">
                <a:moveTo>
                  <a:pt x="1146048" y="0"/>
                </a:moveTo>
                <a:lnTo>
                  <a:pt x="1146048" y="156972"/>
                </a:lnTo>
              </a:path>
              <a:path w="7223759" h="157479">
                <a:moveTo>
                  <a:pt x="1146048" y="0"/>
                </a:moveTo>
                <a:lnTo>
                  <a:pt x="1146048" y="156972"/>
                </a:lnTo>
              </a:path>
              <a:path w="7223759" h="157479">
                <a:moveTo>
                  <a:pt x="1699260" y="0"/>
                </a:moveTo>
                <a:lnTo>
                  <a:pt x="1699260" y="156972"/>
                </a:lnTo>
              </a:path>
              <a:path w="7223759" h="157479">
                <a:moveTo>
                  <a:pt x="1699260" y="0"/>
                </a:moveTo>
                <a:lnTo>
                  <a:pt x="1699260" y="156972"/>
                </a:lnTo>
              </a:path>
              <a:path w="7223759" h="157479">
                <a:moveTo>
                  <a:pt x="2250948" y="0"/>
                </a:moveTo>
                <a:lnTo>
                  <a:pt x="2250948" y="156972"/>
                </a:lnTo>
              </a:path>
              <a:path w="7223759" h="157479">
                <a:moveTo>
                  <a:pt x="2250948" y="0"/>
                </a:moveTo>
                <a:lnTo>
                  <a:pt x="2250948" y="156972"/>
                </a:lnTo>
              </a:path>
              <a:path w="7223759" h="157479">
                <a:moveTo>
                  <a:pt x="2804160" y="0"/>
                </a:moveTo>
                <a:lnTo>
                  <a:pt x="2804160" y="156972"/>
                </a:lnTo>
              </a:path>
              <a:path w="7223759" h="157479">
                <a:moveTo>
                  <a:pt x="2804160" y="0"/>
                </a:moveTo>
                <a:lnTo>
                  <a:pt x="2804160" y="156972"/>
                </a:lnTo>
              </a:path>
              <a:path w="7223759" h="157479">
                <a:moveTo>
                  <a:pt x="3355848" y="0"/>
                </a:moveTo>
                <a:lnTo>
                  <a:pt x="3355848" y="156972"/>
                </a:lnTo>
              </a:path>
              <a:path w="7223759" h="157479">
                <a:moveTo>
                  <a:pt x="3355848" y="0"/>
                </a:moveTo>
                <a:lnTo>
                  <a:pt x="3355848" y="156972"/>
                </a:lnTo>
              </a:path>
              <a:path w="7223759" h="157479">
                <a:moveTo>
                  <a:pt x="3909060" y="0"/>
                </a:moveTo>
                <a:lnTo>
                  <a:pt x="3909060" y="156972"/>
                </a:lnTo>
              </a:path>
              <a:path w="7223759" h="157479">
                <a:moveTo>
                  <a:pt x="3909060" y="0"/>
                </a:moveTo>
                <a:lnTo>
                  <a:pt x="3909060" y="156972"/>
                </a:lnTo>
              </a:path>
              <a:path w="7223759" h="157479">
                <a:moveTo>
                  <a:pt x="4460748" y="0"/>
                </a:moveTo>
                <a:lnTo>
                  <a:pt x="4460748" y="156972"/>
                </a:lnTo>
              </a:path>
              <a:path w="7223759" h="157479">
                <a:moveTo>
                  <a:pt x="4460748" y="0"/>
                </a:moveTo>
                <a:lnTo>
                  <a:pt x="4460748" y="156972"/>
                </a:lnTo>
              </a:path>
              <a:path w="7223759" h="157479">
                <a:moveTo>
                  <a:pt x="5013960" y="0"/>
                </a:moveTo>
                <a:lnTo>
                  <a:pt x="5013960" y="156972"/>
                </a:lnTo>
              </a:path>
              <a:path w="7223759" h="157479">
                <a:moveTo>
                  <a:pt x="5013960" y="0"/>
                </a:moveTo>
                <a:lnTo>
                  <a:pt x="5013960" y="156972"/>
                </a:lnTo>
              </a:path>
              <a:path w="7223759" h="157479">
                <a:moveTo>
                  <a:pt x="5567172" y="0"/>
                </a:moveTo>
                <a:lnTo>
                  <a:pt x="5567172" y="156972"/>
                </a:lnTo>
              </a:path>
              <a:path w="7223759" h="157479">
                <a:moveTo>
                  <a:pt x="5567172" y="0"/>
                </a:moveTo>
                <a:lnTo>
                  <a:pt x="5567172" y="156972"/>
                </a:lnTo>
              </a:path>
              <a:path w="7223759" h="157479">
                <a:moveTo>
                  <a:pt x="6118859" y="0"/>
                </a:moveTo>
                <a:lnTo>
                  <a:pt x="6118859" y="156972"/>
                </a:lnTo>
              </a:path>
              <a:path w="7223759" h="157479">
                <a:moveTo>
                  <a:pt x="6118859" y="0"/>
                </a:moveTo>
                <a:lnTo>
                  <a:pt x="6118859" y="156972"/>
                </a:lnTo>
              </a:path>
              <a:path w="7223759" h="157479">
                <a:moveTo>
                  <a:pt x="6672072" y="0"/>
                </a:moveTo>
                <a:lnTo>
                  <a:pt x="6672072" y="156972"/>
                </a:lnTo>
              </a:path>
              <a:path w="7223759" h="157479">
                <a:moveTo>
                  <a:pt x="6672072" y="0"/>
                </a:moveTo>
                <a:lnTo>
                  <a:pt x="6672072" y="156972"/>
                </a:lnTo>
              </a:path>
              <a:path w="7223759" h="157479">
                <a:moveTo>
                  <a:pt x="7223759" y="0"/>
                </a:moveTo>
                <a:lnTo>
                  <a:pt x="7223759" y="156972"/>
                </a:lnTo>
              </a:path>
              <a:path w="7223759" h="157479">
                <a:moveTo>
                  <a:pt x="7223759" y="0"/>
                </a:moveTo>
                <a:lnTo>
                  <a:pt x="7223759" y="156972"/>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189" name="object 189"/>
          <p:cNvSpPr txBox="1"/>
          <p:nvPr/>
        </p:nvSpPr>
        <p:spPr>
          <a:xfrm>
            <a:off x="2526589" y="5134737"/>
            <a:ext cx="450215"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Thursday</a:t>
            </a:r>
            <a:endParaRPr sz="800" kern="0">
              <a:solidFill>
                <a:sysClr val="windowText" lastClr="000000"/>
              </a:solidFill>
              <a:latin typeface="Arial"/>
              <a:cs typeface="Arial"/>
            </a:endParaRPr>
          </a:p>
        </p:txBody>
      </p:sp>
      <p:sp>
        <p:nvSpPr>
          <p:cNvPr id="190" name="object 190"/>
          <p:cNvSpPr txBox="1"/>
          <p:nvPr/>
        </p:nvSpPr>
        <p:spPr>
          <a:xfrm>
            <a:off x="3344417"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91" name="object 191"/>
          <p:cNvSpPr txBox="1"/>
          <p:nvPr/>
        </p:nvSpPr>
        <p:spPr>
          <a:xfrm>
            <a:off x="3896995"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192" name="object 192"/>
          <p:cNvSpPr txBox="1"/>
          <p:nvPr/>
        </p:nvSpPr>
        <p:spPr>
          <a:xfrm>
            <a:off x="4449572"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6</a:t>
            </a:r>
            <a:endParaRPr sz="800" kern="0">
              <a:solidFill>
                <a:sysClr val="windowText" lastClr="000000"/>
              </a:solidFill>
              <a:latin typeface="Arial"/>
              <a:cs typeface="Arial"/>
            </a:endParaRPr>
          </a:p>
        </p:txBody>
      </p:sp>
      <p:sp>
        <p:nvSpPr>
          <p:cNvPr id="193" name="object 193"/>
          <p:cNvSpPr txBox="1"/>
          <p:nvPr/>
        </p:nvSpPr>
        <p:spPr>
          <a:xfrm>
            <a:off x="5002148"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94" name="object 194"/>
          <p:cNvSpPr txBox="1"/>
          <p:nvPr/>
        </p:nvSpPr>
        <p:spPr>
          <a:xfrm>
            <a:off x="5526404" y="5137531"/>
            <a:ext cx="138430" cy="135935"/>
          </a:xfrm>
          <a:prstGeom prst="rect">
            <a:avLst/>
          </a:prstGeom>
        </p:spPr>
        <p:txBody>
          <a:bodyPr vert="horz" wrap="square" lIns="0" tIns="12700" rIns="0" bIns="0" rtlCol="0">
            <a:spAutoFit/>
          </a:bodyPr>
          <a:lstStyle/>
          <a:p>
            <a:pPr marL="12700" defTabSz="914400">
              <a:spcBef>
                <a:spcPts val="100"/>
              </a:spcBef>
            </a:pPr>
            <a:r>
              <a:rPr sz="800" kern="0" spc="-25" dirty="0">
                <a:solidFill>
                  <a:sysClr val="windowText" lastClr="000000"/>
                </a:solidFill>
                <a:latin typeface="Arial"/>
                <a:cs typeface="Arial"/>
              </a:rPr>
              <a:t>10</a:t>
            </a:r>
            <a:endParaRPr sz="800" kern="0">
              <a:solidFill>
                <a:sysClr val="windowText" lastClr="000000"/>
              </a:solidFill>
              <a:latin typeface="Arial"/>
              <a:cs typeface="Arial"/>
            </a:endParaRPr>
          </a:p>
        </p:txBody>
      </p:sp>
      <p:sp>
        <p:nvSpPr>
          <p:cNvPr id="195" name="object 195"/>
          <p:cNvSpPr txBox="1"/>
          <p:nvPr/>
        </p:nvSpPr>
        <p:spPr>
          <a:xfrm>
            <a:off x="6107429"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196" name="object 196"/>
          <p:cNvSpPr txBox="1"/>
          <p:nvPr/>
        </p:nvSpPr>
        <p:spPr>
          <a:xfrm>
            <a:off x="6659626"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197" name="object 197"/>
          <p:cNvSpPr txBox="1"/>
          <p:nvPr/>
        </p:nvSpPr>
        <p:spPr>
          <a:xfrm>
            <a:off x="7212329"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7</a:t>
            </a:r>
            <a:endParaRPr sz="800" kern="0">
              <a:solidFill>
                <a:sysClr val="windowText" lastClr="000000"/>
              </a:solidFill>
              <a:latin typeface="Arial"/>
              <a:cs typeface="Arial"/>
            </a:endParaRPr>
          </a:p>
        </p:txBody>
      </p:sp>
      <p:sp>
        <p:nvSpPr>
          <p:cNvPr id="198" name="object 198"/>
          <p:cNvSpPr txBox="1"/>
          <p:nvPr/>
        </p:nvSpPr>
        <p:spPr>
          <a:xfrm>
            <a:off x="7764907"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199" name="object 199"/>
          <p:cNvSpPr txBox="1"/>
          <p:nvPr/>
        </p:nvSpPr>
        <p:spPr>
          <a:xfrm>
            <a:off x="8317483" y="5137531"/>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200" name="object 200"/>
          <p:cNvSpPr/>
          <p:nvPr/>
        </p:nvSpPr>
        <p:spPr>
          <a:xfrm>
            <a:off x="2514601" y="5297423"/>
            <a:ext cx="7223759" cy="157480"/>
          </a:xfrm>
          <a:custGeom>
            <a:avLst/>
            <a:gdLst/>
            <a:ahLst/>
            <a:cxnLst/>
            <a:rect l="l" t="t" r="r" b="b"/>
            <a:pathLst>
              <a:path w="7223759" h="157479">
                <a:moveTo>
                  <a:pt x="0" y="0"/>
                </a:moveTo>
                <a:lnTo>
                  <a:pt x="7223759" y="0"/>
                </a:lnTo>
              </a:path>
              <a:path w="7223759" h="157479">
                <a:moveTo>
                  <a:pt x="0" y="0"/>
                </a:moveTo>
                <a:lnTo>
                  <a:pt x="0" y="156972"/>
                </a:lnTo>
              </a:path>
              <a:path w="7223759" h="157479">
                <a:moveTo>
                  <a:pt x="594360" y="0"/>
                </a:moveTo>
                <a:lnTo>
                  <a:pt x="594360" y="156972"/>
                </a:lnTo>
              </a:path>
              <a:path w="7223759" h="157479">
                <a:moveTo>
                  <a:pt x="594360" y="0"/>
                </a:moveTo>
                <a:lnTo>
                  <a:pt x="594360" y="156972"/>
                </a:lnTo>
              </a:path>
              <a:path w="7223759" h="157479">
                <a:moveTo>
                  <a:pt x="1146048" y="0"/>
                </a:moveTo>
                <a:lnTo>
                  <a:pt x="1146048" y="156972"/>
                </a:lnTo>
              </a:path>
              <a:path w="7223759" h="157479">
                <a:moveTo>
                  <a:pt x="1146048" y="0"/>
                </a:moveTo>
                <a:lnTo>
                  <a:pt x="1146048" y="156972"/>
                </a:lnTo>
              </a:path>
              <a:path w="7223759" h="157479">
                <a:moveTo>
                  <a:pt x="1699260" y="0"/>
                </a:moveTo>
                <a:lnTo>
                  <a:pt x="1699260" y="156972"/>
                </a:lnTo>
              </a:path>
              <a:path w="7223759" h="157479">
                <a:moveTo>
                  <a:pt x="1699260" y="0"/>
                </a:moveTo>
                <a:lnTo>
                  <a:pt x="1699260" y="156972"/>
                </a:lnTo>
              </a:path>
              <a:path w="7223759" h="157479">
                <a:moveTo>
                  <a:pt x="2250948" y="0"/>
                </a:moveTo>
                <a:lnTo>
                  <a:pt x="2250948" y="156972"/>
                </a:lnTo>
              </a:path>
              <a:path w="7223759" h="157479">
                <a:moveTo>
                  <a:pt x="2250948" y="0"/>
                </a:moveTo>
                <a:lnTo>
                  <a:pt x="2250948" y="156972"/>
                </a:lnTo>
              </a:path>
              <a:path w="7223759" h="157479">
                <a:moveTo>
                  <a:pt x="2804160" y="0"/>
                </a:moveTo>
                <a:lnTo>
                  <a:pt x="2804160" y="156972"/>
                </a:lnTo>
              </a:path>
              <a:path w="7223759" h="157479">
                <a:moveTo>
                  <a:pt x="2804160" y="0"/>
                </a:moveTo>
                <a:lnTo>
                  <a:pt x="2804160" y="156972"/>
                </a:lnTo>
              </a:path>
              <a:path w="7223759" h="157479">
                <a:moveTo>
                  <a:pt x="3355848" y="0"/>
                </a:moveTo>
                <a:lnTo>
                  <a:pt x="3355848" y="156972"/>
                </a:lnTo>
              </a:path>
              <a:path w="7223759" h="157479">
                <a:moveTo>
                  <a:pt x="3355848" y="0"/>
                </a:moveTo>
                <a:lnTo>
                  <a:pt x="3355848" y="156972"/>
                </a:lnTo>
              </a:path>
              <a:path w="7223759" h="157479">
                <a:moveTo>
                  <a:pt x="3909060" y="0"/>
                </a:moveTo>
                <a:lnTo>
                  <a:pt x="3909060" y="156972"/>
                </a:lnTo>
              </a:path>
              <a:path w="7223759" h="157479">
                <a:moveTo>
                  <a:pt x="3909060" y="0"/>
                </a:moveTo>
                <a:lnTo>
                  <a:pt x="3909060" y="156972"/>
                </a:lnTo>
              </a:path>
              <a:path w="7223759" h="157479">
                <a:moveTo>
                  <a:pt x="4460748" y="0"/>
                </a:moveTo>
                <a:lnTo>
                  <a:pt x="4460748" y="156972"/>
                </a:lnTo>
              </a:path>
              <a:path w="7223759" h="157479">
                <a:moveTo>
                  <a:pt x="4460748" y="0"/>
                </a:moveTo>
                <a:lnTo>
                  <a:pt x="4460748" y="156972"/>
                </a:lnTo>
              </a:path>
              <a:path w="7223759" h="157479">
                <a:moveTo>
                  <a:pt x="5013960" y="0"/>
                </a:moveTo>
                <a:lnTo>
                  <a:pt x="5013960" y="156972"/>
                </a:lnTo>
              </a:path>
              <a:path w="7223759" h="157479">
                <a:moveTo>
                  <a:pt x="5013960" y="0"/>
                </a:moveTo>
                <a:lnTo>
                  <a:pt x="5013960" y="156972"/>
                </a:lnTo>
              </a:path>
              <a:path w="7223759" h="157479">
                <a:moveTo>
                  <a:pt x="5567172" y="0"/>
                </a:moveTo>
                <a:lnTo>
                  <a:pt x="5567172" y="156972"/>
                </a:lnTo>
              </a:path>
              <a:path w="7223759" h="157479">
                <a:moveTo>
                  <a:pt x="5567172" y="0"/>
                </a:moveTo>
                <a:lnTo>
                  <a:pt x="5567172" y="156972"/>
                </a:lnTo>
              </a:path>
              <a:path w="7223759" h="157479">
                <a:moveTo>
                  <a:pt x="6118859" y="0"/>
                </a:moveTo>
                <a:lnTo>
                  <a:pt x="6118859" y="156972"/>
                </a:lnTo>
              </a:path>
              <a:path w="7223759" h="157479">
                <a:moveTo>
                  <a:pt x="6118859" y="0"/>
                </a:moveTo>
                <a:lnTo>
                  <a:pt x="6118859" y="156972"/>
                </a:lnTo>
              </a:path>
              <a:path w="7223759" h="157479">
                <a:moveTo>
                  <a:pt x="6672072" y="0"/>
                </a:moveTo>
                <a:lnTo>
                  <a:pt x="6672072" y="156972"/>
                </a:lnTo>
              </a:path>
              <a:path w="7223759" h="157479">
                <a:moveTo>
                  <a:pt x="6672072" y="0"/>
                </a:moveTo>
                <a:lnTo>
                  <a:pt x="6672072" y="156972"/>
                </a:lnTo>
              </a:path>
              <a:path w="7223759" h="157479">
                <a:moveTo>
                  <a:pt x="7223759" y="0"/>
                </a:moveTo>
                <a:lnTo>
                  <a:pt x="7223759" y="156972"/>
                </a:lnTo>
              </a:path>
              <a:path w="7223759" h="157479">
                <a:moveTo>
                  <a:pt x="7223759" y="0"/>
                </a:moveTo>
                <a:lnTo>
                  <a:pt x="7223759" y="156972"/>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201" name="object 201"/>
          <p:cNvSpPr txBox="1"/>
          <p:nvPr/>
        </p:nvSpPr>
        <p:spPr>
          <a:xfrm>
            <a:off x="2526588" y="5291074"/>
            <a:ext cx="30861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Friday</a:t>
            </a:r>
            <a:endParaRPr sz="800" kern="0">
              <a:solidFill>
                <a:sysClr val="windowText" lastClr="000000"/>
              </a:solidFill>
              <a:latin typeface="Arial"/>
              <a:cs typeface="Arial"/>
            </a:endParaRPr>
          </a:p>
        </p:txBody>
      </p:sp>
      <p:sp>
        <p:nvSpPr>
          <p:cNvPr id="202" name="object 202"/>
          <p:cNvSpPr txBox="1"/>
          <p:nvPr/>
        </p:nvSpPr>
        <p:spPr>
          <a:xfrm>
            <a:off x="3344417"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8</a:t>
            </a:r>
            <a:endParaRPr sz="800" kern="0">
              <a:solidFill>
                <a:sysClr val="windowText" lastClr="000000"/>
              </a:solidFill>
              <a:latin typeface="Arial"/>
              <a:cs typeface="Arial"/>
            </a:endParaRPr>
          </a:p>
        </p:txBody>
      </p:sp>
      <p:sp>
        <p:nvSpPr>
          <p:cNvPr id="203" name="object 203"/>
          <p:cNvSpPr txBox="1"/>
          <p:nvPr/>
        </p:nvSpPr>
        <p:spPr>
          <a:xfrm>
            <a:off x="3896995"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204" name="object 204"/>
          <p:cNvSpPr txBox="1"/>
          <p:nvPr/>
        </p:nvSpPr>
        <p:spPr>
          <a:xfrm>
            <a:off x="4449572"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205" name="object 205"/>
          <p:cNvSpPr txBox="1"/>
          <p:nvPr/>
        </p:nvSpPr>
        <p:spPr>
          <a:xfrm>
            <a:off x="7212329"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206" name="object 206"/>
          <p:cNvSpPr txBox="1"/>
          <p:nvPr/>
        </p:nvSpPr>
        <p:spPr>
          <a:xfrm>
            <a:off x="7764907"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p:txBody>
      </p:sp>
      <p:sp>
        <p:nvSpPr>
          <p:cNvPr id="207" name="object 207"/>
          <p:cNvSpPr txBox="1"/>
          <p:nvPr/>
        </p:nvSpPr>
        <p:spPr>
          <a:xfrm>
            <a:off x="8317483" y="5293868"/>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208" name="object 208"/>
          <p:cNvSpPr/>
          <p:nvPr/>
        </p:nvSpPr>
        <p:spPr>
          <a:xfrm>
            <a:off x="2514601" y="5454397"/>
            <a:ext cx="7223759" cy="155575"/>
          </a:xfrm>
          <a:custGeom>
            <a:avLst/>
            <a:gdLst/>
            <a:ahLst/>
            <a:cxnLst/>
            <a:rect l="l" t="t" r="r" b="b"/>
            <a:pathLst>
              <a:path w="7223759" h="155575">
                <a:moveTo>
                  <a:pt x="0" y="0"/>
                </a:moveTo>
                <a:lnTo>
                  <a:pt x="7223759" y="0"/>
                </a:lnTo>
              </a:path>
              <a:path w="7223759" h="155575">
                <a:moveTo>
                  <a:pt x="0" y="0"/>
                </a:moveTo>
                <a:lnTo>
                  <a:pt x="0" y="155447"/>
                </a:lnTo>
              </a:path>
              <a:path w="7223759" h="155575">
                <a:moveTo>
                  <a:pt x="594360" y="0"/>
                </a:moveTo>
                <a:lnTo>
                  <a:pt x="594360" y="155447"/>
                </a:lnTo>
              </a:path>
              <a:path w="7223759" h="155575">
                <a:moveTo>
                  <a:pt x="594360" y="0"/>
                </a:moveTo>
                <a:lnTo>
                  <a:pt x="594360" y="155447"/>
                </a:lnTo>
              </a:path>
              <a:path w="7223759" h="155575">
                <a:moveTo>
                  <a:pt x="1146048" y="0"/>
                </a:moveTo>
                <a:lnTo>
                  <a:pt x="1146048" y="155447"/>
                </a:lnTo>
              </a:path>
              <a:path w="7223759" h="155575">
                <a:moveTo>
                  <a:pt x="1146048" y="0"/>
                </a:moveTo>
                <a:lnTo>
                  <a:pt x="1146048" y="155447"/>
                </a:lnTo>
              </a:path>
              <a:path w="7223759" h="155575">
                <a:moveTo>
                  <a:pt x="1699260" y="0"/>
                </a:moveTo>
                <a:lnTo>
                  <a:pt x="1699260" y="155447"/>
                </a:lnTo>
              </a:path>
              <a:path w="7223759" h="155575">
                <a:moveTo>
                  <a:pt x="1699260" y="0"/>
                </a:moveTo>
                <a:lnTo>
                  <a:pt x="1699260" y="155447"/>
                </a:lnTo>
              </a:path>
              <a:path w="7223759" h="155575">
                <a:moveTo>
                  <a:pt x="2250948" y="0"/>
                </a:moveTo>
                <a:lnTo>
                  <a:pt x="2250948" y="155447"/>
                </a:lnTo>
              </a:path>
              <a:path w="7223759" h="155575">
                <a:moveTo>
                  <a:pt x="2250948" y="0"/>
                </a:moveTo>
                <a:lnTo>
                  <a:pt x="2250948" y="155447"/>
                </a:lnTo>
              </a:path>
              <a:path w="7223759" h="155575">
                <a:moveTo>
                  <a:pt x="2804160" y="0"/>
                </a:moveTo>
                <a:lnTo>
                  <a:pt x="2804160" y="155447"/>
                </a:lnTo>
              </a:path>
              <a:path w="7223759" h="155575">
                <a:moveTo>
                  <a:pt x="2804160" y="0"/>
                </a:moveTo>
                <a:lnTo>
                  <a:pt x="2804160" y="155447"/>
                </a:lnTo>
              </a:path>
              <a:path w="7223759" h="155575">
                <a:moveTo>
                  <a:pt x="3355848" y="0"/>
                </a:moveTo>
                <a:lnTo>
                  <a:pt x="3355848" y="155447"/>
                </a:lnTo>
              </a:path>
              <a:path w="7223759" h="155575">
                <a:moveTo>
                  <a:pt x="3355848" y="0"/>
                </a:moveTo>
                <a:lnTo>
                  <a:pt x="3355848" y="155447"/>
                </a:lnTo>
              </a:path>
              <a:path w="7223759" h="155575">
                <a:moveTo>
                  <a:pt x="3909060" y="0"/>
                </a:moveTo>
                <a:lnTo>
                  <a:pt x="3909060" y="155447"/>
                </a:lnTo>
              </a:path>
              <a:path w="7223759" h="155575">
                <a:moveTo>
                  <a:pt x="3909060" y="0"/>
                </a:moveTo>
                <a:lnTo>
                  <a:pt x="3909060" y="155447"/>
                </a:lnTo>
              </a:path>
              <a:path w="7223759" h="155575">
                <a:moveTo>
                  <a:pt x="4460748" y="0"/>
                </a:moveTo>
                <a:lnTo>
                  <a:pt x="4460748" y="155447"/>
                </a:lnTo>
              </a:path>
              <a:path w="7223759" h="155575">
                <a:moveTo>
                  <a:pt x="4460748" y="0"/>
                </a:moveTo>
                <a:lnTo>
                  <a:pt x="4460748" y="155447"/>
                </a:lnTo>
              </a:path>
              <a:path w="7223759" h="155575">
                <a:moveTo>
                  <a:pt x="5013960" y="0"/>
                </a:moveTo>
                <a:lnTo>
                  <a:pt x="5013960" y="155447"/>
                </a:lnTo>
              </a:path>
              <a:path w="7223759" h="155575">
                <a:moveTo>
                  <a:pt x="5013960" y="0"/>
                </a:moveTo>
                <a:lnTo>
                  <a:pt x="5013960" y="155447"/>
                </a:lnTo>
              </a:path>
              <a:path w="7223759" h="155575">
                <a:moveTo>
                  <a:pt x="5567172" y="0"/>
                </a:moveTo>
                <a:lnTo>
                  <a:pt x="5567172" y="155447"/>
                </a:lnTo>
              </a:path>
              <a:path w="7223759" h="155575">
                <a:moveTo>
                  <a:pt x="5567172" y="0"/>
                </a:moveTo>
                <a:lnTo>
                  <a:pt x="5567172" y="155447"/>
                </a:lnTo>
              </a:path>
              <a:path w="7223759" h="155575">
                <a:moveTo>
                  <a:pt x="6118859" y="0"/>
                </a:moveTo>
                <a:lnTo>
                  <a:pt x="6118859" y="155447"/>
                </a:lnTo>
              </a:path>
              <a:path w="7223759" h="155575">
                <a:moveTo>
                  <a:pt x="6118859" y="0"/>
                </a:moveTo>
                <a:lnTo>
                  <a:pt x="6118859" y="155447"/>
                </a:lnTo>
              </a:path>
              <a:path w="7223759" h="155575">
                <a:moveTo>
                  <a:pt x="6672072" y="0"/>
                </a:moveTo>
                <a:lnTo>
                  <a:pt x="6672072" y="155447"/>
                </a:lnTo>
              </a:path>
              <a:path w="7223759" h="155575">
                <a:moveTo>
                  <a:pt x="6672072" y="0"/>
                </a:moveTo>
                <a:lnTo>
                  <a:pt x="6672072" y="155447"/>
                </a:lnTo>
              </a:path>
              <a:path w="7223759" h="155575">
                <a:moveTo>
                  <a:pt x="7223759" y="0"/>
                </a:moveTo>
                <a:lnTo>
                  <a:pt x="7223759" y="155447"/>
                </a:lnTo>
              </a:path>
              <a:path w="7223759" h="155575">
                <a:moveTo>
                  <a:pt x="7223759" y="0"/>
                </a:moveTo>
                <a:lnTo>
                  <a:pt x="7223759" y="155447"/>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209" name="object 209"/>
          <p:cNvSpPr txBox="1"/>
          <p:nvPr/>
        </p:nvSpPr>
        <p:spPr>
          <a:xfrm>
            <a:off x="2526588" y="5447539"/>
            <a:ext cx="43307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Saturday</a:t>
            </a:r>
            <a:endParaRPr sz="800" kern="0">
              <a:solidFill>
                <a:sysClr val="windowText" lastClr="000000"/>
              </a:solidFill>
              <a:latin typeface="Arial"/>
              <a:cs typeface="Arial"/>
            </a:endParaRPr>
          </a:p>
        </p:txBody>
      </p:sp>
      <p:sp>
        <p:nvSpPr>
          <p:cNvPr id="210" name="object 210"/>
          <p:cNvSpPr txBox="1"/>
          <p:nvPr/>
        </p:nvSpPr>
        <p:spPr>
          <a:xfrm>
            <a:off x="3344417"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211" name="object 211"/>
          <p:cNvSpPr txBox="1"/>
          <p:nvPr/>
        </p:nvSpPr>
        <p:spPr>
          <a:xfrm>
            <a:off x="3896995"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9</a:t>
            </a:r>
            <a:endParaRPr sz="800" kern="0">
              <a:solidFill>
                <a:sysClr val="windowText" lastClr="000000"/>
              </a:solidFill>
              <a:latin typeface="Arial"/>
              <a:cs typeface="Arial"/>
            </a:endParaRPr>
          </a:p>
        </p:txBody>
      </p:sp>
      <p:sp>
        <p:nvSpPr>
          <p:cNvPr id="212" name="object 212"/>
          <p:cNvSpPr txBox="1"/>
          <p:nvPr/>
        </p:nvSpPr>
        <p:spPr>
          <a:xfrm>
            <a:off x="4449572"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4</a:t>
            </a:r>
            <a:endParaRPr sz="800" kern="0">
              <a:solidFill>
                <a:sysClr val="windowText" lastClr="000000"/>
              </a:solidFill>
              <a:latin typeface="Arial"/>
              <a:cs typeface="Arial"/>
            </a:endParaRPr>
          </a:p>
        </p:txBody>
      </p:sp>
      <p:sp>
        <p:nvSpPr>
          <p:cNvPr id="213" name="object 213"/>
          <p:cNvSpPr txBox="1"/>
          <p:nvPr/>
        </p:nvSpPr>
        <p:spPr>
          <a:xfrm>
            <a:off x="7212329"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214" name="object 214"/>
          <p:cNvSpPr txBox="1"/>
          <p:nvPr/>
        </p:nvSpPr>
        <p:spPr>
          <a:xfrm>
            <a:off x="7764907"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215" name="object 215"/>
          <p:cNvSpPr txBox="1"/>
          <p:nvPr/>
        </p:nvSpPr>
        <p:spPr>
          <a:xfrm>
            <a:off x="8317483" y="5450205"/>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216" name="object 216"/>
          <p:cNvSpPr/>
          <p:nvPr/>
        </p:nvSpPr>
        <p:spPr>
          <a:xfrm>
            <a:off x="2514601" y="5609844"/>
            <a:ext cx="7223759" cy="157480"/>
          </a:xfrm>
          <a:custGeom>
            <a:avLst/>
            <a:gdLst/>
            <a:ahLst/>
            <a:cxnLst/>
            <a:rect l="l" t="t" r="r" b="b"/>
            <a:pathLst>
              <a:path w="7223759" h="157479">
                <a:moveTo>
                  <a:pt x="0" y="0"/>
                </a:moveTo>
                <a:lnTo>
                  <a:pt x="7223759" y="0"/>
                </a:lnTo>
              </a:path>
              <a:path w="7223759" h="157479">
                <a:moveTo>
                  <a:pt x="0" y="0"/>
                </a:moveTo>
                <a:lnTo>
                  <a:pt x="0" y="156971"/>
                </a:lnTo>
              </a:path>
              <a:path w="7223759" h="157479">
                <a:moveTo>
                  <a:pt x="0" y="156971"/>
                </a:moveTo>
                <a:lnTo>
                  <a:pt x="7223759" y="156971"/>
                </a:lnTo>
              </a:path>
              <a:path w="7223759" h="157479">
                <a:moveTo>
                  <a:pt x="594360" y="0"/>
                </a:moveTo>
                <a:lnTo>
                  <a:pt x="594360" y="156971"/>
                </a:lnTo>
              </a:path>
              <a:path w="7223759" h="157479">
                <a:moveTo>
                  <a:pt x="594360" y="0"/>
                </a:moveTo>
                <a:lnTo>
                  <a:pt x="594360" y="156971"/>
                </a:lnTo>
              </a:path>
              <a:path w="7223759" h="157479">
                <a:moveTo>
                  <a:pt x="1146048" y="0"/>
                </a:moveTo>
                <a:lnTo>
                  <a:pt x="1146048" y="156971"/>
                </a:lnTo>
              </a:path>
              <a:path w="7223759" h="157479">
                <a:moveTo>
                  <a:pt x="1146048" y="0"/>
                </a:moveTo>
                <a:lnTo>
                  <a:pt x="1146048" y="156971"/>
                </a:lnTo>
              </a:path>
              <a:path w="7223759" h="157479">
                <a:moveTo>
                  <a:pt x="1699260" y="0"/>
                </a:moveTo>
                <a:lnTo>
                  <a:pt x="1699260" y="156971"/>
                </a:lnTo>
              </a:path>
              <a:path w="7223759" h="157479">
                <a:moveTo>
                  <a:pt x="1699260" y="0"/>
                </a:moveTo>
                <a:lnTo>
                  <a:pt x="1699260" y="156971"/>
                </a:lnTo>
              </a:path>
              <a:path w="7223759" h="157479">
                <a:moveTo>
                  <a:pt x="2250948" y="0"/>
                </a:moveTo>
                <a:lnTo>
                  <a:pt x="2250948" y="156971"/>
                </a:lnTo>
              </a:path>
              <a:path w="7223759" h="157479">
                <a:moveTo>
                  <a:pt x="2250948" y="0"/>
                </a:moveTo>
                <a:lnTo>
                  <a:pt x="2250948" y="156971"/>
                </a:lnTo>
              </a:path>
              <a:path w="7223759" h="157479">
                <a:moveTo>
                  <a:pt x="2804160" y="0"/>
                </a:moveTo>
                <a:lnTo>
                  <a:pt x="2804160" y="156971"/>
                </a:lnTo>
              </a:path>
              <a:path w="7223759" h="157479">
                <a:moveTo>
                  <a:pt x="2804160" y="0"/>
                </a:moveTo>
                <a:lnTo>
                  <a:pt x="2804160" y="156971"/>
                </a:lnTo>
              </a:path>
              <a:path w="7223759" h="157479">
                <a:moveTo>
                  <a:pt x="3355848" y="0"/>
                </a:moveTo>
                <a:lnTo>
                  <a:pt x="3355848" y="156971"/>
                </a:lnTo>
              </a:path>
              <a:path w="7223759" h="157479">
                <a:moveTo>
                  <a:pt x="3355848" y="0"/>
                </a:moveTo>
                <a:lnTo>
                  <a:pt x="3355848" y="156971"/>
                </a:lnTo>
              </a:path>
              <a:path w="7223759" h="157479">
                <a:moveTo>
                  <a:pt x="3909060" y="0"/>
                </a:moveTo>
                <a:lnTo>
                  <a:pt x="3909060" y="156971"/>
                </a:lnTo>
              </a:path>
              <a:path w="7223759" h="157479">
                <a:moveTo>
                  <a:pt x="3909060" y="0"/>
                </a:moveTo>
                <a:lnTo>
                  <a:pt x="3909060" y="156971"/>
                </a:lnTo>
              </a:path>
              <a:path w="7223759" h="157479">
                <a:moveTo>
                  <a:pt x="4460748" y="0"/>
                </a:moveTo>
                <a:lnTo>
                  <a:pt x="4460748" y="156971"/>
                </a:lnTo>
              </a:path>
              <a:path w="7223759" h="157479">
                <a:moveTo>
                  <a:pt x="4460748" y="0"/>
                </a:moveTo>
                <a:lnTo>
                  <a:pt x="4460748" y="156971"/>
                </a:lnTo>
              </a:path>
              <a:path w="7223759" h="157479">
                <a:moveTo>
                  <a:pt x="5013960" y="0"/>
                </a:moveTo>
                <a:lnTo>
                  <a:pt x="5013960" y="156971"/>
                </a:lnTo>
              </a:path>
              <a:path w="7223759" h="157479">
                <a:moveTo>
                  <a:pt x="5013960" y="0"/>
                </a:moveTo>
                <a:lnTo>
                  <a:pt x="5013960" y="156971"/>
                </a:lnTo>
              </a:path>
              <a:path w="7223759" h="157479">
                <a:moveTo>
                  <a:pt x="5567172" y="0"/>
                </a:moveTo>
                <a:lnTo>
                  <a:pt x="5567172" y="156971"/>
                </a:lnTo>
              </a:path>
              <a:path w="7223759" h="157479">
                <a:moveTo>
                  <a:pt x="5567172" y="0"/>
                </a:moveTo>
                <a:lnTo>
                  <a:pt x="5567172" y="156971"/>
                </a:lnTo>
              </a:path>
              <a:path w="7223759" h="157479">
                <a:moveTo>
                  <a:pt x="6118859" y="0"/>
                </a:moveTo>
                <a:lnTo>
                  <a:pt x="6118859" y="156971"/>
                </a:lnTo>
              </a:path>
              <a:path w="7223759" h="157479">
                <a:moveTo>
                  <a:pt x="6118859" y="0"/>
                </a:moveTo>
                <a:lnTo>
                  <a:pt x="6118859" y="156971"/>
                </a:lnTo>
              </a:path>
              <a:path w="7223759" h="157479">
                <a:moveTo>
                  <a:pt x="6672072" y="0"/>
                </a:moveTo>
                <a:lnTo>
                  <a:pt x="6672072" y="156971"/>
                </a:lnTo>
              </a:path>
              <a:path w="7223759" h="157479">
                <a:moveTo>
                  <a:pt x="6672072" y="0"/>
                </a:moveTo>
                <a:lnTo>
                  <a:pt x="6672072" y="156971"/>
                </a:lnTo>
              </a:path>
              <a:path w="7223759" h="157479">
                <a:moveTo>
                  <a:pt x="7223759" y="0"/>
                </a:moveTo>
                <a:lnTo>
                  <a:pt x="7223759" y="156971"/>
                </a:lnTo>
              </a:path>
              <a:path w="7223759" h="157479">
                <a:moveTo>
                  <a:pt x="7223759" y="0"/>
                </a:moveTo>
                <a:lnTo>
                  <a:pt x="7223759" y="156971"/>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217" name="object 217"/>
          <p:cNvSpPr txBox="1"/>
          <p:nvPr/>
        </p:nvSpPr>
        <p:spPr>
          <a:xfrm>
            <a:off x="2526588" y="5603850"/>
            <a:ext cx="370840" cy="135935"/>
          </a:xfrm>
          <a:prstGeom prst="rect">
            <a:avLst/>
          </a:prstGeom>
        </p:spPr>
        <p:txBody>
          <a:bodyPr vert="horz" wrap="square" lIns="0" tIns="12700" rIns="0" bIns="0" rtlCol="0">
            <a:spAutoFit/>
          </a:bodyPr>
          <a:lstStyle/>
          <a:p>
            <a:pPr marL="12700" defTabSz="914400">
              <a:spcBef>
                <a:spcPts val="100"/>
              </a:spcBef>
            </a:pPr>
            <a:r>
              <a:rPr sz="800" kern="0" spc="-10" dirty="0">
                <a:solidFill>
                  <a:sysClr val="windowText" lastClr="000000"/>
                </a:solidFill>
                <a:latin typeface="Arial"/>
                <a:cs typeface="Arial"/>
              </a:rPr>
              <a:t>Sunday</a:t>
            </a:r>
            <a:endParaRPr sz="800" kern="0">
              <a:solidFill>
                <a:sysClr val="windowText" lastClr="000000"/>
              </a:solidFill>
              <a:latin typeface="Arial"/>
              <a:cs typeface="Arial"/>
            </a:endParaRPr>
          </a:p>
        </p:txBody>
      </p:sp>
      <p:sp>
        <p:nvSpPr>
          <p:cNvPr id="218" name="object 218"/>
          <p:cNvSpPr txBox="1"/>
          <p:nvPr/>
        </p:nvSpPr>
        <p:spPr>
          <a:xfrm>
            <a:off x="3344417"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219" name="object 219"/>
          <p:cNvSpPr txBox="1"/>
          <p:nvPr/>
        </p:nvSpPr>
        <p:spPr>
          <a:xfrm>
            <a:off x="3896995"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7</a:t>
            </a:r>
            <a:endParaRPr sz="800" kern="0">
              <a:solidFill>
                <a:sysClr val="windowText" lastClr="000000"/>
              </a:solidFill>
              <a:latin typeface="Arial"/>
              <a:cs typeface="Arial"/>
            </a:endParaRPr>
          </a:p>
        </p:txBody>
      </p:sp>
      <p:sp>
        <p:nvSpPr>
          <p:cNvPr id="220" name="object 220"/>
          <p:cNvSpPr txBox="1"/>
          <p:nvPr/>
        </p:nvSpPr>
        <p:spPr>
          <a:xfrm>
            <a:off x="4449572"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1</a:t>
            </a:r>
            <a:endParaRPr sz="800" kern="0">
              <a:solidFill>
                <a:sysClr val="windowText" lastClr="000000"/>
              </a:solidFill>
              <a:latin typeface="Arial"/>
              <a:cs typeface="Arial"/>
            </a:endParaRPr>
          </a:p>
        </p:txBody>
      </p:sp>
      <p:sp>
        <p:nvSpPr>
          <p:cNvPr id="221" name="object 221"/>
          <p:cNvSpPr txBox="1"/>
          <p:nvPr/>
        </p:nvSpPr>
        <p:spPr>
          <a:xfrm>
            <a:off x="7212329"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5</a:t>
            </a:r>
            <a:endParaRPr sz="800" kern="0">
              <a:solidFill>
                <a:sysClr val="windowText" lastClr="000000"/>
              </a:solidFill>
              <a:latin typeface="Arial"/>
              <a:cs typeface="Arial"/>
            </a:endParaRPr>
          </a:p>
        </p:txBody>
      </p:sp>
      <p:sp>
        <p:nvSpPr>
          <p:cNvPr id="222" name="object 222"/>
          <p:cNvSpPr txBox="1"/>
          <p:nvPr/>
        </p:nvSpPr>
        <p:spPr>
          <a:xfrm>
            <a:off x="7764907"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p:txBody>
      </p:sp>
      <p:sp>
        <p:nvSpPr>
          <p:cNvPr id="223" name="object 223"/>
          <p:cNvSpPr txBox="1"/>
          <p:nvPr/>
        </p:nvSpPr>
        <p:spPr>
          <a:xfrm>
            <a:off x="8317483" y="5606593"/>
            <a:ext cx="82550" cy="135935"/>
          </a:xfrm>
          <a:prstGeom prst="rect">
            <a:avLst/>
          </a:prstGeom>
        </p:spPr>
        <p:txBody>
          <a:bodyPr vert="horz" wrap="square" lIns="0" tIns="12700" rIns="0" bIns="0" rtlCol="0">
            <a:spAutoFit/>
          </a:bodyPr>
          <a:lstStyle/>
          <a:p>
            <a:pPr marL="12700" defTabSz="914400">
              <a:spcBef>
                <a:spcPts val="100"/>
              </a:spcBef>
            </a:pP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p:txBody>
      </p:sp>
      <p:sp>
        <p:nvSpPr>
          <p:cNvPr id="224" name="object 224"/>
          <p:cNvSpPr txBox="1"/>
          <p:nvPr/>
        </p:nvSpPr>
        <p:spPr>
          <a:xfrm>
            <a:off x="8165084" y="4475201"/>
            <a:ext cx="1544955" cy="1302921"/>
          </a:xfrm>
          <a:prstGeom prst="rect">
            <a:avLst/>
          </a:prstGeom>
        </p:spPr>
        <p:txBody>
          <a:bodyPr vert="horz" wrap="square" lIns="0" tIns="48260" rIns="0" bIns="0" rtlCol="0">
            <a:spAutoFit/>
          </a:bodyPr>
          <a:lstStyle/>
          <a:p>
            <a:pPr marL="12700" defTabSz="914400">
              <a:spcBef>
                <a:spcPts val="380"/>
              </a:spcBef>
              <a:tabLst>
                <a:tab pos="511175" algn="l"/>
              </a:tabLst>
            </a:pPr>
            <a:r>
              <a:rPr sz="800" kern="0" spc="-10" dirty="0">
                <a:solidFill>
                  <a:sysClr val="windowText" lastClr="000000"/>
                </a:solidFill>
                <a:latin typeface="Arial"/>
                <a:cs typeface="Arial"/>
              </a:rPr>
              <a:t>October</a:t>
            </a:r>
            <a:r>
              <a:rPr sz="800" kern="0" dirty="0">
                <a:solidFill>
                  <a:sysClr val="windowText" lastClr="000000"/>
                </a:solidFill>
                <a:latin typeface="Arial"/>
                <a:cs typeface="Arial"/>
              </a:rPr>
              <a:t>	November</a:t>
            </a:r>
            <a:r>
              <a:rPr sz="800" kern="0" spc="400" dirty="0">
                <a:solidFill>
                  <a:sysClr val="windowText" lastClr="000000"/>
                </a:solidFill>
                <a:latin typeface="Arial"/>
                <a:cs typeface="Arial"/>
              </a:rPr>
              <a:t> </a:t>
            </a:r>
            <a:r>
              <a:rPr sz="800" kern="0" spc="-10" dirty="0">
                <a:solidFill>
                  <a:sysClr val="windowText" lastClr="000000"/>
                </a:solidFill>
                <a:latin typeface="Arial"/>
                <a:cs typeface="Arial"/>
              </a:rPr>
              <a:t>December</a:t>
            </a:r>
            <a:endParaRPr sz="800" kern="0">
              <a:solidFill>
                <a:sysClr val="windowText" lastClr="000000"/>
              </a:solidFill>
              <a:latin typeface="Arial"/>
              <a:cs typeface="Arial"/>
            </a:endParaRPr>
          </a:p>
          <a:p>
            <a:pPr marL="717550" defTabSz="914400">
              <a:spcBef>
                <a:spcPts val="285"/>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0"/>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0"/>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5"/>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0"/>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0"/>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a:p>
            <a:pPr marL="717550" defTabSz="914400">
              <a:spcBef>
                <a:spcPts val="270"/>
              </a:spcBef>
              <a:tabLst>
                <a:tab pos="127000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0</a:t>
            </a:r>
            <a:endParaRPr sz="800" kern="0">
              <a:solidFill>
                <a:sysClr val="windowText" lastClr="000000"/>
              </a:solidFill>
              <a:latin typeface="Arial"/>
              <a:cs typeface="Arial"/>
            </a:endParaRPr>
          </a:p>
        </p:txBody>
      </p:sp>
      <p:sp>
        <p:nvSpPr>
          <p:cNvPr id="225" name="object 225"/>
          <p:cNvSpPr txBox="1"/>
          <p:nvPr/>
        </p:nvSpPr>
        <p:spPr>
          <a:xfrm>
            <a:off x="2898395" y="4405377"/>
            <a:ext cx="103505" cy="182101"/>
          </a:xfrm>
          <a:prstGeom prst="rect">
            <a:avLst/>
          </a:prstGeom>
        </p:spPr>
        <p:txBody>
          <a:bodyPr vert="horz" wrap="square" lIns="0" tIns="12700" rIns="0" bIns="0" rtlCol="0">
            <a:spAutoFit/>
          </a:bodyPr>
          <a:lstStyle/>
          <a:p>
            <a:pPr marL="12700" defTabSz="914400">
              <a:spcBef>
                <a:spcPts val="100"/>
              </a:spcBef>
            </a:pPr>
            <a:r>
              <a:rPr sz="1100" kern="0" spc="-50" dirty="0">
                <a:solidFill>
                  <a:sysClr val="windowText" lastClr="000000"/>
                </a:solidFill>
                <a:latin typeface="Arial"/>
                <a:cs typeface="Arial"/>
              </a:rPr>
              <a:t>0</a:t>
            </a:r>
            <a:endParaRPr sz="1100" kern="0">
              <a:solidFill>
                <a:sysClr val="windowText" lastClr="000000"/>
              </a:solidFill>
              <a:latin typeface="Arial"/>
              <a:cs typeface="Arial"/>
            </a:endParaRPr>
          </a:p>
        </p:txBody>
      </p:sp>
      <p:sp>
        <p:nvSpPr>
          <p:cNvPr id="226" name="object 226"/>
          <p:cNvSpPr txBox="1"/>
          <p:nvPr/>
        </p:nvSpPr>
        <p:spPr>
          <a:xfrm>
            <a:off x="2820669" y="1353389"/>
            <a:ext cx="181610" cy="2850139"/>
          </a:xfrm>
          <a:prstGeom prst="rect">
            <a:avLst/>
          </a:prstGeom>
        </p:spPr>
        <p:txBody>
          <a:bodyPr vert="horz" wrap="square" lIns="0" tIns="13335" rIns="0" bIns="0" rtlCol="0">
            <a:spAutoFit/>
          </a:bodyPr>
          <a:lstStyle/>
          <a:p>
            <a:pPr marL="12700" defTabSz="914400">
              <a:spcBef>
                <a:spcPts val="105"/>
              </a:spcBef>
            </a:pPr>
            <a:r>
              <a:rPr sz="1100" kern="0" spc="-25" dirty="0">
                <a:solidFill>
                  <a:sysClr val="windowText" lastClr="000000"/>
                </a:solidFill>
                <a:latin typeface="Arial"/>
                <a:cs typeface="Arial"/>
              </a:rPr>
              <a:t>12</a:t>
            </a:r>
            <a:endParaRPr sz="1100" kern="0">
              <a:solidFill>
                <a:sysClr val="windowText" lastClr="000000"/>
              </a:solidFill>
              <a:latin typeface="Arial"/>
              <a:cs typeface="Arial"/>
            </a:endParaRPr>
          </a:p>
          <a:p>
            <a:pPr defTabSz="914400"/>
            <a:endParaRPr sz="1100" kern="0">
              <a:solidFill>
                <a:sysClr val="windowText" lastClr="000000"/>
              </a:solidFill>
              <a:latin typeface="Arial"/>
              <a:cs typeface="Arial"/>
            </a:endParaRPr>
          </a:p>
          <a:p>
            <a:pPr defTabSz="914400">
              <a:spcBef>
                <a:spcPts val="155"/>
              </a:spcBef>
            </a:pPr>
            <a:endParaRPr sz="1100" kern="0">
              <a:solidFill>
                <a:sysClr val="windowText" lastClr="000000"/>
              </a:solidFill>
              <a:latin typeface="Arial"/>
              <a:cs typeface="Arial"/>
            </a:endParaRPr>
          </a:p>
          <a:p>
            <a:pPr marL="12700" defTabSz="914400"/>
            <a:r>
              <a:rPr sz="1100" kern="0" spc="-25" dirty="0">
                <a:solidFill>
                  <a:sysClr val="windowText" lastClr="000000"/>
                </a:solidFill>
                <a:latin typeface="Arial"/>
                <a:cs typeface="Arial"/>
              </a:rPr>
              <a:t>10</a:t>
            </a:r>
            <a:endParaRPr sz="1100" kern="0">
              <a:solidFill>
                <a:sysClr val="windowText" lastClr="000000"/>
              </a:solidFill>
              <a:latin typeface="Arial"/>
              <a:cs typeface="Arial"/>
            </a:endParaRPr>
          </a:p>
          <a:p>
            <a:pPr defTabSz="914400"/>
            <a:endParaRPr sz="1100" kern="0">
              <a:solidFill>
                <a:sysClr val="windowText" lastClr="000000"/>
              </a:solidFill>
              <a:latin typeface="Arial"/>
              <a:cs typeface="Arial"/>
            </a:endParaRPr>
          </a:p>
          <a:p>
            <a:pPr defTabSz="914400">
              <a:spcBef>
                <a:spcPts val="155"/>
              </a:spcBef>
            </a:pPr>
            <a:endParaRPr sz="1100" kern="0">
              <a:solidFill>
                <a:sysClr val="windowText" lastClr="000000"/>
              </a:solidFill>
              <a:latin typeface="Arial"/>
              <a:cs typeface="Arial"/>
            </a:endParaRPr>
          </a:p>
          <a:p>
            <a:pPr marL="90170" defTabSz="914400"/>
            <a:r>
              <a:rPr sz="1100" kern="0" spc="-50" dirty="0">
                <a:solidFill>
                  <a:sysClr val="windowText" lastClr="000000"/>
                </a:solidFill>
                <a:latin typeface="Arial"/>
                <a:cs typeface="Arial"/>
              </a:rPr>
              <a:t>8</a:t>
            </a:r>
            <a:endParaRPr sz="1100" kern="0">
              <a:solidFill>
                <a:sysClr val="windowText" lastClr="000000"/>
              </a:solidFill>
              <a:latin typeface="Arial"/>
              <a:cs typeface="Arial"/>
            </a:endParaRPr>
          </a:p>
          <a:p>
            <a:pPr defTabSz="914400"/>
            <a:endParaRPr sz="1100" kern="0">
              <a:solidFill>
                <a:sysClr val="windowText" lastClr="000000"/>
              </a:solidFill>
              <a:latin typeface="Arial"/>
              <a:cs typeface="Arial"/>
            </a:endParaRPr>
          </a:p>
          <a:p>
            <a:pPr defTabSz="914400">
              <a:spcBef>
                <a:spcPts val="155"/>
              </a:spcBef>
            </a:pPr>
            <a:endParaRPr sz="1100" kern="0">
              <a:solidFill>
                <a:sysClr val="windowText" lastClr="000000"/>
              </a:solidFill>
              <a:latin typeface="Arial"/>
              <a:cs typeface="Arial"/>
            </a:endParaRPr>
          </a:p>
          <a:p>
            <a:pPr marL="90170" defTabSz="914400"/>
            <a:r>
              <a:rPr sz="1100" kern="0" spc="-50" dirty="0">
                <a:solidFill>
                  <a:sysClr val="windowText" lastClr="000000"/>
                </a:solidFill>
                <a:latin typeface="Arial"/>
                <a:cs typeface="Arial"/>
              </a:rPr>
              <a:t>6</a:t>
            </a:r>
            <a:endParaRPr sz="1100" kern="0">
              <a:solidFill>
                <a:sysClr val="windowText" lastClr="000000"/>
              </a:solidFill>
              <a:latin typeface="Arial"/>
              <a:cs typeface="Arial"/>
            </a:endParaRPr>
          </a:p>
          <a:p>
            <a:pPr defTabSz="914400"/>
            <a:endParaRPr sz="1100" kern="0">
              <a:solidFill>
                <a:sysClr val="windowText" lastClr="000000"/>
              </a:solidFill>
              <a:latin typeface="Arial"/>
              <a:cs typeface="Arial"/>
            </a:endParaRPr>
          </a:p>
          <a:p>
            <a:pPr defTabSz="914400">
              <a:spcBef>
                <a:spcPts val="155"/>
              </a:spcBef>
            </a:pPr>
            <a:endParaRPr sz="1100" kern="0">
              <a:solidFill>
                <a:sysClr val="windowText" lastClr="000000"/>
              </a:solidFill>
              <a:latin typeface="Arial"/>
              <a:cs typeface="Arial"/>
            </a:endParaRPr>
          </a:p>
          <a:p>
            <a:pPr marL="90170" defTabSz="914400"/>
            <a:r>
              <a:rPr sz="1100" kern="0" spc="-50" dirty="0">
                <a:solidFill>
                  <a:sysClr val="windowText" lastClr="000000"/>
                </a:solidFill>
                <a:latin typeface="Arial"/>
                <a:cs typeface="Arial"/>
              </a:rPr>
              <a:t>4</a:t>
            </a:r>
            <a:endParaRPr sz="1100" kern="0">
              <a:solidFill>
                <a:sysClr val="windowText" lastClr="000000"/>
              </a:solidFill>
              <a:latin typeface="Arial"/>
              <a:cs typeface="Arial"/>
            </a:endParaRPr>
          </a:p>
          <a:p>
            <a:pPr defTabSz="914400"/>
            <a:endParaRPr sz="1100" kern="0">
              <a:solidFill>
                <a:sysClr val="windowText" lastClr="000000"/>
              </a:solidFill>
              <a:latin typeface="Arial"/>
              <a:cs typeface="Arial"/>
            </a:endParaRPr>
          </a:p>
          <a:p>
            <a:pPr defTabSz="914400">
              <a:spcBef>
                <a:spcPts val="155"/>
              </a:spcBef>
            </a:pPr>
            <a:endParaRPr sz="1100" kern="0">
              <a:solidFill>
                <a:sysClr val="windowText" lastClr="000000"/>
              </a:solidFill>
              <a:latin typeface="Arial"/>
              <a:cs typeface="Arial"/>
            </a:endParaRPr>
          </a:p>
          <a:p>
            <a:pPr marL="90170" defTabSz="914400"/>
            <a:r>
              <a:rPr sz="1100" kern="0" spc="-50" dirty="0">
                <a:solidFill>
                  <a:sysClr val="windowText" lastClr="000000"/>
                </a:solidFill>
                <a:latin typeface="Arial"/>
                <a:cs typeface="Arial"/>
              </a:rPr>
              <a:t>2</a:t>
            </a:r>
            <a:endParaRPr sz="1100" kern="0">
              <a:solidFill>
                <a:sysClr val="windowText" lastClr="000000"/>
              </a:solidFill>
              <a:latin typeface="Arial"/>
              <a:cs typeface="Arial"/>
            </a:endParaRPr>
          </a:p>
        </p:txBody>
      </p:sp>
      <p:sp>
        <p:nvSpPr>
          <p:cNvPr id="227" name="object 227"/>
          <p:cNvSpPr txBox="1"/>
          <p:nvPr/>
        </p:nvSpPr>
        <p:spPr>
          <a:xfrm>
            <a:off x="3131566" y="980314"/>
            <a:ext cx="5911850" cy="330835"/>
          </a:xfrm>
          <a:prstGeom prst="rect">
            <a:avLst/>
          </a:prstGeom>
        </p:spPr>
        <p:txBody>
          <a:bodyPr vert="horz" wrap="square" lIns="0" tIns="13335" rIns="0" bIns="0" rtlCol="0">
            <a:spAutoFit/>
          </a:bodyPr>
          <a:lstStyle/>
          <a:p>
            <a:pPr marL="12700" defTabSz="914400">
              <a:spcBef>
                <a:spcPts val="105"/>
              </a:spcBef>
            </a:pPr>
            <a:r>
              <a:rPr sz="2000" b="1" u="sng" kern="0" dirty="0">
                <a:solidFill>
                  <a:sysClr val="windowText" lastClr="000000"/>
                </a:solidFill>
                <a:uFill>
                  <a:solidFill>
                    <a:srgbClr val="000000"/>
                  </a:solidFill>
                </a:uFill>
                <a:latin typeface="Arial"/>
                <a:cs typeface="Arial"/>
              </a:rPr>
              <a:t>OVERDOSE</a:t>
            </a:r>
            <a:r>
              <a:rPr sz="2000" b="1" u="sng" kern="0" spc="-75"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BY</a:t>
            </a:r>
            <a:r>
              <a:rPr sz="2000" b="1" u="sng" kern="0" spc="-65"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MONTH</a:t>
            </a:r>
            <a:r>
              <a:rPr sz="2000" b="1" u="sng" kern="0" spc="-120"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AND</a:t>
            </a:r>
            <a:r>
              <a:rPr sz="2000" b="1" u="sng" kern="0" spc="-55" dirty="0">
                <a:solidFill>
                  <a:sysClr val="windowText" lastClr="000000"/>
                </a:solidFill>
                <a:uFill>
                  <a:solidFill>
                    <a:srgbClr val="000000"/>
                  </a:solidFill>
                </a:uFill>
                <a:latin typeface="Arial"/>
                <a:cs typeface="Arial"/>
              </a:rPr>
              <a:t> </a:t>
            </a:r>
            <a:r>
              <a:rPr sz="2000" b="1" u="sng" kern="0" spc="-70" dirty="0">
                <a:solidFill>
                  <a:sysClr val="windowText" lastClr="000000"/>
                </a:solidFill>
                <a:uFill>
                  <a:solidFill>
                    <a:srgbClr val="000000"/>
                  </a:solidFill>
                </a:uFill>
                <a:latin typeface="Arial"/>
                <a:cs typeface="Arial"/>
              </a:rPr>
              <a:t>DAY</a:t>
            </a:r>
            <a:r>
              <a:rPr sz="2000" b="1" u="sng" kern="0" spc="-65"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OF</a:t>
            </a:r>
            <a:r>
              <a:rPr sz="2000" b="1" u="sng" kern="0" spc="-30"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THE</a:t>
            </a:r>
            <a:r>
              <a:rPr sz="2000" b="1" u="sng" kern="0" spc="-40" dirty="0">
                <a:solidFill>
                  <a:sysClr val="windowText" lastClr="000000"/>
                </a:solidFill>
                <a:uFill>
                  <a:solidFill>
                    <a:srgbClr val="000000"/>
                  </a:solidFill>
                </a:uFill>
                <a:latin typeface="Arial"/>
                <a:cs typeface="Arial"/>
              </a:rPr>
              <a:t> </a:t>
            </a:r>
            <a:r>
              <a:rPr sz="2000" b="1" u="sng" kern="0" spc="-20" dirty="0">
                <a:solidFill>
                  <a:sysClr val="windowText" lastClr="000000"/>
                </a:solidFill>
                <a:uFill>
                  <a:solidFill>
                    <a:srgbClr val="000000"/>
                  </a:solidFill>
                </a:uFill>
                <a:latin typeface="Arial"/>
                <a:cs typeface="Arial"/>
              </a:rPr>
              <a:t>WEEK</a:t>
            </a:r>
            <a:endParaRPr sz="2000" kern="0">
              <a:solidFill>
                <a:sysClr val="windowText" lastClr="000000"/>
              </a:solidFill>
              <a:latin typeface="Arial"/>
              <a:cs typeface="Arial"/>
            </a:endParaRPr>
          </a:p>
        </p:txBody>
      </p:sp>
      <p:grpSp>
        <p:nvGrpSpPr>
          <p:cNvPr id="228" name="object 228"/>
          <p:cNvGrpSpPr/>
          <p:nvPr/>
        </p:nvGrpSpPr>
        <p:grpSpPr>
          <a:xfrm>
            <a:off x="3160776" y="5914644"/>
            <a:ext cx="1765300" cy="76200"/>
            <a:chOff x="1636776" y="5914644"/>
            <a:chExt cx="1765300" cy="76200"/>
          </a:xfrm>
        </p:grpSpPr>
        <p:pic>
          <p:nvPicPr>
            <p:cNvPr id="229" name="object 229"/>
            <p:cNvPicPr/>
            <p:nvPr/>
          </p:nvPicPr>
          <p:blipFill>
            <a:blip r:embed="rId76" cstate="print"/>
            <a:stretch>
              <a:fillRect/>
            </a:stretch>
          </p:blipFill>
          <p:spPr>
            <a:xfrm>
              <a:off x="1636776" y="5914644"/>
              <a:ext cx="76200" cy="76200"/>
            </a:xfrm>
            <a:prstGeom prst="rect">
              <a:avLst/>
            </a:prstGeom>
          </p:spPr>
        </p:pic>
        <p:pic>
          <p:nvPicPr>
            <p:cNvPr id="230" name="object 230"/>
            <p:cNvPicPr/>
            <p:nvPr/>
          </p:nvPicPr>
          <p:blipFill>
            <a:blip r:embed="rId77" cstate="print"/>
            <a:stretch>
              <a:fillRect/>
            </a:stretch>
          </p:blipFill>
          <p:spPr>
            <a:xfrm>
              <a:off x="2459736" y="5914644"/>
              <a:ext cx="76200" cy="76200"/>
            </a:xfrm>
            <a:prstGeom prst="rect">
              <a:avLst/>
            </a:prstGeom>
          </p:spPr>
        </p:pic>
        <p:pic>
          <p:nvPicPr>
            <p:cNvPr id="231" name="object 231"/>
            <p:cNvPicPr/>
            <p:nvPr/>
          </p:nvPicPr>
          <p:blipFill>
            <a:blip r:embed="rId78" cstate="print"/>
            <a:stretch>
              <a:fillRect/>
            </a:stretch>
          </p:blipFill>
          <p:spPr>
            <a:xfrm>
              <a:off x="3323844" y="5914644"/>
              <a:ext cx="77724" cy="76200"/>
            </a:xfrm>
            <a:prstGeom prst="rect">
              <a:avLst/>
            </a:prstGeom>
          </p:spPr>
        </p:pic>
      </p:grpSp>
      <p:sp>
        <p:nvSpPr>
          <p:cNvPr id="232" name="object 232"/>
          <p:cNvSpPr txBox="1"/>
          <p:nvPr/>
        </p:nvSpPr>
        <p:spPr>
          <a:xfrm>
            <a:off x="3257805" y="5260060"/>
            <a:ext cx="2516505" cy="784860"/>
          </a:xfrm>
          <a:prstGeom prst="rect">
            <a:avLst/>
          </a:prstGeom>
        </p:spPr>
        <p:txBody>
          <a:bodyPr vert="horz" wrap="square" lIns="0" tIns="46990" rIns="0" bIns="0" rtlCol="0">
            <a:spAutoFit/>
          </a:bodyPr>
          <a:lstStyle/>
          <a:p>
            <a:pPr marR="142240" algn="r" defTabSz="914400">
              <a:spcBef>
                <a:spcPts val="370"/>
              </a:spcBef>
              <a:tabLst>
                <a:tab pos="552450" algn="l"/>
              </a:tabLst>
            </a:pPr>
            <a:r>
              <a:rPr sz="800" kern="0" spc="-50" dirty="0">
                <a:solidFill>
                  <a:sysClr val="windowText" lastClr="000000"/>
                </a:solidFill>
                <a:latin typeface="Arial"/>
                <a:cs typeface="Arial"/>
              </a:rPr>
              <a:t>3</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6</a:t>
            </a:r>
            <a:endParaRPr sz="800" kern="0">
              <a:solidFill>
                <a:sysClr val="windowText" lastClr="000000"/>
              </a:solidFill>
              <a:latin typeface="Arial"/>
              <a:cs typeface="Arial"/>
            </a:endParaRPr>
          </a:p>
          <a:p>
            <a:pPr marR="142240" algn="r" defTabSz="914400">
              <a:spcBef>
                <a:spcPts val="270"/>
              </a:spcBef>
              <a:tabLst>
                <a:tab pos="552450" algn="l"/>
              </a:tabLst>
            </a:pPr>
            <a:r>
              <a:rPr sz="800" kern="0" spc="-50" dirty="0">
                <a:solidFill>
                  <a:sysClr val="windowText" lastClr="000000"/>
                </a:solidFill>
                <a:latin typeface="Arial"/>
                <a:cs typeface="Arial"/>
              </a:rPr>
              <a:t>0</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1</a:t>
            </a:r>
            <a:endParaRPr sz="800" kern="0">
              <a:solidFill>
                <a:sysClr val="windowText" lastClr="000000"/>
              </a:solidFill>
              <a:latin typeface="Arial"/>
              <a:cs typeface="Arial"/>
            </a:endParaRPr>
          </a:p>
          <a:p>
            <a:pPr marR="142240" algn="r" defTabSz="914400">
              <a:spcBef>
                <a:spcPts val="270"/>
              </a:spcBef>
              <a:tabLst>
                <a:tab pos="552450" algn="l"/>
              </a:tabLst>
            </a:pPr>
            <a:r>
              <a:rPr sz="800" kern="0" spc="-50" dirty="0">
                <a:solidFill>
                  <a:sysClr val="windowText" lastClr="000000"/>
                </a:solidFill>
                <a:latin typeface="Arial"/>
                <a:cs typeface="Arial"/>
              </a:rPr>
              <a:t>4</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2</a:t>
            </a:r>
            <a:endParaRPr sz="800" kern="0">
              <a:solidFill>
                <a:sysClr val="windowText" lastClr="000000"/>
              </a:solidFill>
              <a:latin typeface="Arial"/>
              <a:cs typeface="Arial"/>
            </a:endParaRPr>
          </a:p>
          <a:p>
            <a:pPr marL="12700" defTabSz="914400">
              <a:spcBef>
                <a:spcPts val="844"/>
              </a:spcBef>
              <a:tabLst>
                <a:tab pos="835025" algn="l"/>
                <a:tab pos="1700530" algn="l"/>
              </a:tabLst>
            </a:pPr>
            <a:r>
              <a:rPr sz="1200" kern="0" spc="-10" dirty="0">
                <a:solidFill>
                  <a:sysClr val="windowText" lastClr="000000"/>
                </a:solidFill>
                <a:latin typeface="Arial"/>
                <a:cs typeface="Arial"/>
              </a:rPr>
              <a:t>Monday</a:t>
            </a:r>
            <a:r>
              <a:rPr sz="1200" kern="0" dirty="0">
                <a:solidFill>
                  <a:sysClr val="windowText" lastClr="000000"/>
                </a:solidFill>
                <a:latin typeface="Arial"/>
                <a:cs typeface="Arial"/>
              </a:rPr>
              <a:t>	</a:t>
            </a:r>
            <a:r>
              <a:rPr sz="1200" kern="0" spc="-10" dirty="0">
                <a:solidFill>
                  <a:sysClr val="windowText" lastClr="000000"/>
                </a:solidFill>
                <a:latin typeface="Arial"/>
                <a:cs typeface="Arial"/>
              </a:rPr>
              <a:t>Tuesday</a:t>
            </a:r>
            <a:r>
              <a:rPr sz="1200" kern="0" dirty="0">
                <a:solidFill>
                  <a:sysClr val="windowText" lastClr="000000"/>
                </a:solidFill>
                <a:latin typeface="Arial"/>
                <a:cs typeface="Arial"/>
              </a:rPr>
              <a:t>	</a:t>
            </a:r>
            <a:r>
              <a:rPr sz="1200" kern="0" spc="-10" dirty="0">
                <a:solidFill>
                  <a:sysClr val="windowText" lastClr="000000"/>
                </a:solidFill>
                <a:latin typeface="Arial"/>
                <a:cs typeface="Arial"/>
              </a:rPr>
              <a:t>Wednesday</a:t>
            </a:r>
            <a:endParaRPr sz="1200" kern="0">
              <a:solidFill>
                <a:sysClr val="windowText" lastClr="000000"/>
              </a:solidFill>
              <a:latin typeface="Arial"/>
              <a:cs typeface="Arial"/>
            </a:endParaRPr>
          </a:p>
        </p:txBody>
      </p:sp>
      <p:grpSp>
        <p:nvGrpSpPr>
          <p:cNvPr id="233" name="object 233"/>
          <p:cNvGrpSpPr/>
          <p:nvPr/>
        </p:nvGrpSpPr>
        <p:grpSpPr>
          <a:xfrm>
            <a:off x="5932932" y="5914644"/>
            <a:ext cx="2588260" cy="76200"/>
            <a:chOff x="4408932" y="5914644"/>
            <a:chExt cx="2588260" cy="76200"/>
          </a:xfrm>
        </p:grpSpPr>
        <p:pic>
          <p:nvPicPr>
            <p:cNvPr id="234" name="object 234"/>
            <p:cNvPicPr/>
            <p:nvPr/>
          </p:nvPicPr>
          <p:blipFill>
            <a:blip r:embed="rId79" cstate="print"/>
            <a:stretch>
              <a:fillRect/>
            </a:stretch>
          </p:blipFill>
          <p:spPr>
            <a:xfrm>
              <a:off x="4408932" y="5914644"/>
              <a:ext cx="76200" cy="76200"/>
            </a:xfrm>
            <a:prstGeom prst="rect">
              <a:avLst/>
            </a:prstGeom>
          </p:spPr>
        </p:pic>
        <p:pic>
          <p:nvPicPr>
            <p:cNvPr id="235" name="object 235"/>
            <p:cNvPicPr/>
            <p:nvPr/>
          </p:nvPicPr>
          <p:blipFill>
            <a:blip r:embed="rId80" cstate="print"/>
            <a:stretch>
              <a:fillRect/>
            </a:stretch>
          </p:blipFill>
          <p:spPr>
            <a:xfrm>
              <a:off x="5324856" y="5914644"/>
              <a:ext cx="76200" cy="76200"/>
            </a:xfrm>
            <a:prstGeom prst="rect">
              <a:avLst/>
            </a:prstGeom>
          </p:spPr>
        </p:pic>
        <p:pic>
          <p:nvPicPr>
            <p:cNvPr id="236" name="object 236"/>
            <p:cNvPicPr/>
            <p:nvPr/>
          </p:nvPicPr>
          <p:blipFill>
            <a:blip r:embed="rId81" cstate="print"/>
            <a:stretch>
              <a:fillRect/>
            </a:stretch>
          </p:blipFill>
          <p:spPr>
            <a:xfrm>
              <a:off x="6028944" y="5914644"/>
              <a:ext cx="77724" cy="76200"/>
            </a:xfrm>
            <a:prstGeom prst="rect">
              <a:avLst/>
            </a:prstGeom>
          </p:spPr>
        </p:pic>
        <p:pic>
          <p:nvPicPr>
            <p:cNvPr id="237" name="object 237"/>
            <p:cNvPicPr/>
            <p:nvPr/>
          </p:nvPicPr>
          <p:blipFill>
            <a:blip r:embed="rId82" cstate="print"/>
            <a:stretch>
              <a:fillRect/>
            </a:stretch>
          </p:blipFill>
          <p:spPr>
            <a:xfrm>
              <a:off x="6920483" y="5914644"/>
              <a:ext cx="76200" cy="76200"/>
            </a:xfrm>
            <a:prstGeom prst="rect">
              <a:avLst/>
            </a:prstGeom>
          </p:spPr>
        </p:pic>
      </p:grpSp>
      <p:sp>
        <p:nvSpPr>
          <p:cNvPr id="238" name="object 238"/>
          <p:cNvSpPr txBox="1"/>
          <p:nvPr/>
        </p:nvSpPr>
        <p:spPr>
          <a:xfrm>
            <a:off x="6031229" y="5260060"/>
            <a:ext cx="3051810" cy="784860"/>
          </a:xfrm>
          <a:prstGeom prst="rect">
            <a:avLst/>
          </a:prstGeom>
        </p:spPr>
        <p:txBody>
          <a:bodyPr vert="horz" wrap="square" lIns="0" tIns="46990" rIns="0" bIns="0" rtlCol="0">
            <a:spAutoFit/>
          </a:bodyPr>
          <a:lstStyle/>
          <a:p>
            <a:pPr marL="88900" defTabSz="914400">
              <a:spcBef>
                <a:spcPts val="370"/>
              </a:spcBef>
              <a:tabLst>
                <a:tab pos="640715" algn="l"/>
              </a:tabLst>
            </a:pPr>
            <a:r>
              <a:rPr sz="800" kern="0" spc="-50" dirty="0">
                <a:solidFill>
                  <a:sysClr val="windowText" lastClr="000000"/>
                </a:solidFill>
                <a:latin typeface="Arial"/>
                <a:cs typeface="Arial"/>
              </a:rPr>
              <a:t>6</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a:p>
            <a:pPr marL="88900" defTabSz="914400">
              <a:spcBef>
                <a:spcPts val="270"/>
              </a:spcBef>
              <a:tabLst>
                <a:tab pos="640715" algn="l"/>
              </a:tabLst>
            </a:pPr>
            <a:r>
              <a:rPr sz="800" kern="0" spc="-50" dirty="0">
                <a:solidFill>
                  <a:sysClr val="windowText" lastClr="000000"/>
                </a:solidFill>
                <a:latin typeface="Arial"/>
                <a:cs typeface="Arial"/>
              </a:rPr>
              <a:t>4</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a:p>
            <a:pPr marL="88900" defTabSz="914400">
              <a:spcBef>
                <a:spcPts val="270"/>
              </a:spcBef>
              <a:tabLst>
                <a:tab pos="640715" algn="l"/>
              </a:tabLst>
            </a:pPr>
            <a:r>
              <a:rPr sz="800" kern="0" spc="-50" dirty="0">
                <a:solidFill>
                  <a:sysClr val="windowText" lastClr="000000"/>
                </a:solidFill>
                <a:latin typeface="Arial"/>
                <a:cs typeface="Arial"/>
              </a:rPr>
              <a:t>2</a:t>
            </a:r>
            <a:r>
              <a:rPr sz="800" kern="0" dirty="0">
                <a:solidFill>
                  <a:sysClr val="windowText" lastClr="000000"/>
                </a:solidFill>
                <a:latin typeface="Arial"/>
                <a:cs typeface="Arial"/>
              </a:rPr>
              <a:t>	</a:t>
            </a:r>
            <a:r>
              <a:rPr sz="800" kern="0" spc="-50" dirty="0">
                <a:solidFill>
                  <a:sysClr val="windowText" lastClr="000000"/>
                </a:solidFill>
                <a:latin typeface="Arial"/>
                <a:cs typeface="Arial"/>
              </a:rPr>
              <a:t>3</a:t>
            </a:r>
            <a:endParaRPr sz="800" kern="0">
              <a:solidFill>
                <a:sysClr val="windowText" lastClr="000000"/>
              </a:solidFill>
              <a:latin typeface="Arial"/>
              <a:cs typeface="Arial"/>
            </a:endParaRPr>
          </a:p>
          <a:p>
            <a:pPr marL="12700" defTabSz="914400">
              <a:spcBef>
                <a:spcPts val="844"/>
              </a:spcBef>
              <a:tabLst>
                <a:tab pos="928369" algn="l"/>
                <a:tab pos="1632585" algn="l"/>
                <a:tab pos="2523490" algn="l"/>
              </a:tabLst>
            </a:pPr>
            <a:r>
              <a:rPr sz="1200" kern="0" spc="-10" dirty="0">
                <a:solidFill>
                  <a:sysClr val="windowText" lastClr="000000"/>
                </a:solidFill>
                <a:latin typeface="Arial"/>
                <a:cs typeface="Arial"/>
              </a:rPr>
              <a:t>Thursday</a:t>
            </a:r>
            <a:r>
              <a:rPr sz="1200" kern="0" dirty="0">
                <a:solidFill>
                  <a:sysClr val="windowText" lastClr="000000"/>
                </a:solidFill>
                <a:latin typeface="Arial"/>
                <a:cs typeface="Arial"/>
              </a:rPr>
              <a:t>	</a:t>
            </a:r>
            <a:r>
              <a:rPr sz="1200" kern="0" spc="-10" dirty="0">
                <a:solidFill>
                  <a:sysClr val="windowText" lastClr="000000"/>
                </a:solidFill>
                <a:latin typeface="Arial"/>
                <a:cs typeface="Arial"/>
              </a:rPr>
              <a:t>Friday</a:t>
            </a:r>
            <a:r>
              <a:rPr sz="1200" kern="0" dirty="0">
                <a:solidFill>
                  <a:sysClr val="windowText" lastClr="000000"/>
                </a:solidFill>
                <a:latin typeface="Arial"/>
                <a:cs typeface="Arial"/>
              </a:rPr>
              <a:t>	</a:t>
            </a:r>
            <a:r>
              <a:rPr sz="1200" kern="0" spc="-10" dirty="0">
                <a:solidFill>
                  <a:sysClr val="windowText" lastClr="000000"/>
                </a:solidFill>
                <a:latin typeface="Arial"/>
                <a:cs typeface="Arial"/>
              </a:rPr>
              <a:t>Saturday</a:t>
            </a:r>
            <a:r>
              <a:rPr sz="1200" kern="0" dirty="0">
                <a:solidFill>
                  <a:sysClr val="windowText" lastClr="000000"/>
                </a:solidFill>
                <a:latin typeface="Arial"/>
                <a:cs typeface="Arial"/>
              </a:rPr>
              <a:t>	</a:t>
            </a:r>
            <a:r>
              <a:rPr sz="1200" kern="0" spc="-10" dirty="0">
                <a:solidFill>
                  <a:sysClr val="windowText" lastClr="000000"/>
                </a:solidFill>
                <a:latin typeface="Arial"/>
                <a:cs typeface="Arial"/>
              </a:rPr>
              <a:t>Sunday</a:t>
            </a:r>
            <a:endParaRPr sz="1200" kern="0">
              <a:solidFill>
                <a:sysClr val="windowText" lastClr="000000"/>
              </a:solidFill>
              <a:latin typeface="Arial"/>
              <a:cs typeface="Arial"/>
            </a:endParaRPr>
          </a:p>
        </p:txBody>
      </p:sp>
      <p:grpSp>
        <p:nvGrpSpPr>
          <p:cNvPr id="239" name="object 239"/>
          <p:cNvGrpSpPr/>
          <p:nvPr/>
        </p:nvGrpSpPr>
        <p:grpSpPr>
          <a:xfrm>
            <a:off x="2295144" y="909827"/>
            <a:ext cx="7588250" cy="5888990"/>
            <a:chOff x="771144" y="909827"/>
            <a:chExt cx="7588250" cy="5888990"/>
          </a:xfrm>
        </p:grpSpPr>
        <p:sp>
          <p:nvSpPr>
            <p:cNvPr id="240" name="object 240"/>
            <p:cNvSpPr/>
            <p:nvPr/>
          </p:nvSpPr>
          <p:spPr>
            <a:xfrm>
              <a:off x="775716" y="914399"/>
              <a:ext cx="7579359" cy="5236845"/>
            </a:xfrm>
            <a:custGeom>
              <a:avLst/>
              <a:gdLst/>
              <a:ahLst/>
              <a:cxnLst/>
              <a:rect l="l" t="t" r="r" b="b"/>
              <a:pathLst>
                <a:path w="7579359" h="5236845">
                  <a:moveTo>
                    <a:pt x="0" y="5236464"/>
                  </a:moveTo>
                  <a:lnTo>
                    <a:pt x="7578852" y="5236464"/>
                  </a:lnTo>
                  <a:lnTo>
                    <a:pt x="7578852" y="0"/>
                  </a:lnTo>
                  <a:lnTo>
                    <a:pt x="0" y="0"/>
                  </a:lnTo>
                  <a:lnTo>
                    <a:pt x="0" y="5236464"/>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241" name="object 241"/>
            <p:cNvSpPr/>
            <p:nvPr/>
          </p:nvSpPr>
          <p:spPr>
            <a:xfrm>
              <a:off x="1588008" y="4520183"/>
              <a:ext cx="6612890" cy="1243965"/>
            </a:xfrm>
            <a:custGeom>
              <a:avLst/>
              <a:gdLst/>
              <a:ahLst/>
              <a:cxnLst/>
              <a:rect l="l" t="t" r="r" b="b"/>
              <a:pathLst>
                <a:path w="6612890" h="1243964">
                  <a:moveTo>
                    <a:pt x="0" y="309371"/>
                  </a:moveTo>
                  <a:lnTo>
                    <a:pt x="6612635" y="309371"/>
                  </a:lnTo>
                  <a:lnTo>
                    <a:pt x="6612635" y="150875"/>
                  </a:lnTo>
                  <a:lnTo>
                    <a:pt x="0" y="150875"/>
                  </a:lnTo>
                  <a:lnTo>
                    <a:pt x="0" y="309371"/>
                  </a:lnTo>
                  <a:close/>
                </a:path>
                <a:path w="6612890" h="1243964">
                  <a:moveTo>
                    <a:pt x="548640" y="1243583"/>
                  </a:moveTo>
                  <a:lnTo>
                    <a:pt x="1103376" y="1243583"/>
                  </a:lnTo>
                  <a:lnTo>
                    <a:pt x="1103376" y="0"/>
                  </a:lnTo>
                  <a:lnTo>
                    <a:pt x="548640" y="0"/>
                  </a:lnTo>
                  <a:lnTo>
                    <a:pt x="548640" y="1243583"/>
                  </a:lnTo>
                  <a:close/>
                </a:path>
                <a:path w="6612890" h="1243964">
                  <a:moveTo>
                    <a:pt x="2209800" y="774191"/>
                  </a:moveTo>
                  <a:lnTo>
                    <a:pt x="2764536" y="774191"/>
                  </a:lnTo>
                  <a:lnTo>
                    <a:pt x="2764536" y="624839"/>
                  </a:lnTo>
                  <a:lnTo>
                    <a:pt x="2209800" y="624839"/>
                  </a:lnTo>
                  <a:lnTo>
                    <a:pt x="2209800" y="774191"/>
                  </a:lnTo>
                  <a:close/>
                </a:path>
              </a:pathLst>
            </a:custGeom>
            <a:ln w="12192">
              <a:solidFill>
                <a:srgbClr val="FF0000"/>
              </a:solidFill>
            </a:ln>
          </p:spPr>
          <p:txBody>
            <a:bodyPr wrap="square" lIns="0" tIns="0" rIns="0" bIns="0" rtlCol="0"/>
            <a:lstStyle/>
            <a:p>
              <a:pPr defTabSz="914400"/>
              <a:endParaRPr kern="0">
                <a:solidFill>
                  <a:sysClr val="windowText" lastClr="000000"/>
                </a:solidFill>
              </a:endParaRPr>
            </a:p>
          </p:txBody>
        </p:sp>
        <p:pic>
          <p:nvPicPr>
            <p:cNvPr id="242" name="object 242"/>
            <p:cNvPicPr/>
            <p:nvPr/>
          </p:nvPicPr>
          <p:blipFill>
            <a:blip r:embed="rId83" cstate="print"/>
            <a:stretch>
              <a:fillRect/>
            </a:stretch>
          </p:blipFill>
          <p:spPr>
            <a:xfrm>
              <a:off x="1807463" y="6187439"/>
              <a:ext cx="5564124" cy="573011"/>
            </a:xfrm>
            <a:prstGeom prst="rect">
              <a:avLst/>
            </a:prstGeom>
          </p:spPr>
        </p:pic>
        <p:pic>
          <p:nvPicPr>
            <p:cNvPr id="243" name="object 243"/>
            <p:cNvPicPr/>
            <p:nvPr/>
          </p:nvPicPr>
          <p:blipFill>
            <a:blip r:embed="rId84" cstate="print"/>
            <a:stretch>
              <a:fillRect/>
            </a:stretch>
          </p:blipFill>
          <p:spPr>
            <a:xfrm>
              <a:off x="1818132" y="6193532"/>
              <a:ext cx="5497068" cy="605053"/>
            </a:xfrm>
            <a:prstGeom prst="rect">
              <a:avLst/>
            </a:prstGeom>
          </p:spPr>
        </p:pic>
      </p:grpSp>
      <p:sp>
        <p:nvSpPr>
          <p:cNvPr id="244" name="object 244"/>
          <p:cNvSpPr txBox="1"/>
          <p:nvPr/>
        </p:nvSpPr>
        <p:spPr>
          <a:xfrm>
            <a:off x="3361944" y="6217920"/>
            <a:ext cx="5453380" cy="407804"/>
          </a:xfrm>
          <a:prstGeom prst="rect">
            <a:avLst/>
          </a:prstGeom>
          <a:solidFill>
            <a:srgbClr val="FFFFFF"/>
          </a:solidFill>
          <a:ln w="9144">
            <a:solidFill>
              <a:srgbClr val="000000"/>
            </a:solidFill>
          </a:ln>
        </p:spPr>
        <p:txBody>
          <a:bodyPr vert="horz" wrap="square" lIns="0" tIns="38100" rIns="0" bIns="0" rtlCol="0">
            <a:spAutoFit/>
          </a:bodyPr>
          <a:lstStyle/>
          <a:p>
            <a:pPr marL="377825" indent="-286385" defTabSz="914400">
              <a:spcBef>
                <a:spcPts val="300"/>
              </a:spcBef>
              <a:buFont typeface="Wingdings"/>
              <a:buChar char=""/>
              <a:tabLst>
                <a:tab pos="377825" algn="l"/>
              </a:tabLst>
            </a:pPr>
            <a:r>
              <a:rPr sz="1200" kern="0" dirty="0">
                <a:solidFill>
                  <a:sysClr val="windowText" lastClr="000000"/>
                </a:solidFill>
                <a:latin typeface="Calibri"/>
                <a:cs typeface="Calibri"/>
              </a:rPr>
              <a:t>As of</a:t>
            </a:r>
            <a:r>
              <a:rPr sz="1200" kern="0" spc="-10" dirty="0">
                <a:solidFill>
                  <a:sysClr val="windowText" lastClr="000000"/>
                </a:solidFill>
                <a:latin typeface="Calibri"/>
                <a:cs typeface="Calibri"/>
              </a:rPr>
              <a:t> </a:t>
            </a:r>
            <a:r>
              <a:rPr sz="1200" kern="0" dirty="0">
                <a:solidFill>
                  <a:sysClr val="windowText" lastClr="000000"/>
                </a:solidFill>
                <a:latin typeface="Calibri"/>
                <a:cs typeface="Calibri"/>
              </a:rPr>
              <a:t>10/17/2024,</a:t>
            </a:r>
            <a:r>
              <a:rPr sz="1200" kern="0" spc="-25" dirty="0">
                <a:solidFill>
                  <a:sysClr val="windowText" lastClr="000000"/>
                </a:solidFill>
                <a:latin typeface="Calibri"/>
                <a:cs typeface="Calibri"/>
              </a:rPr>
              <a:t> </a:t>
            </a:r>
            <a:r>
              <a:rPr sz="1200" kern="0" dirty="0">
                <a:solidFill>
                  <a:sysClr val="windowText" lastClr="000000"/>
                </a:solidFill>
                <a:latin typeface="Calibri"/>
                <a:cs typeface="Calibri"/>
              </a:rPr>
              <a:t>February</a:t>
            </a:r>
            <a:r>
              <a:rPr sz="1200" kern="0" spc="-45" dirty="0">
                <a:solidFill>
                  <a:sysClr val="windowText" lastClr="000000"/>
                </a:solidFill>
                <a:latin typeface="Calibri"/>
                <a:cs typeface="Calibri"/>
              </a:rPr>
              <a:t> </a:t>
            </a:r>
            <a:r>
              <a:rPr sz="1200" kern="0" dirty="0">
                <a:solidFill>
                  <a:sysClr val="windowText" lastClr="000000"/>
                </a:solidFill>
                <a:latin typeface="Calibri"/>
                <a:cs typeface="Calibri"/>
              </a:rPr>
              <a:t>has</a:t>
            </a:r>
            <a:r>
              <a:rPr sz="1200" kern="0" spc="-20" dirty="0">
                <a:solidFill>
                  <a:sysClr val="windowText" lastClr="000000"/>
                </a:solidFill>
                <a:latin typeface="Calibri"/>
                <a:cs typeface="Calibri"/>
              </a:rPr>
              <a:t> </a:t>
            </a:r>
            <a:r>
              <a:rPr sz="1200" kern="0" dirty="0">
                <a:solidFill>
                  <a:sysClr val="windowText" lastClr="000000"/>
                </a:solidFill>
                <a:latin typeface="Calibri"/>
                <a:cs typeface="Calibri"/>
              </a:rPr>
              <a:t>the</a:t>
            </a:r>
            <a:r>
              <a:rPr sz="1200" kern="0" spc="-15" dirty="0">
                <a:solidFill>
                  <a:sysClr val="windowText" lastClr="000000"/>
                </a:solidFill>
                <a:latin typeface="Calibri"/>
                <a:cs typeface="Calibri"/>
              </a:rPr>
              <a:t> </a:t>
            </a:r>
            <a:r>
              <a:rPr sz="1200" kern="0" dirty="0">
                <a:solidFill>
                  <a:sysClr val="windowText" lastClr="000000"/>
                </a:solidFill>
                <a:latin typeface="Calibri"/>
                <a:cs typeface="Calibri"/>
              </a:rPr>
              <a:t>most</a:t>
            </a:r>
            <a:r>
              <a:rPr sz="1200" kern="0" spc="-10" dirty="0">
                <a:solidFill>
                  <a:sysClr val="windowText" lastClr="000000"/>
                </a:solidFill>
                <a:latin typeface="Calibri"/>
                <a:cs typeface="Calibri"/>
              </a:rPr>
              <a:t> recorded</a:t>
            </a:r>
            <a:r>
              <a:rPr sz="1200" kern="0" spc="-35" dirty="0">
                <a:solidFill>
                  <a:sysClr val="windowText" lastClr="000000"/>
                </a:solidFill>
                <a:latin typeface="Calibri"/>
                <a:cs typeface="Calibri"/>
              </a:rPr>
              <a:t> </a:t>
            </a:r>
            <a:r>
              <a:rPr sz="1200" kern="0" spc="-10" dirty="0">
                <a:solidFill>
                  <a:sysClr val="windowText" lastClr="000000"/>
                </a:solidFill>
                <a:latin typeface="Calibri"/>
                <a:cs typeface="Calibri"/>
              </a:rPr>
              <a:t>overdoses</a:t>
            </a:r>
            <a:r>
              <a:rPr sz="1200" kern="0" spc="-20" dirty="0">
                <a:solidFill>
                  <a:sysClr val="windowText" lastClr="000000"/>
                </a:solidFill>
                <a:latin typeface="Calibri"/>
                <a:cs typeface="Calibri"/>
              </a:rPr>
              <a:t> </a:t>
            </a:r>
            <a:r>
              <a:rPr sz="1200" kern="0" dirty="0">
                <a:solidFill>
                  <a:sysClr val="windowText" lastClr="000000"/>
                </a:solidFill>
                <a:latin typeface="Calibri"/>
                <a:cs typeface="Calibri"/>
              </a:rPr>
              <a:t>with</a:t>
            </a:r>
            <a:r>
              <a:rPr sz="1200" kern="0" spc="-15" dirty="0">
                <a:solidFill>
                  <a:sysClr val="windowText" lastClr="000000"/>
                </a:solidFill>
                <a:latin typeface="Calibri"/>
                <a:cs typeface="Calibri"/>
              </a:rPr>
              <a:t> </a:t>
            </a:r>
            <a:r>
              <a:rPr sz="1200" kern="0" dirty="0">
                <a:solidFill>
                  <a:sysClr val="windowText" lastClr="000000"/>
                </a:solidFill>
                <a:latin typeface="Calibri"/>
                <a:cs typeface="Calibri"/>
              </a:rPr>
              <a:t>a</a:t>
            </a:r>
            <a:r>
              <a:rPr sz="1200" kern="0" spc="-15" dirty="0">
                <a:solidFill>
                  <a:sysClr val="windowText" lastClr="000000"/>
                </a:solidFill>
                <a:latin typeface="Calibri"/>
                <a:cs typeface="Calibri"/>
              </a:rPr>
              <a:t> </a:t>
            </a:r>
            <a:r>
              <a:rPr sz="1200" kern="0" dirty="0">
                <a:solidFill>
                  <a:sysClr val="windowText" lastClr="000000"/>
                </a:solidFill>
                <a:latin typeface="Calibri"/>
                <a:cs typeface="Calibri"/>
              </a:rPr>
              <a:t>total</a:t>
            </a:r>
            <a:r>
              <a:rPr sz="1200" kern="0" spc="-30" dirty="0">
                <a:solidFill>
                  <a:sysClr val="windowText" lastClr="000000"/>
                </a:solidFill>
                <a:latin typeface="Calibri"/>
                <a:cs typeface="Calibri"/>
              </a:rPr>
              <a:t> </a:t>
            </a:r>
            <a:r>
              <a:rPr sz="1200" kern="0" dirty="0">
                <a:solidFill>
                  <a:sysClr val="windowText" lastClr="000000"/>
                </a:solidFill>
                <a:latin typeface="Calibri"/>
                <a:cs typeface="Calibri"/>
              </a:rPr>
              <a:t>of</a:t>
            </a:r>
            <a:r>
              <a:rPr sz="1200" kern="0" spc="-10" dirty="0">
                <a:solidFill>
                  <a:sysClr val="windowText" lastClr="000000"/>
                </a:solidFill>
                <a:latin typeface="Calibri"/>
                <a:cs typeface="Calibri"/>
              </a:rPr>
              <a:t> </a:t>
            </a:r>
            <a:r>
              <a:rPr sz="1200" kern="0" spc="-25" dirty="0">
                <a:solidFill>
                  <a:sysClr val="windowText" lastClr="000000"/>
                </a:solidFill>
                <a:latin typeface="Calibri"/>
                <a:cs typeface="Calibri"/>
              </a:rPr>
              <a:t>33.</a:t>
            </a:r>
            <a:endParaRPr sz="1200" kern="0" dirty="0">
              <a:solidFill>
                <a:sysClr val="windowText" lastClr="000000"/>
              </a:solidFill>
              <a:latin typeface="Calibri"/>
              <a:cs typeface="Calibri"/>
            </a:endParaRPr>
          </a:p>
          <a:p>
            <a:pPr marL="377825" indent="-286385" defTabSz="914400">
              <a:buFont typeface="Wingdings"/>
              <a:buChar char=""/>
              <a:tabLst>
                <a:tab pos="377825" algn="l"/>
              </a:tabLst>
            </a:pPr>
            <a:r>
              <a:rPr sz="1200" kern="0" dirty="0">
                <a:solidFill>
                  <a:sysClr val="windowText" lastClr="000000"/>
                </a:solidFill>
                <a:latin typeface="Calibri"/>
                <a:cs typeface="Calibri"/>
              </a:rPr>
              <a:t>As of</a:t>
            </a:r>
            <a:r>
              <a:rPr sz="1200" kern="0" spc="-15" dirty="0">
                <a:solidFill>
                  <a:sysClr val="windowText" lastClr="000000"/>
                </a:solidFill>
                <a:latin typeface="Calibri"/>
                <a:cs typeface="Calibri"/>
              </a:rPr>
              <a:t> </a:t>
            </a:r>
            <a:r>
              <a:rPr sz="1200" kern="0" dirty="0">
                <a:solidFill>
                  <a:sysClr val="windowText" lastClr="000000"/>
                </a:solidFill>
                <a:latin typeface="Calibri"/>
                <a:cs typeface="Calibri"/>
              </a:rPr>
              <a:t>10/17/2024,</a:t>
            </a:r>
            <a:r>
              <a:rPr sz="1200" kern="0" spc="-25" dirty="0">
                <a:solidFill>
                  <a:sysClr val="windowText" lastClr="000000"/>
                </a:solidFill>
                <a:latin typeface="Calibri"/>
                <a:cs typeface="Calibri"/>
              </a:rPr>
              <a:t> </a:t>
            </a:r>
            <a:r>
              <a:rPr sz="1200" kern="0" dirty="0">
                <a:solidFill>
                  <a:sysClr val="windowText" lastClr="000000"/>
                </a:solidFill>
                <a:latin typeface="Calibri"/>
                <a:cs typeface="Calibri"/>
              </a:rPr>
              <a:t>Monday</a:t>
            </a:r>
            <a:r>
              <a:rPr sz="1200" kern="0" spc="-35" dirty="0">
                <a:solidFill>
                  <a:sysClr val="windowText" lastClr="000000"/>
                </a:solidFill>
                <a:latin typeface="Calibri"/>
                <a:cs typeface="Calibri"/>
              </a:rPr>
              <a:t> </a:t>
            </a:r>
            <a:r>
              <a:rPr sz="1200" kern="0" dirty="0">
                <a:solidFill>
                  <a:sysClr val="windowText" lastClr="000000"/>
                </a:solidFill>
                <a:latin typeface="Calibri"/>
                <a:cs typeface="Calibri"/>
              </a:rPr>
              <a:t>has</a:t>
            </a:r>
            <a:r>
              <a:rPr sz="1200" kern="0" spc="-25" dirty="0">
                <a:solidFill>
                  <a:sysClr val="windowText" lastClr="000000"/>
                </a:solidFill>
                <a:latin typeface="Calibri"/>
                <a:cs typeface="Calibri"/>
              </a:rPr>
              <a:t> </a:t>
            </a:r>
            <a:r>
              <a:rPr sz="1200" kern="0" dirty="0">
                <a:solidFill>
                  <a:sysClr val="windowText" lastClr="000000"/>
                </a:solidFill>
                <a:latin typeface="Calibri"/>
                <a:cs typeface="Calibri"/>
              </a:rPr>
              <a:t>the</a:t>
            </a:r>
            <a:r>
              <a:rPr sz="1200" kern="0" spc="-15" dirty="0">
                <a:solidFill>
                  <a:sysClr val="windowText" lastClr="000000"/>
                </a:solidFill>
                <a:latin typeface="Calibri"/>
                <a:cs typeface="Calibri"/>
              </a:rPr>
              <a:t> </a:t>
            </a:r>
            <a:r>
              <a:rPr sz="1200" kern="0" dirty="0">
                <a:solidFill>
                  <a:sysClr val="windowText" lastClr="000000"/>
                </a:solidFill>
                <a:latin typeface="Calibri"/>
                <a:cs typeface="Calibri"/>
              </a:rPr>
              <a:t>most</a:t>
            </a:r>
            <a:r>
              <a:rPr sz="1200" kern="0" spc="-10" dirty="0">
                <a:solidFill>
                  <a:sysClr val="windowText" lastClr="000000"/>
                </a:solidFill>
                <a:latin typeface="Calibri"/>
                <a:cs typeface="Calibri"/>
              </a:rPr>
              <a:t> recorded</a:t>
            </a:r>
            <a:r>
              <a:rPr sz="1200" kern="0" spc="-35" dirty="0">
                <a:solidFill>
                  <a:sysClr val="windowText" lastClr="000000"/>
                </a:solidFill>
                <a:latin typeface="Calibri"/>
                <a:cs typeface="Calibri"/>
              </a:rPr>
              <a:t> </a:t>
            </a:r>
            <a:r>
              <a:rPr sz="1200" kern="0" spc="-10" dirty="0">
                <a:solidFill>
                  <a:sysClr val="windowText" lastClr="000000"/>
                </a:solidFill>
                <a:latin typeface="Calibri"/>
                <a:cs typeface="Calibri"/>
              </a:rPr>
              <a:t>overdoses</a:t>
            </a:r>
            <a:r>
              <a:rPr sz="1200" kern="0" spc="-25" dirty="0">
                <a:solidFill>
                  <a:sysClr val="windowText" lastClr="000000"/>
                </a:solidFill>
                <a:latin typeface="Calibri"/>
                <a:cs typeface="Calibri"/>
              </a:rPr>
              <a:t> </a:t>
            </a:r>
            <a:r>
              <a:rPr sz="1200" kern="0" dirty="0">
                <a:solidFill>
                  <a:sysClr val="windowText" lastClr="000000"/>
                </a:solidFill>
                <a:latin typeface="Calibri"/>
                <a:cs typeface="Calibri"/>
              </a:rPr>
              <a:t>with</a:t>
            </a:r>
            <a:r>
              <a:rPr sz="1200" kern="0" spc="-20" dirty="0">
                <a:solidFill>
                  <a:sysClr val="windowText" lastClr="000000"/>
                </a:solidFill>
                <a:latin typeface="Calibri"/>
                <a:cs typeface="Calibri"/>
              </a:rPr>
              <a:t> </a:t>
            </a:r>
            <a:r>
              <a:rPr sz="1200" kern="0" dirty="0">
                <a:solidFill>
                  <a:sysClr val="windowText" lastClr="000000"/>
                </a:solidFill>
                <a:latin typeface="Calibri"/>
                <a:cs typeface="Calibri"/>
              </a:rPr>
              <a:t>a</a:t>
            </a:r>
            <a:r>
              <a:rPr sz="1200" kern="0" spc="-10" dirty="0">
                <a:solidFill>
                  <a:sysClr val="windowText" lastClr="000000"/>
                </a:solidFill>
                <a:latin typeface="Calibri"/>
                <a:cs typeface="Calibri"/>
              </a:rPr>
              <a:t> </a:t>
            </a:r>
            <a:r>
              <a:rPr sz="1200" kern="0" dirty="0">
                <a:solidFill>
                  <a:sysClr val="windowText" lastClr="000000"/>
                </a:solidFill>
                <a:latin typeface="Calibri"/>
                <a:cs typeface="Calibri"/>
              </a:rPr>
              <a:t>total</a:t>
            </a:r>
            <a:r>
              <a:rPr sz="1200" kern="0" spc="-35" dirty="0">
                <a:solidFill>
                  <a:sysClr val="windowText" lastClr="000000"/>
                </a:solidFill>
                <a:latin typeface="Calibri"/>
                <a:cs typeface="Calibri"/>
              </a:rPr>
              <a:t> </a:t>
            </a:r>
            <a:r>
              <a:rPr sz="1200" kern="0" dirty="0">
                <a:solidFill>
                  <a:sysClr val="windowText" lastClr="000000"/>
                </a:solidFill>
                <a:latin typeface="Calibri"/>
                <a:cs typeface="Calibri"/>
              </a:rPr>
              <a:t>of</a:t>
            </a:r>
            <a:r>
              <a:rPr sz="1200" kern="0" spc="-10" dirty="0">
                <a:solidFill>
                  <a:sysClr val="windowText" lastClr="000000"/>
                </a:solidFill>
                <a:latin typeface="Calibri"/>
                <a:cs typeface="Calibri"/>
              </a:rPr>
              <a:t> </a:t>
            </a:r>
            <a:r>
              <a:rPr sz="1200" kern="0" spc="-25" dirty="0">
                <a:solidFill>
                  <a:sysClr val="windowText" lastClr="000000"/>
                </a:solidFill>
                <a:latin typeface="Calibri"/>
                <a:cs typeface="Calibri"/>
              </a:rPr>
              <a:t>45.</a:t>
            </a:r>
            <a:endParaRPr sz="1200" kern="0" dirty="0">
              <a:solidFill>
                <a:sysClr val="windowText" lastClr="000000"/>
              </a:solidFill>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B9F54-7986-6DF4-F799-EF5669EC2189}"/>
              </a:ext>
            </a:extLst>
          </p:cNvPr>
          <p:cNvSpPr>
            <a:spLocks noGrp="1"/>
          </p:cNvSpPr>
          <p:nvPr>
            <p:ph type="title"/>
          </p:nvPr>
        </p:nvSpPr>
        <p:spPr>
          <a:xfrm>
            <a:off x="1069848" y="484632"/>
            <a:ext cx="10058400" cy="1609344"/>
          </a:xfrm>
        </p:spPr>
        <p:txBody>
          <a:bodyPr>
            <a:normAutofit/>
          </a:bodyPr>
          <a:lstStyle/>
          <a:p>
            <a:pPr algn="ctr"/>
            <a:r>
              <a:rPr lang="en-US" dirty="0"/>
              <a:t>Oneida County Opioid Response Awardees </a:t>
            </a:r>
          </a:p>
        </p:txBody>
      </p:sp>
      <p:sp>
        <p:nvSpPr>
          <p:cNvPr id="25" name="Rectangle 24">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4B918BBD-1E6B-9E10-4241-1819C07CCD7D}"/>
              </a:ext>
            </a:extLst>
          </p:cNvPr>
          <p:cNvGraphicFramePr>
            <a:graphicFrameLocks noGrp="1"/>
          </p:cNvGraphicFramePr>
          <p:nvPr>
            <p:ph idx="1"/>
            <p:extLst>
              <p:ext uri="{D42A27DB-BD31-4B8C-83A1-F6EECF244321}">
                <p14:modId xmlns:p14="http://schemas.microsoft.com/office/powerpoint/2010/main" val="983832520"/>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89041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D613C6-0350-8CF2-9343-4BDC0A94325E}"/>
              </a:ext>
            </a:extLst>
          </p:cNvPr>
          <p:cNvSpPr>
            <a:spLocks noGrp="1"/>
          </p:cNvSpPr>
          <p:nvPr>
            <p:ph type="title"/>
          </p:nvPr>
        </p:nvSpPr>
        <p:spPr>
          <a:xfrm>
            <a:off x="6515680" y="874551"/>
            <a:ext cx="4741963" cy="5384323"/>
          </a:xfrm>
        </p:spPr>
        <p:txBody>
          <a:bodyPr>
            <a:normAutofit/>
          </a:bodyPr>
          <a:lstStyle/>
          <a:p>
            <a:r>
              <a:rPr lang="en-US" sz="6000" dirty="0">
                <a:solidFill>
                  <a:schemeClr val="tx1"/>
                </a:solidFill>
              </a:rPr>
              <a:t>Oneida county opioid response project #1</a:t>
            </a:r>
            <a:br>
              <a:rPr lang="en-US" sz="6000" dirty="0">
                <a:solidFill>
                  <a:schemeClr val="tx1"/>
                </a:solidFill>
              </a:rPr>
            </a:br>
            <a:br>
              <a:rPr lang="en-US" sz="6000" dirty="0">
                <a:solidFill>
                  <a:schemeClr val="tx1"/>
                </a:solidFill>
              </a:rPr>
            </a:br>
            <a:r>
              <a:rPr lang="en-US" sz="3200" dirty="0">
                <a:solidFill>
                  <a:schemeClr val="tx1"/>
                </a:solidFill>
              </a:rPr>
              <a:t>Heather </a:t>
            </a:r>
            <a:r>
              <a:rPr lang="en-US" sz="3200" dirty="0" err="1">
                <a:solidFill>
                  <a:schemeClr val="tx1"/>
                </a:solidFill>
              </a:rPr>
              <a:t>campbell</a:t>
            </a:r>
            <a:endParaRPr lang="en-US" sz="3200" dirty="0">
              <a:solidFill>
                <a:schemeClr val="tx1"/>
              </a:solidFill>
            </a:endParaRPr>
          </a:p>
        </p:txBody>
      </p:sp>
      <p:sp>
        <p:nvSpPr>
          <p:cNvPr id="26" name="Freeform: Shape 25">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Content Placeholder 4">
            <a:extLst>
              <a:ext uri="{FF2B5EF4-FFF2-40B4-BE49-F238E27FC236}">
                <a16:creationId xmlns:a16="http://schemas.microsoft.com/office/drawing/2014/main" id="{7AD9F289-2815-2361-ECF4-13A0FDE9C04E}"/>
              </a:ext>
            </a:extLst>
          </p:cNvPr>
          <p:cNvPicPr>
            <a:picLocks noChangeAspect="1"/>
          </p:cNvPicPr>
          <p:nvPr/>
        </p:nvPicPr>
        <p:blipFill>
          <a:blip r:embed="rId3"/>
          <a:stretch>
            <a:fillRect/>
          </a:stretch>
        </p:blipFill>
        <p:spPr>
          <a:xfrm>
            <a:off x="728506" y="2262322"/>
            <a:ext cx="3573675" cy="1304390"/>
          </a:xfrm>
          <a:prstGeom prst="rect">
            <a:avLst/>
          </a:prstGeom>
        </p:spPr>
      </p:pic>
      <p:grpSp>
        <p:nvGrpSpPr>
          <p:cNvPr id="28" name="Group 27">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9" name="Oval 28">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30" name="Oval 29">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6" name="TextBox 8">
            <a:extLst>
              <a:ext uri="{FF2B5EF4-FFF2-40B4-BE49-F238E27FC236}">
                <a16:creationId xmlns:a16="http://schemas.microsoft.com/office/drawing/2014/main" id="{71DE6968-EBB6-015C-18DA-BB80757A79B4}"/>
              </a:ext>
            </a:extLst>
          </p:cNvPr>
          <p:cNvSpPr txBox="1"/>
          <p:nvPr/>
        </p:nvSpPr>
        <p:spPr>
          <a:xfrm>
            <a:off x="728506" y="3673076"/>
            <a:ext cx="3573675" cy="1384995"/>
          </a:xfrm>
          <a:prstGeom prst="rect">
            <a:avLst/>
          </a:prstGeom>
        </p:spPr>
        <p:txBody>
          <a:bodyPr wrap="square" lIns="0" tIns="0" rIns="0" bIns="0" rtlCol="0" anchor="t">
            <a:spAutoFit/>
          </a:bodyPr>
          <a:lstStyle/>
          <a:p>
            <a:pPr algn="ctr">
              <a:lnSpc>
                <a:spcPts val="3626"/>
              </a:lnSpc>
            </a:pPr>
            <a:r>
              <a:rPr lang="en-US" sz="3200" i="1" dirty="0">
                <a:solidFill>
                  <a:srgbClr val="000000"/>
                </a:solidFill>
                <a:ea typeface="Ubuntu Italics"/>
                <a:cs typeface="Ubuntu Italics"/>
                <a:sym typeface="Ubuntu Italics"/>
              </a:rPr>
              <a:t>“Oneida County Rural Treatment Expansion Project”</a:t>
            </a:r>
          </a:p>
        </p:txBody>
      </p:sp>
    </p:spTree>
    <p:extLst>
      <p:ext uri="{BB962C8B-B14F-4D97-AF65-F5344CB8AC3E}">
        <p14:creationId xmlns:p14="http://schemas.microsoft.com/office/powerpoint/2010/main" val="3314812365"/>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2192000" cy="1821226"/>
            <a:chOff x="0" y="0"/>
            <a:chExt cx="5077390" cy="719497"/>
          </a:xfrm>
        </p:grpSpPr>
        <p:sp>
          <p:nvSpPr>
            <p:cNvPr id="3" name="Freeform 3"/>
            <p:cNvSpPr/>
            <p:nvPr/>
          </p:nvSpPr>
          <p:spPr>
            <a:xfrm>
              <a:off x="0" y="0"/>
              <a:ext cx="5077390" cy="719497"/>
            </a:xfrm>
            <a:custGeom>
              <a:avLst/>
              <a:gdLst/>
              <a:ahLst/>
              <a:cxnLst/>
              <a:rect l="l" t="t" r="r" b="b"/>
              <a:pathLst>
                <a:path w="5077390" h="719497">
                  <a:moveTo>
                    <a:pt x="0" y="0"/>
                  </a:moveTo>
                  <a:lnTo>
                    <a:pt x="5077390" y="0"/>
                  </a:lnTo>
                  <a:lnTo>
                    <a:pt x="5077390" y="719497"/>
                  </a:lnTo>
                  <a:lnTo>
                    <a:pt x="0" y="719497"/>
                  </a:lnTo>
                  <a:close/>
                </a:path>
              </a:pathLst>
            </a:custGeom>
            <a:solidFill>
              <a:srgbClr val="FF6C0C"/>
            </a:solidFill>
          </p:spPr>
          <p:txBody>
            <a:bodyPr/>
            <a:lstStyle/>
            <a:p>
              <a:endParaRPr lang="en-US" sz="1200"/>
            </a:p>
          </p:txBody>
        </p:sp>
        <p:sp>
          <p:nvSpPr>
            <p:cNvPr id="4" name="TextBox 4"/>
            <p:cNvSpPr txBox="1"/>
            <p:nvPr/>
          </p:nvSpPr>
          <p:spPr>
            <a:xfrm>
              <a:off x="0" y="-57150"/>
              <a:ext cx="5077390" cy="776647"/>
            </a:xfrm>
            <a:prstGeom prst="rect">
              <a:avLst/>
            </a:prstGeom>
          </p:spPr>
          <p:txBody>
            <a:bodyPr lIns="33867" tIns="33867" rIns="33867" bIns="33867" rtlCol="0" anchor="ctr"/>
            <a:lstStyle/>
            <a:p>
              <a:pPr algn="ctr">
                <a:lnSpc>
                  <a:spcPts val="1773"/>
                </a:lnSpc>
              </a:pPr>
              <a:endParaRPr sz="1200"/>
            </a:p>
          </p:txBody>
        </p:sp>
      </p:grpSp>
      <p:sp>
        <p:nvSpPr>
          <p:cNvPr id="5" name="TextBox 5"/>
          <p:cNvSpPr txBox="1"/>
          <p:nvPr/>
        </p:nvSpPr>
        <p:spPr>
          <a:xfrm>
            <a:off x="685800" y="279929"/>
            <a:ext cx="7517997" cy="1152303"/>
          </a:xfrm>
          <a:prstGeom prst="rect">
            <a:avLst/>
          </a:prstGeom>
        </p:spPr>
        <p:txBody>
          <a:bodyPr lIns="0" tIns="0" rIns="0" bIns="0" rtlCol="0" anchor="t">
            <a:spAutoFit/>
          </a:bodyPr>
          <a:lstStyle/>
          <a:p>
            <a:pPr>
              <a:lnSpc>
                <a:spcPts val="4676"/>
              </a:lnSpc>
            </a:pPr>
            <a:r>
              <a:rPr lang="en-US" sz="3340" b="1" dirty="0">
                <a:solidFill>
                  <a:srgbClr val="FFFFFF"/>
                </a:solidFill>
                <a:latin typeface="Ubuntu Bold"/>
                <a:ea typeface="Ubuntu Bold"/>
                <a:cs typeface="Ubuntu Bold"/>
                <a:sym typeface="Ubuntu Bold"/>
              </a:rPr>
              <a:t>Oneida County Rural Treatment Expansion Project Update</a:t>
            </a:r>
          </a:p>
        </p:txBody>
      </p:sp>
      <p:sp>
        <p:nvSpPr>
          <p:cNvPr id="6" name="TextBox 6"/>
          <p:cNvSpPr txBox="1"/>
          <p:nvPr/>
        </p:nvSpPr>
        <p:spPr>
          <a:xfrm>
            <a:off x="685800" y="2239433"/>
            <a:ext cx="11132289" cy="2248244"/>
          </a:xfrm>
          <a:prstGeom prst="rect">
            <a:avLst/>
          </a:prstGeom>
        </p:spPr>
        <p:txBody>
          <a:bodyPr lIns="0" tIns="0" rIns="0" bIns="0" rtlCol="0" anchor="t">
            <a:spAutoFit/>
          </a:bodyPr>
          <a:lstStyle/>
          <a:p>
            <a:pPr marL="460606" lvl="1" indent="-230303">
              <a:lnSpc>
                <a:spcPts val="3626"/>
              </a:lnSpc>
              <a:buFont typeface="Arial"/>
              <a:buChar char="•"/>
            </a:pPr>
            <a:r>
              <a:rPr lang="en-US" sz="2133" dirty="0">
                <a:solidFill>
                  <a:srgbClr val="000000"/>
                </a:solidFill>
                <a:latin typeface="Ubuntu"/>
                <a:ea typeface="Ubuntu"/>
                <a:cs typeface="Ubuntu"/>
                <a:sym typeface="Ubuntu"/>
              </a:rPr>
              <a:t>Developed satellite of the Utica CCBHC to expand services at the Camden Life Center.</a:t>
            </a:r>
          </a:p>
          <a:p>
            <a:pPr marL="460606" lvl="1" indent="-230303">
              <a:lnSpc>
                <a:spcPts val="3626"/>
              </a:lnSpc>
              <a:buFont typeface="Arial"/>
              <a:buChar char="•"/>
            </a:pPr>
            <a:r>
              <a:rPr lang="en-US" sz="2133" dirty="0">
                <a:solidFill>
                  <a:srgbClr val="000000"/>
                </a:solidFill>
                <a:latin typeface="Ubuntu"/>
                <a:ea typeface="Ubuntu"/>
                <a:cs typeface="Ubuntu"/>
                <a:sym typeface="Ubuntu"/>
              </a:rPr>
              <a:t>Initiated on-site counseling in June 2024.</a:t>
            </a:r>
          </a:p>
          <a:p>
            <a:pPr marL="460606" lvl="1" indent="-230303">
              <a:lnSpc>
                <a:spcPts val="3626"/>
              </a:lnSpc>
              <a:buFont typeface="Arial"/>
              <a:buChar char="•"/>
            </a:pPr>
            <a:r>
              <a:rPr lang="en-US" sz="2133" dirty="0">
                <a:solidFill>
                  <a:srgbClr val="000000"/>
                </a:solidFill>
                <a:latin typeface="Ubuntu"/>
                <a:ea typeface="Ubuntu"/>
                <a:cs typeface="Ubuntu"/>
                <a:sym typeface="Ubuntu"/>
              </a:rPr>
              <a:t>Initiated peer services to provide rural outreach in July 2024.</a:t>
            </a:r>
          </a:p>
          <a:p>
            <a:pPr marL="460606" lvl="1" indent="-230303">
              <a:lnSpc>
                <a:spcPts val="3626"/>
              </a:lnSpc>
              <a:buFont typeface="Arial"/>
              <a:buChar char="•"/>
            </a:pPr>
            <a:r>
              <a:rPr lang="en-US" sz="2133" dirty="0">
                <a:solidFill>
                  <a:srgbClr val="000000"/>
                </a:solidFill>
                <a:latin typeface="Ubuntu"/>
                <a:ea typeface="Ubuntu"/>
                <a:cs typeface="Ubuntu"/>
                <a:sym typeface="Ubuntu"/>
              </a:rPr>
              <a:t>The full-time peer position is currently vacant.</a:t>
            </a:r>
          </a:p>
          <a:p>
            <a:pPr marL="460606" lvl="1" indent="-230303">
              <a:lnSpc>
                <a:spcPts val="3626"/>
              </a:lnSpc>
              <a:buFont typeface="Arial"/>
              <a:buChar char="•"/>
            </a:pPr>
            <a:r>
              <a:rPr lang="en-US" sz="2133" dirty="0">
                <a:solidFill>
                  <a:srgbClr val="000000"/>
                </a:solidFill>
                <a:latin typeface="Ubuntu"/>
                <a:ea typeface="Ubuntu"/>
                <a:cs typeface="Ubuntu"/>
                <a:sym typeface="Ubuntu"/>
              </a:rPr>
              <a:t>Staff at the Utica CCBHC have been providing outreach services.</a:t>
            </a:r>
          </a:p>
        </p:txBody>
      </p:sp>
      <p:sp>
        <p:nvSpPr>
          <p:cNvPr id="7" name="Freeform 7"/>
          <p:cNvSpPr/>
          <p:nvPr/>
        </p:nvSpPr>
        <p:spPr>
          <a:xfrm>
            <a:off x="9156117" y="480764"/>
            <a:ext cx="2579095" cy="859699"/>
          </a:xfrm>
          <a:custGeom>
            <a:avLst/>
            <a:gdLst/>
            <a:ahLst/>
            <a:cxnLst/>
            <a:rect l="l" t="t" r="r" b="b"/>
            <a:pathLst>
              <a:path w="3868643" h="1289548">
                <a:moveTo>
                  <a:pt x="0" y="0"/>
                </a:moveTo>
                <a:lnTo>
                  <a:pt x="3868643" y="0"/>
                </a:lnTo>
                <a:lnTo>
                  <a:pt x="3868643" y="1289548"/>
                </a:lnTo>
                <a:lnTo>
                  <a:pt x="0" y="1289548"/>
                </a:lnTo>
                <a:lnTo>
                  <a:pt x="0" y="0"/>
                </a:lnTo>
                <a:close/>
              </a:path>
            </a:pathLst>
          </a:custGeom>
          <a:blipFill>
            <a:blip r:embed="rId2"/>
            <a:stretch>
              <a:fillRect/>
            </a:stretch>
          </a:blipFill>
        </p:spPr>
        <p:txBody>
          <a:bodyPr/>
          <a:lstStyle/>
          <a:p>
            <a:endParaRPr lang="en-US" sz="1200"/>
          </a:p>
        </p:txBody>
      </p:sp>
      <p:grpSp>
        <p:nvGrpSpPr>
          <p:cNvPr id="8" name="Group 8"/>
          <p:cNvGrpSpPr/>
          <p:nvPr/>
        </p:nvGrpSpPr>
        <p:grpSpPr>
          <a:xfrm>
            <a:off x="524339" y="6212365"/>
            <a:ext cx="11143324" cy="263855"/>
            <a:chOff x="0" y="-66675"/>
            <a:chExt cx="22286647" cy="527710"/>
          </a:xfrm>
        </p:grpSpPr>
        <p:sp>
          <p:nvSpPr>
            <p:cNvPr id="9" name="TextBox 9"/>
            <p:cNvSpPr txBox="1"/>
            <p:nvPr/>
          </p:nvSpPr>
          <p:spPr>
            <a:xfrm>
              <a:off x="17531635" y="-66675"/>
              <a:ext cx="4755012" cy="527710"/>
            </a:xfrm>
            <a:prstGeom prst="rect">
              <a:avLst/>
            </a:prstGeom>
          </p:spPr>
          <p:txBody>
            <a:bodyPr lIns="0" tIns="0" rIns="0" bIns="0" rtlCol="0" anchor="t">
              <a:spAutoFit/>
            </a:bodyPr>
            <a:lstStyle/>
            <a:p>
              <a:pPr algn="r">
                <a:lnSpc>
                  <a:spcPts val="2302"/>
                </a:lnSpc>
              </a:pPr>
              <a:r>
                <a:rPr lang="en-US" sz="1644">
                  <a:solidFill>
                    <a:srgbClr val="939598"/>
                  </a:solidFill>
                  <a:latin typeface="Ubuntu"/>
                  <a:ea typeface="Ubuntu"/>
                  <a:cs typeface="Ubuntu"/>
                  <a:sym typeface="Ubuntu"/>
                </a:rPr>
                <a:t>October 24, 2024</a:t>
              </a:r>
            </a:p>
          </p:txBody>
        </p:sp>
        <p:sp>
          <p:nvSpPr>
            <p:cNvPr id="10" name="TextBox 10"/>
            <p:cNvSpPr txBox="1"/>
            <p:nvPr/>
          </p:nvSpPr>
          <p:spPr>
            <a:xfrm>
              <a:off x="0" y="-66675"/>
              <a:ext cx="11015816" cy="527710"/>
            </a:xfrm>
            <a:prstGeom prst="rect">
              <a:avLst/>
            </a:prstGeom>
          </p:spPr>
          <p:txBody>
            <a:bodyPr lIns="0" tIns="0" rIns="0" bIns="0" rtlCol="0" anchor="t">
              <a:spAutoFit/>
            </a:bodyPr>
            <a:lstStyle/>
            <a:p>
              <a:pPr>
                <a:lnSpc>
                  <a:spcPts val="2302"/>
                </a:lnSpc>
                <a:spcBef>
                  <a:spcPct val="0"/>
                </a:spcBef>
              </a:pPr>
              <a:r>
                <a:rPr lang="en-US" sz="1644">
                  <a:solidFill>
                    <a:srgbClr val="939598"/>
                  </a:solidFill>
                  <a:latin typeface="Ubuntu"/>
                  <a:ea typeface="Ubuntu"/>
                  <a:cs typeface="Ubuntu"/>
                  <a:sym typeface="Ubuntu"/>
                </a:rPr>
                <a:t>Oneida County Rural Treatment Expansion Project Update</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85800" y="2239433"/>
            <a:ext cx="10645385" cy="2248244"/>
          </a:xfrm>
          <a:prstGeom prst="rect">
            <a:avLst/>
          </a:prstGeom>
        </p:spPr>
        <p:txBody>
          <a:bodyPr lIns="0" tIns="0" rIns="0" bIns="0" rtlCol="0" anchor="t">
            <a:spAutoFit/>
          </a:bodyPr>
          <a:lstStyle/>
          <a:p>
            <a:pPr marL="460606" lvl="1" indent="-230303">
              <a:lnSpc>
                <a:spcPts val="3626"/>
              </a:lnSpc>
              <a:buFont typeface="Arial"/>
              <a:buChar char="•"/>
            </a:pPr>
            <a:r>
              <a:rPr lang="en-US" sz="2133" b="1">
                <a:solidFill>
                  <a:srgbClr val="FF6C0C"/>
                </a:solidFill>
                <a:latin typeface="Ubuntu Bold"/>
                <a:ea typeface="Ubuntu Bold"/>
                <a:cs typeface="Ubuntu Bold"/>
                <a:sym typeface="Ubuntu Bold"/>
              </a:rPr>
              <a:t>35 unique individuals</a:t>
            </a:r>
            <a:r>
              <a:rPr lang="en-US" sz="2133">
                <a:solidFill>
                  <a:srgbClr val="000000"/>
                </a:solidFill>
                <a:latin typeface="Ubuntu"/>
                <a:ea typeface="Ubuntu"/>
                <a:cs typeface="Ubuntu"/>
                <a:sym typeface="Ubuntu"/>
              </a:rPr>
              <a:t> have been connected to services</a:t>
            </a:r>
          </a:p>
          <a:p>
            <a:pPr marL="460606" lvl="1" indent="-230303">
              <a:lnSpc>
                <a:spcPts val="3626"/>
              </a:lnSpc>
              <a:buFont typeface="Arial"/>
              <a:buChar char="•"/>
            </a:pPr>
            <a:r>
              <a:rPr lang="en-US" sz="2133" b="1">
                <a:solidFill>
                  <a:srgbClr val="FF6C0C"/>
                </a:solidFill>
                <a:latin typeface="Ubuntu Bold"/>
                <a:ea typeface="Ubuntu Bold"/>
                <a:cs typeface="Ubuntu Bold"/>
                <a:sym typeface="Ubuntu Bold"/>
              </a:rPr>
              <a:t>Methamphetamine</a:t>
            </a:r>
            <a:r>
              <a:rPr lang="en-US" sz="2133">
                <a:solidFill>
                  <a:srgbClr val="000000"/>
                </a:solidFill>
                <a:latin typeface="Ubuntu"/>
                <a:ea typeface="Ubuntu"/>
                <a:cs typeface="Ubuntu"/>
                <a:sym typeface="Ubuntu"/>
              </a:rPr>
              <a:t> and</a:t>
            </a:r>
            <a:r>
              <a:rPr lang="en-US" sz="2133">
                <a:solidFill>
                  <a:srgbClr val="FF6C0C"/>
                </a:solidFill>
                <a:latin typeface="Ubuntu"/>
                <a:ea typeface="Ubuntu"/>
                <a:cs typeface="Ubuntu"/>
                <a:sym typeface="Ubuntu"/>
              </a:rPr>
              <a:t> </a:t>
            </a:r>
            <a:r>
              <a:rPr lang="en-US" sz="2133" b="1">
                <a:solidFill>
                  <a:srgbClr val="FF6C0C"/>
                </a:solidFill>
                <a:latin typeface="Ubuntu Bold"/>
                <a:ea typeface="Ubuntu Bold"/>
                <a:cs typeface="Ubuntu Bold"/>
                <a:sym typeface="Ubuntu Bold"/>
              </a:rPr>
              <a:t>alcohol</a:t>
            </a:r>
            <a:r>
              <a:rPr lang="en-US" sz="2133">
                <a:solidFill>
                  <a:srgbClr val="000000"/>
                </a:solidFill>
                <a:latin typeface="Ubuntu"/>
                <a:ea typeface="Ubuntu"/>
                <a:cs typeface="Ubuntu"/>
                <a:sym typeface="Ubuntu"/>
              </a:rPr>
              <a:t> are the most prevalent substances identified</a:t>
            </a:r>
          </a:p>
          <a:p>
            <a:pPr marL="460606" lvl="1" indent="-230303">
              <a:lnSpc>
                <a:spcPts val="3626"/>
              </a:lnSpc>
              <a:buFont typeface="Arial"/>
              <a:buChar char="•"/>
            </a:pPr>
            <a:r>
              <a:rPr lang="en-US" sz="2133">
                <a:solidFill>
                  <a:srgbClr val="000000"/>
                </a:solidFill>
                <a:latin typeface="Ubuntu"/>
                <a:ea typeface="Ubuntu"/>
                <a:cs typeface="Ubuntu"/>
                <a:sym typeface="Ubuntu"/>
              </a:rPr>
              <a:t>Peer has provided outreach services to over </a:t>
            </a:r>
            <a:r>
              <a:rPr lang="en-US" sz="2133" b="1">
                <a:solidFill>
                  <a:srgbClr val="FF6C0C"/>
                </a:solidFill>
                <a:latin typeface="Ubuntu Bold"/>
                <a:ea typeface="Ubuntu Bold"/>
                <a:cs typeface="Ubuntu Bold"/>
                <a:sym typeface="Ubuntu Bold"/>
              </a:rPr>
              <a:t>30 different rural locations</a:t>
            </a:r>
            <a:r>
              <a:rPr lang="en-US" sz="2133">
                <a:solidFill>
                  <a:srgbClr val="000000"/>
                </a:solidFill>
                <a:latin typeface="Ubuntu"/>
                <a:ea typeface="Ubuntu"/>
                <a:cs typeface="Ubuntu"/>
                <a:sym typeface="Ubuntu"/>
              </a:rPr>
              <a:t> including Lee Center, Boonville, Camden, Blossvale, Lee, Annsville, and Taberg</a:t>
            </a:r>
          </a:p>
          <a:p>
            <a:pPr marL="460606" lvl="1" indent="-230303">
              <a:lnSpc>
                <a:spcPts val="3626"/>
              </a:lnSpc>
              <a:buFont typeface="Arial"/>
              <a:buChar char="•"/>
            </a:pPr>
            <a:r>
              <a:rPr lang="en-US" sz="2133">
                <a:solidFill>
                  <a:srgbClr val="000000"/>
                </a:solidFill>
                <a:latin typeface="Ubuntu"/>
                <a:ea typeface="Ubuntu"/>
                <a:cs typeface="Ubuntu"/>
                <a:sym typeface="Ubuntu"/>
              </a:rPr>
              <a:t>Held awareness events in Camden, Remsen, and Holland Patent</a:t>
            </a:r>
          </a:p>
        </p:txBody>
      </p:sp>
      <p:grpSp>
        <p:nvGrpSpPr>
          <p:cNvPr id="3" name="Group 3"/>
          <p:cNvGrpSpPr/>
          <p:nvPr/>
        </p:nvGrpSpPr>
        <p:grpSpPr>
          <a:xfrm>
            <a:off x="0" y="0"/>
            <a:ext cx="12192000" cy="1821226"/>
            <a:chOff x="0" y="0"/>
            <a:chExt cx="5077390" cy="719497"/>
          </a:xfrm>
        </p:grpSpPr>
        <p:sp>
          <p:nvSpPr>
            <p:cNvPr id="4" name="Freeform 4"/>
            <p:cNvSpPr/>
            <p:nvPr/>
          </p:nvSpPr>
          <p:spPr>
            <a:xfrm>
              <a:off x="0" y="0"/>
              <a:ext cx="5077390" cy="719497"/>
            </a:xfrm>
            <a:custGeom>
              <a:avLst/>
              <a:gdLst/>
              <a:ahLst/>
              <a:cxnLst/>
              <a:rect l="l" t="t" r="r" b="b"/>
              <a:pathLst>
                <a:path w="5077390" h="719497">
                  <a:moveTo>
                    <a:pt x="0" y="0"/>
                  </a:moveTo>
                  <a:lnTo>
                    <a:pt x="5077390" y="0"/>
                  </a:lnTo>
                  <a:lnTo>
                    <a:pt x="5077390" y="719497"/>
                  </a:lnTo>
                  <a:lnTo>
                    <a:pt x="0" y="719497"/>
                  </a:lnTo>
                  <a:close/>
                </a:path>
              </a:pathLst>
            </a:custGeom>
            <a:solidFill>
              <a:srgbClr val="FF6C0C"/>
            </a:solidFill>
          </p:spPr>
          <p:txBody>
            <a:bodyPr/>
            <a:lstStyle/>
            <a:p>
              <a:endParaRPr lang="en-US" sz="1200"/>
            </a:p>
          </p:txBody>
        </p:sp>
        <p:sp>
          <p:nvSpPr>
            <p:cNvPr id="5" name="TextBox 5"/>
            <p:cNvSpPr txBox="1"/>
            <p:nvPr/>
          </p:nvSpPr>
          <p:spPr>
            <a:xfrm>
              <a:off x="0" y="-57150"/>
              <a:ext cx="5077390" cy="776647"/>
            </a:xfrm>
            <a:prstGeom prst="rect">
              <a:avLst/>
            </a:prstGeom>
          </p:spPr>
          <p:txBody>
            <a:bodyPr lIns="33867" tIns="33867" rIns="33867" bIns="33867" rtlCol="0" anchor="ctr"/>
            <a:lstStyle/>
            <a:p>
              <a:pPr algn="ctr">
                <a:lnSpc>
                  <a:spcPts val="1773"/>
                </a:lnSpc>
              </a:pPr>
              <a:endParaRPr sz="1200"/>
            </a:p>
          </p:txBody>
        </p:sp>
      </p:grpSp>
      <p:sp>
        <p:nvSpPr>
          <p:cNvPr id="6" name="TextBox 6"/>
          <p:cNvSpPr txBox="1"/>
          <p:nvPr/>
        </p:nvSpPr>
        <p:spPr>
          <a:xfrm>
            <a:off x="685800" y="575204"/>
            <a:ext cx="7517997" cy="549574"/>
          </a:xfrm>
          <a:prstGeom prst="rect">
            <a:avLst/>
          </a:prstGeom>
        </p:spPr>
        <p:txBody>
          <a:bodyPr lIns="0" tIns="0" rIns="0" bIns="0" rtlCol="0" anchor="t">
            <a:spAutoFit/>
          </a:bodyPr>
          <a:lstStyle/>
          <a:p>
            <a:pPr>
              <a:lnSpc>
                <a:spcPts val="4676"/>
              </a:lnSpc>
            </a:pPr>
            <a:r>
              <a:rPr lang="en-US" sz="3340" b="1" dirty="0">
                <a:solidFill>
                  <a:srgbClr val="FFFFFF"/>
                </a:solidFill>
                <a:latin typeface="Ubuntu Bold"/>
                <a:ea typeface="Ubuntu Bold"/>
                <a:cs typeface="Ubuntu Bold"/>
                <a:sym typeface="Ubuntu Bold"/>
              </a:rPr>
              <a:t>Data and Trends</a:t>
            </a:r>
          </a:p>
        </p:txBody>
      </p:sp>
      <p:sp>
        <p:nvSpPr>
          <p:cNvPr id="7" name="Freeform 7"/>
          <p:cNvSpPr/>
          <p:nvPr/>
        </p:nvSpPr>
        <p:spPr>
          <a:xfrm>
            <a:off x="9156117" y="480764"/>
            <a:ext cx="2579095" cy="859699"/>
          </a:xfrm>
          <a:custGeom>
            <a:avLst/>
            <a:gdLst/>
            <a:ahLst/>
            <a:cxnLst/>
            <a:rect l="l" t="t" r="r" b="b"/>
            <a:pathLst>
              <a:path w="3868643" h="1289548">
                <a:moveTo>
                  <a:pt x="0" y="0"/>
                </a:moveTo>
                <a:lnTo>
                  <a:pt x="3868643" y="0"/>
                </a:lnTo>
                <a:lnTo>
                  <a:pt x="3868643" y="1289548"/>
                </a:lnTo>
                <a:lnTo>
                  <a:pt x="0" y="1289548"/>
                </a:lnTo>
                <a:lnTo>
                  <a:pt x="0" y="0"/>
                </a:lnTo>
                <a:close/>
              </a:path>
            </a:pathLst>
          </a:custGeom>
          <a:blipFill>
            <a:blip r:embed="rId2"/>
            <a:stretch>
              <a:fillRect/>
            </a:stretch>
          </a:blipFill>
        </p:spPr>
        <p:txBody>
          <a:bodyPr/>
          <a:lstStyle/>
          <a:p>
            <a:endParaRPr lang="en-US" sz="1200"/>
          </a:p>
        </p:txBody>
      </p:sp>
      <p:grpSp>
        <p:nvGrpSpPr>
          <p:cNvPr id="8" name="Group 8"/>
          <p:cNvGrpSpPr/>
          <p:nvPr/>
        </p:nvGrpSpPr>
        <p:grpSpPr>
          <a:xfrm>
            <a:off x="524339" y="6212365"/>
            <a:ext cx="11143324" cy="263855"/>
            <a:chOff x="0" y="-66675"/>
            <a:chExt cx="22286647" cy="527710"/>
          </a:xfrm>
        </p:grpSpPr>
        <p:sp>
          <p:nvSpPr>
            <p:cNvPr id="9" name="TextBox 9"/>
            <p:cNvSpPr txBox="1"/>
            <p:nvPr/>
          </p:nvSpPr>
          <p:spPr>
            <a:xfrm>
              <a:off x="17531635" y="-66675"/>
              <a:ext cx="4755012" cy="527710"/>
            </a:xfrm>
            <a:prstGeom prst="rect">
              <a:avLst/>
            </a:prstGeom>
          </p:spPr>
          <p:txBody>
            <a:bodyPr lIns="0" tIns="0" rIns="0" bIns="0" rtlCol="0" anchor="t">
              <a:spAutoFit/>
            </a:bodyPr>
            <a:lstStyle/>
            <a:p>
              <a:pPr algn="r">
                <a:lnSpc>
                  <a:spcPts val="2302"/>
                </a:lnSpc>
              </a:pPr>
              <a:r>
                <a:rPr lang="en-US" sz="1644">
                  <a:solidFill>
                    <a:srgbClr val="939598"/>
                  </a:solidFill>
                  <a:latin typeface="Ubuntu"/>
                  <a:ea typeface="Ubuntu"/>
                  <a:cs typeface="Ubuntu"/>
                  <a:sym typeface="Ubuntu"/>
                </a:rPr>
                <a:t>October 24, 2024</a:t>
              </a:r>
            </a:p>
          </p:txBody>
        </p:sp>
        <p:sp>
          <p:nvSpPr>
            <p:cNvPr id="10" name="TextBox 10"/>
            <p:cNvSpPr txBox="1"/>
            <p:nvPr/>
          </p:nvSpPr>
          <p:spPr>
            <a:xfrm>
              <a:off x="0" y="-66675"/>
              <a:ext cx="11015816" cy="527710"/>
            </a:xfrm>
            <a:prstGeom prst="rect">
              <a:avLst/>
            </a:prstGeom>
          </p:spPr>
          <p:txBody>
            <a:bodyPr lIns="0" tIns="0" rIns="0" bIns="0" rtlCol="0" anchor="t">
              <a:spAutoFit/>
            </a:bodyPr>
            <a:lstStyle/>
            <a:p>
              <a:pPr>
                <a:lnSpc>
                  <a:spcPts val="2302"/>
                </a:lnSpc>
                <a:spcBef>
                  <a:spcPct val="0"/>
                </a:spcBef>
              </a:pPr>
              <a:r>
                <a:rPr lang="en-US" sz="1644">
                  <a:solidFill>
                    <a:srgbClr val="939598"/>
                  </a:solidFill>
                  <a:latin typeface="Ubuntu"/>
                  <a:ea typeface="Ubuntu"/>
                  <a:cs typeface="Ubuntu"/>
                  <a:sym typeface="Ubuntu"/>
                </a:rPr>
                <a:t>Oneida County Rural Treatment Expansion Project Update</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5" name="Group 14">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6" name="Oval 15">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7" name="Oval 16">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7" name="Title 1">
            <a:extLst>
              <a:ext uri="{FF2B5EF4-FFF2-40B4-BE49-F238E27FC236}">
                <a16:creationId xmlns:a16="http://schemas.microsoft.com/office/drawing/2014/main" id="{462A8BE0-B11C-9A22-B74F-2E0C6576A6B4}"/>
              </a:ext>
            </a:extLst>
          </p:cNvPr>
          <p:cNvSpPr>
            <a:spLocks noGrp="1"/>
          </p:cNvSpPr>
          <p:nvPr>
            <p:ph type="title"/>
          </p:nvPr>
        </p:nvSpPr>
        <p:spPr>
          <a:xfrm>
            <a:off x="6515680" y="874551"/>
            <a:ext cx="4741963" cy="5384323"/>
          </a:xfrm>
        </p:spPr>
        <p:txBody>
          <a:bodyPr>
            <a:normAutofit/>
          </a:bodyPr>
          <a:lstStyle/>
          <a:p>
            <a:r>
              <a:rPr lang="en-US" sz="6000" dirty="0">
                <a:solidFill>
                  <a:schemeClr val="tx1"/>
                </a:solidFill>
              </a:rPr>
              <a:t>Oneida county opioid response project #2</a:t>
            </a:r>
            <a:br>
              <a:rPr lang="en-US" sz="6000" dirty="0">
                <a:solidFill>
                  <a:schemeClr val="tx1"/>
                </a:solidFill>
              </a:rPr>
            </a:br>
            <a:br>
              <a:rPr lang="en-US" sz="6000" dirty="0">
                <a:solidFill>
                  <a:schemeClr val="tx1"/>
                </a:solidFill>
              </a:rPr>
            </a:br>
            <a:r>
              <a:rPr lang="en-US" sz="3200" dirty="0">
                <a:solidFill>
                  <a:schemeClr val="tx1"/>
                </a:solidFill>
              </a:rPr>
              <a:t>Rebeccah </a:t>
            </a:r>
            <a:r>
              <a:rPr lang="en-US" sz="3200" dirty="0" err="1">
                <a:solidFill>
                  <a:schemeClr val="tx1"/>
                </a:solidFill>
              </a:rPr>
              <a:t>campbell</a:t>
            </a:r>
            <a:endParaRPr lang="en-US" sz="3200" dirty="0">
              <a:solidFill>
                <a:schemeClr val="tx1"/>
              </a:solidFill>
            </a:endParaRPr>
          </a:p>
        </p:txBody>
      </p:sp>
      <p:pic>
        <p:nvPicPr>
          <p:cNvPr id="8" name="Picture 7">
            <a:extLst>
              <a:ext uri="{FF2B5EF4-FFF2-40B4-BE49-F238E27FC236}">
                <a16:creationId xmlns:a16="http://schemas.microsoft.com/office/drawing/2014/main" id="{622C7ADC-F256-1D8D-93ED-38E228C2E8C4}"/>
              </a:ext>
            </a:extLst>
          </p:cNvPr>
          <p:cNvPicPr>
            <a:picLocks noChangeAspect="1"/>
          </p:cNvPicPr>
          <p:nvPr/>
        </p:nvPicPr>
        <p:blipFill>
          <a:blip r:embed="rId5"/>
          <a:stretch>
            <a:fillRect/>
          </a:stretch>
        </p:blipFill>
        <p:spPr>
          <a:xfrm>
            <a:off x="728506" y="2004128"/>
            <a:ext cx="4335087" cy="1512602"/>
          </a:xfrm>
          <a:prstGeom prst="rect">
            <a:avLst/>
          </a:prstGeom>
        </p:spPr>
      </p:pic>
      <p:sp>
        <p:nvSpPr>
          <p:cNvPr id="9" name="TextBox 8">
            <a:extLst>
              <a:ext uri="{FF2B5EF4-FFF2-40B4-BE49-F238E27FC236}">
                <a16:creationId xmlns:a16="http://schemas.microsoft.com/office/drawing/2014/main" id="{71DE6968-EBB6-015C-18DA-BB80757A79B4}"/>
              </a:ext>
            </a:extLst>
          </p:cNvPr>
          <p:cNvSpPr txBox="1"/>
          <p:nvPr/>
        </p:nvSpPr>
        <p:spPr>
          <a:xfrm>
            <a:off x="814713" y="3767967"/>
            <a:ext cx="4162671" cy="1723549"/>
          </a:xfrm>
          <a:prstGeom prst="rect">
            <a:avLst/>
          </a:prstGeom>
        </p:spPr>
        <p:txBody>
          <a:bodyPr wrap="square" lIns="0" tIns="0" rIns="0" bIns="0" rtlCol="0" anchor="t">
            <a:spAutoFit/>
          </a:bodyPr>
          <a:lstStyle/>
          <a:p>
            <a:pPr algn="ctr"/>
            <a:r>
              <a:rPr lang="en-US" sz="2800" b="0" i="0" u="none" strike="noStrike" baseline="0" dirty="0">
                <a:solidFill>
                  <a:srgbClr val="000000"/>
                </a:solidFill>
              </a:rPr>
              <a:t>“Enhanced Peer Services to Increase Engagement in Recovery Support Services”</a:t>
            </a:r>
          </a:p>
        </p:txBody>
      </p:sp>
    </p:spTree>
    <p:extLst>
      <p:ext uri="{BB962C8B-B14F-4D97-AF65-F5344CB8AC3E}">
        <p14:creationId xmlns:p14="http://schemas.microsoft.com/office/powerpoint/2010/main" val="2532757724"/>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16A0E3C-60E6-4F39-BC55-5F7C224E1F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cxnSp>
        <p:nvCxnSpPr>
          <p:cNvPr id="10" name="Straight Connector 9">
            <a:extLst>
              <a:ext uri="{FF2B5EF4-FFF2-40B4-BE49-F238E27FC236}">
                <a16:creationId xmlns:a16="http://schemas.microsoft.com/office/drawing/2014/main" id="{C5025DAC-8B93-4160-B017-3A274A5828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14" name="Rectangle 13">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2" name="Title 1">
            <a:extLst>
              <a:ext uri="{FF2B5EF4-FFF2-40B4-BE49-F238E27FC236}">
                <a16:creationId xmlns:a16="http://schemas.microsoft.com/office/drawing/2014/main" id="{DDEEE420-FA4A-8FDC-2C81-ED5F304CAE8D}"/>
              </a:ext>
            </a:extLst>
          </p:cNvPr>
          <p:cNvSpPr txBox="1">
            <a:spLocks/>
          </p:cNvSpPr>
          <p:nvPr/>
        </p:nvSpPr>
        <p:spPr>
          <a:xfrm>
            <a:off x="4629865" y="543506"/>
            <a:ext cx="2932235" cy="871051"/>
          </a:xfrm>
          <a:prstGeom prst="rect">
            <a:avLst/>
          </a:prstGeom>
        </p:spPr>
        <p:txBody>
          <a:bodyPr vert="horz" lIns="91440" tIns="45720" rIns="91440" bIns="45720" rtlCol="0" anchor="ctr" anchorCtr="0">
            <a:normAutofit fontScale="85000" lnSpcReduction="10000"/>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800" b="0" i="0" u="none" strike="noStrike" kern="1200" cap="none" spc="-50" normalizeH="0" baseline="0" noProof="0" dirty="0">
                <a:ln>
                  <a:noFill/>
                </a:ln>
                <a:solidFill>
                  <a:srgbClr val="FFFFFF"/>
                </a:solidFill>
                <a:effectLst/>
                <a:uLnTx/>
                <a:uFillTx/>
                <a:latin typeface="Bembo" panose="020F0302020204030204"/>
                <a:ea typeface="+mj-ea"/>
                <a:cs typeface="+mj-cs"/>
              </a:rPr>
              <a:t>OVERVIEW	</a:t>
            </a:r>
          </a:p>
        </p:txBody>
      </p:sp>
      <p:sp>
        <p:nvSpPr>
          <p:cNvPr id="16" name="Rectangle 15">
            <a:extLst>
              <a:ext uri="{FF2B5EF4-FFF2-40B4-BE49-F238E27FC236}">
                <a16:creationId xmlns:a16="http://schemas.microsoft.com/office/drawing/2014/main" id="{359CEC61-F44B-43B3-B40F-AE38C5AF1D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5" name="TextBox 4">
            <a:extLst>
              <a:ext uri="{FF2B5EF4-FFF2-40B4-BE49-F238E27FC236}">
                <a16:creationId xmlns:a16="http://schemas.microsoft.com/office/drawing/2014/main" id="{73F426AC-2F71-20D6-54D8-0B59B8038E5E}"/>
              </a:ext>
            </a:extLst>
          </p:cNvPr>
          <p:cNvSpPr txBox="1"/>
          <p:nvPr/>
        </p:nvSpPr>
        <p:spPr>
          <a:xfrm>
            <a:off x="246695" y="2383185"/>
            <a:ext cx="4014754" cy="3108543"/>
          </a:xfrm>
          <a:prstGeom prst="rect">
            <a:avLst/>
          </a:prstGeom>
          <a:noFill/>
        </p:spPr>
        <p:txBody>
          <a:bodyPr wrap="square" lIns="91440" tIns="45720" rIns="91440" bIns="4572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800" b="1" u="sng" dirty="0">
                <a:solidFill>
                  <a:prstClr val="black"/>
                </a:solidFill>
                <a:latin typeface="Arial Nova Light" panose="020F0502020204030204"/>
              </a:rPr>
              <a:t>Upstate Caring Partners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u="none" strike="noStrike" kern="1200" cap="none" spc="0" normalizeH="0" baseline="0" noProof="0" dirty="0">
                <a:ln>
                  <a:noFill/>
                </a:ln>
                <a:solidFill>
                  <a:prstClr val="black"/>
                </a:solidFill>
                <a:effectLst/>
                <a:uLnTx/>
                <a:uFillTx/>
                <a:latin typeface="Arial Nova Light" panose="020F0502020204030204"/>
                <a:ea typeface="+mn-ea"/>
                <a:cs typeface="+mn-cs"/>
              </a:rPr>
              <a:t>Community Health and Behavioral Services</a:t>
            </a:r>
            <a:br>
              <a:rPr kumimoji="0" lang="en-US" sz="2800" b="0" u="none" strike="noStrike" kern="1200" cap="none" spc="0" normalizeH="0" baseline="0" noProof="0" dirty="0">
                <a:ln>
                  <a:noFill/>
                </a:ln>
                <a:solidFill>
                  <a:prstClr val="black"/>
                </a:solidFill>
                <a:effectLst/>
                <a:uLnTx/>
                <a:uFillTx/>
                <a:latin typeface="Arial Nova Light" panose="020F0502020204030204"/>
                <a:ea typeface="+mn-ea"/>
                <a:cs typeface="+mn-cs"/>
              </a:rPr>
            </a:br>
            <a:endParaRPr kumimoji="0" lang="en-US" sz="2800" b="0" u="none" strike="noStrike" kern="1200" cap="none" spc="0" normalizeH="0" baseline="0" noProof="0" dirty="0">
              <a:ln>
                <a:noFill/>
              </a:ln>
              <a:solidFill>
                <a:prstClr val="black"/>
              </a:solidFill>
              <a:effectLst/>
              <a:uLnTx/>
              <a:uFillTx/>
              <a:latin typeface="Arial Nova Light"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br>
              <a:rPr kumimoji="0" lang="en-US" sz="2800" b="0" u="none" strike="noStrike" kern="1200" cap="none" spc="0" normalizeH="0" baseline="0" noProof="0" dirty="0">
                <a:ln>
                  <a:noFill/>
                </a:ln>
                <a:solidFill>
                  <a:prstClr val="black"/>
                </a:solidFill>
                <a:effectLst/>
                <a:uLnTx/>
                <a:uFillTx/>
                <a:latin typeface="Arial Nova Light" panose="020F0502020204030204"/>
                <a:ea typeface="+mn-ea"/>
                <a:cs typeface="+mn-cs"/>
              </a:rPr>
            </a:br>
            <a:r>
              <a:rPr kumimoji="0" lang="en-US" sz="2800" b="1" u="none" strike="noStrike" kern="1200" cap="none" spc="0" normalizeH="0" baseline="0" noProof="0" dirty="0">
                <a:ln>
                  <a:noFill/>
                </a:ln>
                <a:solidFill>
                  <a:prstClr val="black"/>
                </a:solidFill>
                <a:effectLst/>
                <a:uLnTx/>
                <a:uFillTx/>
                <a:latin typeface="Arial Nova Light" panose="020F0502020204030204"/>
                <a:ea typeface="+mn-ea"/>
                <a:cs typeface="+mn-cs"/>
              </a:rPr>
              <a:t>Expansion of Peer Recovery Services </a:t>
            </a:r>
            <a:endParaRPr kumimoji="0" lang="en-US" sz="2000" b="1"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
        <p:nvSpPr>
          <p:cNvPr id="6" name="Text Placeholder 10">
            <a:extLst>
              <a:ext uri="{FF2B5EF4-FFF2-40B4-BE49-F238E27FC236}">
                <a16:creationId xmlns:a16="http://schemas.microsoft.com/office/drawing/2014/main" id="{582CB16B-6807-2252-92F6-54FED5017269}"/>
              </a:ext>
            </a:extLst>
          </p:cNvPr>
          <p:cNvSpPr txBox="1">
            <a:spLocks/>
          </p:cNvSpPr>
          <p:nvPr/>
        </p:nvSpPr>
        <p:spPr>
          <a:xfrm>
            <a:off x="5091755" y="2237994"/>
            <a:ext cx="6720799" cy="3822192"/>
          </a:xfrm>
          <a:prstGeom prst="rect">
            <a:avLst/>
          </a:prstGeom>
        </p:spPr>
        <p:txBody>
          <a:bodyPr lIns="91440" tIns="45720" rIns="91440" bIns="45720" anchor="t">
            <a:normAutofit lnSpcReduction="10000"/>
          </a:bodyPr>
          <a:lstStyle>
            <a:lvl1pPr marL="91440" indent="-91440" algn="l" defTabSz="914400" rtl="0" eaLnBrk="1" latinLnBrk="0" hangingPunct="1">
              <a:lnSpc>
                <a:spcPct val="12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2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20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lt"/>
                <a:cs typeface="+mn-lt"/>
              </a:rPr>
              <a:t>Staffing case management at the Rescue Mission of Utica's Drop-In Center. </a:t>
            </a:r>
          </a:p>
          <a:p>
            <a:pPr marL="383540" marR="0" lvl="1" indent="-182880" algn="l" defTabSz="914400" rtl="0" eaLnBrk="1" fontAlgn="auto" latinLnBrk="0" hangingPunct="1">
              <a:lnSpc>
                <a:spcPct val="120000"/>
              </a:lnSpc>
              <a:spcBef>
                <a:spcPts val="200"/>
              </a:spcBef>
              <a:spcAft>
                <a:spcPts val="400"/>
              </a:spcAft>
              <a:buClrTx/>
              <a:buSzTx/>
              <a:buFont typeface="Courier New" panose="020F0502020204030204" pitchFamily="34" charset="0"/>
              <a:buChar char="o"/>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lt"/>
                <a:cs typeface="+mn-lt"/>
              </a:rPr>
              <a:t>Crisis </a:t>
            </a:r>
          </a:p>
          <a:p>
            <a:pPr marL="383540" marR="0" lvl="1" indent="-182880" algn="l" defTabSz="914400" rtl="0" eaLnBrk="1" fontAlgn="auto" latinLnBrk="0" hangingPunct="1">
              <a:lnSpc>
                <a:spcPct val="120000"/>
              </a:lnSpc>
              <a:spcBef>
                <a:spcPts val="200"/>
              </a:spcBef>
              <a:spcAft>
                <a:spcPts val="400"/>
              </a:spcAft>
              <a:buClrTx/>
              <a:buSzTx/>
              <a:buFont typeface="Courier New" panose="020F0502020204030204" pitchFamily="34" charset="0"/>
              <a:buChar char="o"/>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lt"/>
                <a:cs typeface="+mn-lt"/>
              </a:rPr>
              <a:t>Connect with Mental Health and/or Substance Use Disorder services </a:t>
            </a:r>
          </a:p>
          <a:p>
            <a:pPr marL="383540" marR="0" lvl="1" indent="-182880" algn="l" defTabSz="914400" rtl="0" eaLnBrk="1" fontAlgn="auto" latinLnBrk="0" hangingPunct="1">
              <a:lnSpc>
                <a:spcPct val="120000"/>
              </a:lnSpc>
              <a:spcBef>
                <a:spcPts val="200"/>
              </a:spcBef>
              <a:spcAft>
                <a:spcPts val="400"/>
              </a:spcAft>
              <a:buClrTx/>
              <a:buSzTx/>
              <a:buFont typeface="Courier New" panose="020F0502020204030204" pitchFamily="34" charset="0"/>
              <a:buChar char="o"/>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lt"/>
                <a:cs typeface="+mn-lt"/>
              </a:rPr>
              <a:t>Assistance in connecting to basic needs such as food and housing </a:t>
            </a:r>
          </a:p>
          <a:p>
            <a:pPr marL="383540" marR="0" lvl="1" indent="-182880" algn="l" defTabSz="914400" rtl="0" eaLnBrk="1" fontAlgn="auto" latinLnBrk="0" hangingPunct="1">
              <a:lnSpc>
                <a:spcPct val="120000"/>
              </a:lnSpc>
              <a:spcBef>
                <a:spcPts val="200"/>
              </a:spcBef>
              <a:spcAft>
                <a:spcPts val="400"/>
              </a:spcAft>
              <a:buClrTx/>
              <a:buSzTx/>
              <a:buFont typeface="Courier New" panose="020F0502020204030204" pitchFamily="34" charset="0"/>
              <a:buChar char="o"/>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Assistance navigating social services or the healthcare systems</a:t>
            </a:r>
          </a:p>
          <a:p>
            <a:pPr marL="383540" marR="0" lvl="1" indent="-182880" algn="l" defTabSz="914400" rtl="0" eaLnBrk="1" fontAlgn="auto" latinLnBrk="0" hangingPunct="1">
              <a:lnSpc>
                <a:spcPct val="120000"/>
              </a:lnSpc>
              <a:spcBef>
                <a:spcPts val="200"/>
              </a:spcBef>
              <a:spcAft>
                <a:spcPts val="400"/>
              </a:spcAft>
              <a:buClrTx/>
              <a:buSzTx/>
              <a:buFont typeface="Courier New" panose="020F0502020204030204" pitchFamily="34" charset="0"/>
              <a:buChar char="o"/>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Providing transportation support to assure continuity of care.</a:t>
            </a:r>
          </a:p>
          <a:p>
            <a:pPr marL="200660" marR="0" lvl="1" indent="0" algn="l" defTabSz="914400" rtl="0" eaLnBrk="1" fontAlgn="auto" latinLnBrk="0" hangingPunct="1">
              <a:lnSpc>
                <a:spcPct val="120000"/>
              </a:lnSpc>
              <a:spcBef>
                <a:spcPts val="200"/>
              </a:spcBef>
              <a:spcAft>
                <a:spcPts val="400"/>
              </a:spcAft>
              <a:buClrTx/>
              <a:buSzTx/>
              <a:buFont typeface="Calibri" pitchFamily="34" charset="0"/>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endParaRPr>
          </a:p>
        </p:txBody>
      </p:sp>
    </p:spTree>
    <p:extLst>
      <p:ext uri="{BB962C8B-B14F-4D97-AF65-F5344CB8AC3E}">
        <p14:creationId xmlns:p14="http://schemas.microsoft.com/office/powerpoint/2010/main" val="2722871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D63059E-36B4-6556-AD51-A82C62A89256}"/>
              </a:ext>
            </a:extLst>
          </p:cNvPr>
          <p:cNvSpPr txBox="1">
            <a:spLocks/>
          </p:cNvSpPr>
          <p:nvPr/>
        </p:nvSpPr>
        <p:spPr>
          <a:xfrm>
            <a:off x="4096137" y="4992981"/>
            <a:ext cx="3999723" cy="1450757"/>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lang="en-US" sz="4800" dirty="0">
                <a:solidFill>
                  <a:srgbClr val="FFFFFF"/>
                </a:solidFill>
                <a:latin typeface="Bembo" panose="020F0302020204030204"/>
              </a:rPr>
              <a:t>HIGHLIGHTS</a:t>
            </a:r>
            <a:endParaRPr kumimoji="0" lang="en-US" sz="4800" b="0" i="0" u="none" strike="noStrike" kern="1200" cap="none" spc="-50" normalizeH="0" baseline="0" noProof="0" dirty="0">
              <a:ln>
                <a:noFill/>
              </a:ln>
              <a:solidFill>
                <a:srgbClr val="FFFFFF"/>
              </a:solidFill>
              <a:effectLst/>
              <a:uLnTx/>
              <a:uFillTx/>
              <a:latin typeface="Bembo" panose="020F0302020204030204"/>
              <a:ea typeface="+mj-ea"/>
              <a:cs typeface="+mj-cs"/>
            </a:endParaRPr>
          </a:p>
        </p:txBody>
      </p:sp>
      <p:graphicFrame>
        <p:nvGraphicFramePr>
          <p:cNvPr id="8" name="Text Placeholder 8">
            <a:extLst>
              <a:ext uri="{FF2B5EF4-FFF2-40B4-BE49-F238E27FC236}">
                <a16:creationId xmlns:a16="http://schemas.microsoft.com/office/drawing/2014/main" id="{045013C2-D043-A887-31E5-FECBA16B57BB}"/>
              </a:ext>
            </a:extLst>
          </p:cNvPr>
          <p:cNvGraphicFramePr>
            <a:graphicFrameLocks noGrp="1"/>
          </p:cNvGraphicFramePr>
          <p:nvPr>
            <p:ph sz="quarter" idx="13"/>
            <p:extLst>
              <p:ext uri="{D42A27DB-BD31-4B8C-83A1-F6EECF244321}">
                <p14:modId xmlns:p14="http://schemas.microsoft.com/office/powerpoint/2010/main" val="3303919442"/>
              </p:ext>
            </p:extLst>
          </p:nvPr>
        </p:nvGraphicFramePr>
        <p:xfrm>
          <a:off x="492161" y="522515"/>
          <a:ext cx="11207676" cy="4369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8343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53F3DC-C155-7C92-4706-D2DFDCAD96DF}"/>
              </a:ext>
            </a:extLst>
          </p:cNvPr>
          <p:cNvSpPr/>
          <p:nvPr/>
        </p:nvSpPr>
        <p:spPr>
          <a:xfrm>
            <a:off x="4685975" y="1259417"/>
            <a:ext cx="6625166" cy="13546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5" name="Title 1">
            <a:extLst>
              <a:ext uri="{FF2B5EF4-FFF2-40B4-BE49-F238E27FC236}">
                <a16:creationId xmlns:a16="http://schemas.microsoft.com/office/drawing/2014/main" id="{71A90788-BED4-0872-47C1-91392E743B1D}"/>
              </a:ext>
            </a:extLst>
          </p:cNvPr>
          <p:cNvSpPr txBox="1">
            <a:spLocks/>
          </p:cNvSpPr>
          <p:nvPr/>
        </p:nvSpPr>
        <p:spPr>
          <a:xfrm>
            <a:off x="434411" y="2179907"/>
            <a:ext cx="3462471" cy="1450757"/>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800" b="0" i="0" u="none" strike="noStrike" kern="1200" cap="none" spc="-50" normalizeH="0" baseline="0" noProof="0" dirty="0">
                <a:ln>
                  <a:noFill/>
                </a:ln>
                <a:solidFill>
                  <a:srgbClr val="FFFFFF"/>
                </a:solidFill>
                <a:effectLst/>
                <a:uLnTx/>
                <a:uFillTx/>
                <a:latin typeface="Bembo" panose="020F0302020204030204"/>
                <a:ea typeface="+mj-ea"/>
                <a:cs typeface="+mj-cs"/>
              </a:rPr>
              <a:t>DATA &amp; TRENDS</a:t>
            </a:r>
          </a:p>
        </p:txBody>
      </p:sp>
      <p:sp>
        <p:nvSpPr>
          <p:cNvPr id="6" name="Content Placeholder 3">
            <a:extLst>
              <a:ext uri="{FF2B5EF4-FFF2-40B4-BE49-F238E27FC236}">
                <a16:creationId xmlns:a16="http://schemas.microsoft.com/office/drawing/2014/main" id="{EA2D0335-4371-4564-80B0-7C010789695A}"/>
              </a:ext>
            </a:extLst>
          </p:cNvPr>
          <p:cNvSpPr txBox="1">
            <a:spLocks/>
          </p:cNvSpPr>
          <p:nvPr/>
        </p:nvSpPr>
        <p:spPr>
          <a:xfrm>
            <a:off x="5030528" y="162415"/>
            <a:ext cx="7076261" cy="6184269"/>
          </a:xfrm>
          <a:prstGeom prst="rect">
            <a:avLst/>
          </a:prstGeom>
        </p:spPr>
        <p:txBody>
          <a:bodyPr lIns="91440" tIns="45720" rIns="91440" bIns="45720" anchor="t"/>
          <a:lstStyle>
            <a:lvl1pPr marL="91440" indent="-91440" algn="l" defTabSz="914400" rtl="0" eaLnBrk="1" latinLnBrk="0" hangingPunct="1">
              <a:lnSpc>
                <a:spcPct val="12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2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2800" b="1"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Impact, Outcomes, and Gaps</a:t>
            </a:r>
            <a:r>
              <a:rPr kumimoji="0" lang="en-US" sz="2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 </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 Service 83 Unique individuals since April 2024 at the Rescue Mission Drop-in, ages 18 to 72.</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 Assisted in housing 15 individuals. </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lt"/>
                <a:cs typeface="+mn-lt"/>
              </a:rPr>
              <a:t> Treatment and other avenues of support would become a secondary concern due to having their basic needs met.</a:t>
            </a:r>
            <a:endPar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endParaRP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Community based Clinician for targeted sites. </a:t>
            </a: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Domestic Violence and Sexual Violence Services and supports.</a:t>
            </a: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Naturalization/ Immigration supports.</a:t>
            </a: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Lack of Housing and long waitlists for housing related programs.</a:t>
            </a: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Employment opportunities for individuals with no college and little job experience.</a:t>
            </a:r>
          </a:p>
          <a:p>
            <a:pPr marL="285750" marR="0" lvl="0" indent="-28575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rPr>
              <a:t>Dental services needed at targeted sites for homeless and at-risk.</a:t>
            </a:r>
          </a:p>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endParaRP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Wingdings" panose="020F0502020204030204" pitchFamily="34" charset="0"/>
              <a:buChar char="Ø"/>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Nova Light" panose="020F0502020204030204"/>
              <a:ea typeface="+mn-ea"/>
              <a:cs typeface="+mn-cs"/>
            </a:endParaRPr>
          </a:p>
        </p:txBody>
      </p:sp>
    </p:spTree>
    <p:extLst>
      <p:ext uri="{BB962C8B-B14F-4D97-AF65-F5344CB8AC3E}">
        <p14:creationId xmlns:p14="http://schemas.microsoft.com/office/powerpoint/2010/main" val="1957407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13" name="Freeform: Shape 12">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5" name="Group 14">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6" name="Oval 15">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7" name="Oval 16">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7" name="Title 1">
            <a:extLst>
              <a:ext uri="{FF2B5EF4-FFF2-40B4-BE49-F238E27FC236}">
                <a16:creationId xmlns:a16="http://schemas.microsoft.com/office/drawing/2014/main" id="{462A8BE0-B11C-9A22-B74F-2E0C6576A6B4}"/>
              </a:ext>
            </a:extLst>
          </p:cNvPr>
          <p:cNvSpPr>
            <a:spLocks noGrp="1"/>
          </p:cNvSpPr>
          <p:nvPr>
            <p:ph type="title"/>
          </p:nvPr>
        </p:nvSpPr>
        <p:spPr>
          <a:xfrm>
            <a:off x="6515680" y="874551"/>
            <a:ext cx="4741963" cy="5384323"/>
          </a:xfrm>
        </p:spPr>
        <p:txBody>
          <a:bodyPr>
            <a:normAutofit/>
          </a:bodyPr>
          <a:lstStyle/>
          <a:p>
            <a:r>
              <a:rPr lang="en-US" sz="6000" dirty="0">
                <a:solidFill>
                  <a:schemeClr val="tx1"/>
                </a:solidFill>
              </a:rPr>
              <a:t>Oneida county opioid response project #3</a:t>
            </a:r>
            <a:br>
              <a:rPr lang="en-US" sz="6000" dirty="0">
                <a:solidFill>
                  <a:schemeClr val="tx1"/>
                </a:solidFill>
              </a:rPr>
            </a:br>
            <a:br>
              <a:rPr lang="en-US" sz="6000" dirty="0">
                <a:solidFill>
                  <a:schemeClr val="tx1"/>
                </a:solidFill>
              </a:rPr>
            </a:br>
            <a:r>
              <a:rPr lang="en-US" sz="3200" dirty="0" err="1">
                <a:solidFill>
                  <a:schemeClr val="tx1"/>
                </a:solidFill>
              </a:rPr>
              <a:t>natalie</a:t>
            </a:r>
            <a:r>
              <a:rPr lang="en-US" sz="3200" dirty="0">
                <a:solidFill>
                  <a:schemeClr val="tx1"/>
                </a:solidFill>
              </a:rPr>
              <a:t> </a:t>
            </a:r>
            <a:r>
              <a:rPr lang="en-US" sz="3200" dirty="0" err="1">
                <a:solidFill>
                  <a:schemeClr val="tx1"/>
                </a:solidFill>
              </a:rPr>
              <a:t>zumpano</a:t>
            </a:r>
            <a:endParaRPr lang="en-US" sz="3200" dirty="0">
              <a:solidFill>
                <a:schemeClr val="tx1"/>
              </a:solidFill>
            </a:endParaRPr>
          </a:p>
        </p:txBody>
      </p:sp>
      <p:sp>
        <p:nvSpPr>
          <p:cNvPr id="9" name="TextBox 8">
            <a:extLst>
              <a:ext uri="{FF2B5EF4-FFF2-40B4-BE49-F238E27FC236}">
                <a16:creationId xmlns:a16="http://schemas.microsoft.com/office/drawing/2014/main" id="{71DE6968-EBB6-015C-18DA-BB80757A79B4}"/>
              </a:ext>
            </a:extLst>
          </p:cNvPr>
          <p:cNvSpPr txBox="1"/>
          <p:nvPr/>
        </p:nvSpPr>
        <p:spPr>
          <a:xfrm>
            <a:off x="814713" y="3767967"/>
            <a:ext cx="4162671" cy="861774"/>
          </a:xfrm>
          <a:prstGeom prst="rect">
            <a:avLst/>
          </a:prstGeom>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Rockwell" panose="02060603020205020403"/>
                <a:ea typeface="+mn-ea"/>
                <a:cs typeface="+mn-cs"/>
              </a:rPr>
              <a:t>“School Opioid Response Project”</a:t>
            </a:r>
          </a:p>
        </p:txBody>
      </p:sp>
      <p:pic>
        <p:nvPicPr>
          <p:cNvPr id="3" name="Picture 2">
            <a:extLst>
              <a:ext uri="{FF2B5EF4-FFF2-40B4-BE49-F238E27FC236}">
                <a16:creationId xmlns:a16="http://schemas.microsoft.com/office/drawing/2014/main" id="{2D000522-1D38-CC66-F58A-89AD7EE0A048}"/>
              </a:ext>
            </a:extLst>
          </p:cNvPr>
          <p:cNvPicPr>
            <a:picLocks noChangeAspect="1"/>
          </p:cNvPicPr>
          <p:nvPr/>
        </p:nvPicPr>
        <p:blipFill>
          <a:blip r:embed="rId5"/>
          <a:stretch>
            <a:fillRect/>
          </a:stretch>
        </p:blipFill>
        <p:spPr>
          <a:xfrm>
            <a:off x="1444312" y="2304199"/>
            <a:ext cx="2903472" cy="1386960"/>
          </a:xfrm>
          <a:prstGeom prst="rect">
            <a:avLst/>
          </a:prstGeom>
        </p:spPr>
      </p:pic>
    </p:spTree>
    <p:extLst>
      <p:ext uri="{BB962C8B-B14F-4D97-AF65-F5344CB8AC3E}">
        <p14:creationId xmlns:p14="http://schemas.microsoft.com/office/powerpoint/2010/main" val="141978554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AA7E41F-185F-CBF9-8A69-104103F063DB}"/>
              </a:ext>
            </a:extLst>
          </p:cNvPr>
          <p:cNvPicPr>
            <a:picLocks noChangeAspect="1"/>
          </p:cNvPicPr>
          <p:nvPr/>
        </p:nvPicPr>
        <p:blipFill>
          <a:blip r:embed="rId2"/>
          <a:stretch>
            <a:fillRect/>
          </a:stretch>
        </p:blipFill>
        <p:spPr>
          <a:xfrm>
            <a:off x="2598676" y="777299"/>
            <a:ext cx="6994648" cy="3060160"/>
          </a:xfrm>
          <a:prstGeom prst="rect">
            <a:avLst/>
          </a:prstGeom>
        </p:spPr>
      </p:pic>
      <p:sp>
        <p:nvSpPr>
          <p:cNvPr id="12" name="Rectangle 11">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383745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3981573"/>
            <a:ext cx="10222992" cy="2078335"/>
          </a:xfrm>
          <a:prstGeom prst="rect">
            <a:avLst/>
          </a:prstGeom>
          <a:blipFill dpi="0" rotWithShape="1">
            <a:blip r:embed="rId3">
              <a:alphaModFix amt="9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E5161A4E-3B84-0904-8B59-09F3FF7212FA}"/>
              </a:ext>
            </a:extLst>
          </p:cNvPr>
          <p:cNvSpPr>
            <a:spLocks noGrp="1"/>
          </p:cNvSpPr>
          <p:nvPr>
            <p:ph type="title"/>
          </p:nvPr>
        </p:nvSpPr>
        <p:spPr>
          <a:xfrm>
            <a:off x="1285456" y="4162031"/>
            <a:ext cx="9601080" cy="1767141"/>
          </a:xfrm>
        </p:spPr>
        <p:txBody>
          <a:bodyPr>
            <a:normAutofit/>
          </a:bodyPr>
          <a:lstStyle/>
          <a:p>
            <a:pPr algn="ctr"/>
            <a:r>
              <a:rPr lang="en-US" dirty="0"/>
              <a:t>Welcome &amp; Introductions </a:t>
            </a:r>
          </a:p>
        </p:txBody>
      </p:sp>
      <p:sp>
        <p:nvSpPr>
          <p:cNvPr id="16" name="Rectangle 15">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128670"/>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8" name="Oval 17">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0" name="Oval 19">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9" name="Content Placeholder 2">
            <a:extLst>
              <a:ext uri="{FF2B5EF4-FFF2-40B4-BE49-F238E27FC236}">
                <a16:creationId xmlns:a16="http://schemas.microsoft.com/office/drawing/2014/main" id="{E11240A8-1FAC-596B-26C5-06B05858AE18}"/>
              </a:ext>
            </a:extLst>
          </p:cNvPr>
          <p:cNvSpPr txBox="1">
            <a:spLocks/>
          </p:cNvSpPr>
          <p:nvPr/>
        </p:nvSpPr>
        <p:spPr>
          <a:xfrm>
            <a:off x="5197990" y="284871"/>
            <a:ext cx="1796020" cy="1287913"/>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spcBef>
                <a:spcPts val="0"/>
              </a:spcBef>
              <a:spcAft>
                <a:spcPts val="600"/>
              </a:spcAft>
            </a:pPr>
            <a:endParaRPr lang="en-US" sz="1800" b="1" u="sng" dirty="0">
              <a:latin typeface="+mj-lt"/>
            </a:endParaRPr>
          </a:p>
          <a:p>
            <a:pPr marL="0" indent="0">
              <a:spcBef>
                <a:spcPts val="0"/>
              </a:spcBef>
              <a:spcAft>
                <a:spcPts val="600"/>
              </a:spcAft>
              <a:buNone/>
            </a:pPr>
            <a:endParaRPr lang="en-US" sz="1800" b="1" u="sng" dirty="0">
              <a:latin typeface="+mj-lt"/>
            </a:endParaRPr>
          </a:p>
          <a:p>
            <a:pPr marL="0" indent="0">
              <a:spcBef>
                <a:spcPts val="0"/>
              </a:spcBef>
              <a:spcAft>
                <a:spcPts val="600"/>
              </a:spcAft>
              <a:buFont typeface="Wingdings" pitchFamily="2" charset="2"/>
              <a:buNone/>
            </a:pPr>
            <a:r>
              <a:rPr lang="en-US" sz="3000" b="1" u="sng" dirty="0">
                <a:latin typeface="+mj-lt"/>
              </a:rPr>
              <a:t>Co-Chairs</a:t>
            </a:r>
          </a:p>
          <a:p>
            <a:pPr>
              <a:spcBef>
                <a:spcPts val="0"/>
              </a:spcBef>
              <a:spcAft>
                <a:spcPts val="600"/>
              </a:spcAft>
            </a:pPr>
            <a:endParaRPr lang="en-US" sz="1800" b="1" u="sng" dirty="0">
              <a:latin typeface="+mj-lt"/>
            </a:endParaRPr>
          </a:p>
          <a:p>
            <a:pPr>
              <a:spcBef>
                <a:spcPts val="0"/>
              </a:spcBef>
              <a:spcAft>
                <a:spcPts val="600"/>
              </a:spcAft>
            </a:pPr>
            <a:endParaRPr lang="en-US" sz="1800" b="1" u="sng" dirty="0">
              <a:latin typeface="+mj-lt"/>
            </a:endParaRPr>
          </a:p>
          <a:p>
            <a:pPr>
              <a:spcBef>
                <a:spcPts val="0"/>
              </a:spcBef>
              <a:spcAft>
                <a:spcPts val="600"/>
              </a:spcAft>
            </a:pPr>
            <a:endParaRPr lang="en-US" sz="1800" b="1" u="sng" dirty="0">
              <a:latin typeface="+mj-lt"/>
            </a:endParaRPr>
          </a:p>
          <a:p>
            <a:pPr>
              <a:spcBef>
                <a:spcPts val="0"/>
              </a:spcBef>
              <a:spcAft>
                <a:spcPts val="600"/>
              </a:spcAft>
            </a:pPr>
            <a:endParaRPr lang="en-US" sz="1800" b="1" u="sng" dirty="0">
              <a:latin typeface="+mj-lt"/>
            </a:endParaRPr>
          </a:p>
          <a:p>
            <a:pPr marL="0" indent="0">
              <a:spcBef>
                <a:spcPts val="0"/>
              </a:spcBef>
              <a:spcAft>
                <a:spcPts val="600"/>
              </a:spcAft>
              <a:buFont typeface="Wingdings" pitchFamily="2" charset="2"/>
              <a:buNone/>
            </a:pPr>
            <a:endParaRPr lang="en-US" sz="1800" dirty="0">
              <a:latin typeface="+mj-lt"/>
            </a:endParaRPr>
          </a:p>
        </p:txBody>
      </p:sp>
    </p:spTree>
    <p:extLst>
      <p:ext uri="{BB962C8B-B14F-4D97-AF65-F5344CB8AC3E}">
        <p14:creationId xmlns:p14="http://schemas.microsoft.com/office/powerpoint/2010/main" val="3867846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64;p14">
            <a:extLst>
              <a:ext uri="{FF2B5EF4-FFF2-40B4-BE49-F238E27FC236}">
                <a16:creationId xmlns:a16="http://schemas.microsoft.com/office/drawing/2014/main" id="{A484BDFC-053E-462C-B248-1BBF09D3D780}"/>
              </a:ext>
            </a:extLst>
          </p:cNvPr>
          <p:cNvPicPr preferRelativeResize="0"/>
          <p:nvPr/>
        </p:nvPicPr>
        <p:blipFill rotWithShape="1">
          <a:blip r:embed="rId3">
            <a:alphaModFix/>
          </a:blip>
          <a:srcRect/>
          <a:stretch/>
        </p:blipFill>
        <p:spPr>
          <a:xfrm>
            <a:off x="14539" y="0"/>
            <a:ext cx="12316589" cy="6858000"/>
          </a:xfrm>
          <a:prstGeom prst="rect">
            <a:avLst/>
          </a:prstGeom>
          <a:ln w="15875">
            <a:solidFill>
              <a:schemeClr val="bg1"/>
            </a:solidFill>
          </a:ln>
          <a:effectLst>
            <a:outerShdw blurRad="50800" dist="50800" dir="5400000" sx="15000" sy="15000" algn="ctr" rotWithShape="0">
              <a:schemeClr val="bg1">
                <a:alpha val="4000"/>
              </a:schemeClr>
            </a:outerShdw>
          </a:effectLst>
        </p:spPr>
        <p:style>
          <a:lnRef idx="2">
            <a:schemeClr val="accent1"/>
          </a:lnRef>
          <a:fillRef idx="1">
            <a:schemeClr val="lt1"/>
          </a:fillRef>
          <a:effectRef idx="0">
            <a:schemeClr val="accent1"/>
          </a:effectRef>
          <a:fontRef idx="minor">
            <a:schemeClr val="dk1"/>
          </a:fontRef>
        </p:style>
      </p:pic>
      <p:sp>
        <p:nvSpPr>
          <p:cNvPr id="5" name="Rectangle 4">
            <a:extLst>
              <a:ext uri="{FF2B5EF4-FFF2-40B4-BE49-F238E27FC236}">
                <a16:creationId xmlns:a16="http://schemas.microsoft.com/office/drawing/2014/main" id="{22BBB908-8B77-4C3A-86F3-965DDD53BDBB}"/>
              </a:ext>
            </a:extLst>
          </p:cNvPr>
          <p:cNvSpPr/>
          <p:nvPr/>
        </p:nvSpPr>
        <p:spPr>
          <a:xfrm>
            <a:off x="39927" y="1540393"/>
            <a:ext cx="12316591" cy="470416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ova Light" panose="020F0502020204030204"/>
                <a:ea typeface="+mn-ea"/>
                <a:cs typeface="+mn-cs"/>
              </a:rPr>
              <a:t> </a:t>
            </a:r>
          </a:p>
        </p:txBody>
      </p:sp>
      <p:graphicFrame>
        <p:nvGraphicFramePr>
          <p:cNvPr id="10" name="Diagram 9">
            <a:extLst>
              <a:ext uri="{FF2B5EF4-FFF2-40B4-BE49-F238E27FC236}">
                <a16:creationId xmlns:a16="http://schemas.microsoft.com/office/drawing/2014/main" id="{404EF42D-CBD3-455B-A3C6-61D07A57B754}"/>
              </a:ext>
            </a:extLst>
          </p:cNvPr>
          <p:cNvGraphicFramePr/>
          <p:nvPr>
            <p:extLst>
              <p:ext uri="{D42A27DB-BD31-4B8C-83A1-F6EECF244321}">
                <p14:modId xmlns:p14="http://schemas.microsoft.com/office/powerpoint/2010/main" val="3129368057"/>
              </p:ext>
            </p:extLst>
          </p:nvPr>
        </p:nvGraphicFramePr>
        <p:xfrm>
          <a:off x="2200600" y="1631346"/>
          <a:ext cx="7790799" cy="46132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TextBox 14">
            <a:extLst>
              <a:ext uri="{FF2B5EF4-FFF2-40B4-BE49-F238E27FC236}">
                <a16:creationId xmlns:a16="http://schemas.microsoft.com/office/drawing/2014/main" id="{B5623359-3519-4729-8F02-17FC60161350}"/>
              </a:ext>
            </a:extLst>
          </p:cNvPr>
          <p:cNvSpPr txBox="1"/>
          <p:nvPr/>
        </p:nvSpPr>
        <p:spPr>
          <a:xfrm>
            <a:off x="2305209" y="5441307"/>
            <a:ext cx="7581579" cy="461665"/>
          </a:xfrm>
          <a:prstGeom prst="rect">
            <a:avLst/>
          </a:prstGeom>
          <a:solidFill>
            <a:schemeClr val="accent6">
              <a:lumMod val="75000"/>
              <a:alpha val="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62A39F">
                    <a:lumMod val="40000"/>
                    <a:lumOff val="60000"/>
                  </a:srgbClr>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mn-cs"/>
              </a:rPr>
              <a:t>PREVENTION THROUGH EDUCATION</a:t>
            </a:r>
            <a:r>
              <a:rPr kumimoji="0" lang="en-US" sz="2400" b="0" i="0" u="none" strike="noStrike" kern="1200" cap="none" spc="0" normalizeH="0" baseline="0" noProof="0" dirty="0">
                <a:ln>
                  <a:noFill/>
                </a:ln>
                <a:solidFill>
                  <a:srgbClr val="62A39F">
                    <a:lumMod val="40000"/>
                    <a:lumOff val="60000"/>
                  </a:srgbClr>
                </a:solidFill>
                <a:effectLst/>
                <a:uLnTx/>
                <a:uFillTx/>
                <a:latin typeface="Verdana" panose="020B0604030504040204" pitchFamily="34" charset="0"/>
                <a:ea typeface="Verdana" panose="020B0604030504040204" pitchFamily="34" charset="0"/>
                <a:cs typeface="+mn-cs"/>
              </a:rPr>
              <a:t> </a:t>
            </a:r>
          </a:p>
        </p:txBody>
      </p:sp>
      <p:sp>
        <p:nvSpPr>
          <p:cNvPr id="16" name="TextBox 15">
            <a:extLst>
              <a:ext uri="{FF2B5EF4-FFF2-40B4-BE49-F238E27FC236}">
                <a16:creationId xmlns:a16="http://schemas.microsoft.com/office/drawing/2014/main" id="{FBA72230-DB8B-449D-A363-2708AC24C46A}"/>
              </a:ext>
            </a:extLst>
          </p:cNvPr>
          <p:cNvSpPr txBox="1"/>
          <p:nvPr/>
        </p:nvSpPr>
        <p:spPr>
          <a:xfrm>
            <a:off x="10404981" y="4821749"/>
            <a:ext cx="1631312"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Nova Light" panose="020F0502020204030204"/>
                <a:ea typeface="+mn-ea"/>
                <a:cs typeface="+mn-cs"/>
              </a:rPr>
              <a:t>This Is Not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Nova Light" panose="020F0502020204030204"/>
                <a:ea typeface="+mn-ea"/>
                <a:cs typeface="+mn-cs"/>
              </a:rPr>
              <a:t> About Drugs</a:t>
            </a:r>
          </a:p>
        </p:txBody>
      </p:sp>
      <p:sp>
        <p:nvSpPr>
          <p:cNvPr id="17" name="TextBox 16">
            <a:extLst>
              <a:ext uri="{FF2B5EF4-FFF2-40B4-BE49-F238E27FC236}">
                <a16:creationId xmlns:a16="http://schemas.microsoft.com/office/drawing/2014/main" id="{113F6466-2747-4791-87F5-77C02970B26D}"/>
              </a:ext>
            </a:extLst>
          </p:cNvPr>
          <p:cNvSpPr txBox="1"/>
          <p:nvPr/>
        </p:nvSpPr>
        <p:spPr>
          <a:xfrm>
            <a:off x="8208995" y="4729045"/>
            <a:ext cx="1736383" cy="6667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Arial Nova Light" panose="020F0502020204030204"/>
                <a:ea typeface="+mn-ea"/>
                <a:cs typeface="+mn-cs"/>
              </a:rPr>
              <a:t>Screening</a:t>
            </a:r>
            <a:r>
              <a:rPr kumimoji="0" lang="en-US" sz="1200" b="0" i="0" u="none" strike="noStrike" kern="1200" cap="none" spc="0" normalizeH="0" baseline="0" noProof="0" dirty="0">
                <a:ln>
                  <a:noFill/>
                </a:ln>
                <a:solidFill>
                  <a:prstClr val="white"/>
                </a:solidFill>
                <a:effectLst/>
                <a:uLnTx/>
                <a:uFillTx/>
                <a:latin typeface="Arial Nova Light" panose="020F0502020204030204"/>
                <a:ea typeface="+mn-ea"/>
                <a:cs typeface="+mn-cs"/>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Nova Light" panose="020F0502020204030204"/>
                <a:ea typeface="+mn-ea"/>
                <a:cs typeface="+mn-cs"/>
              </a:rPr>
              <a:t> Brief Intervention &amp; Referral to Treatment </a:t>
            </a:r>
          </a:p>
        </p:txBody>
      </p:sp>
      <p:sp>
        <p:nvSpPr>
          <p:cNvPr id="18" name="TextBox 17">
            <a:extLst>
              <a:ext uri="{FF2B5EF4-FFF2-40B4-BE49-F238E27FC236}">
                <a16:creationId xmlns:a16="http://schemas.microsoft.com/office/drawing/2014/main" id="{FDD18CE6-A434-402E-9DD0-0C5D240A4A97}"/>
              </a:ext>
            </a:extLst>
          </p:cNvPr>
          <p:cNvSpPr txBox="1"/>
          <p:nvPr/>
        </p:nvSpPr>
        <p:spPr>
          <a:xfrm>
            <a:off x="6198222" y="4868039"/>
            <a:ext cx="196475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Nova Light" panose="020F0502020204030204"/>
                <a:ea typeface="+mn-ea"/>
                <a:cs typeface="+mn-cs"/>
              </a:rPr>
              <a:t>School Naloxone Opioid Overdose Training</a:t>
            </a:r>
          </a:p>
        </p:txBody>
      </p:sp>
    </p:spTree>
    <p:extLst>
      <p:ext uri="{BB962C8B-B14F-4D97-AF65-F5344CB8AC3E}">
        <p14:creationId xmlns:p14="http://schemas.microsoft.com/office/powerpoint/2010/main" val="715090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16" name="Title 15">
            <a:extLst>
              <a:ext uri="{FF2B5EF4-FFF2-40B4-BE49-F238E27FC236}">
                <a16:creationId xmlns:a16="http://schemas.microsoft.com/office/drawing/2014/main" id="{0A585C5B-AD49-4671-BAAD-BFE3A4C90737}"/>
              </a:ext>
            </a:extLst>
          </p:cNvPr>
          <p:cNvSpPr>
            <a:spLocks noGrp="1"/>
          </p:cNvSpPr>
          <p:nvPr>
            <p:ph type="ctrTitle"/>
          </p:nvPr>
        </p:nvSpPr>
        <p:spPr/>
        <p:txBody>
          <a:bodyPr/>
          <a:lstStyle/>
          <a:p>
            <a:endParaRPr lang="en-US" dirty="0"/>
          </a:p>
        </p:txBody>
      </p:sp>
      <p:sp>
        <p:nvSpPr>
          <p:cNvPr id="17" name="Subtitle 16">
            <a:extLst>
              <a:ext uri="{FF2B5EF4-FFF2-40B4-BE49-F238E27FC236}">
                <a16:creationId xmlns:a16="http://schemas.microsoft.com/office/drawing/2014/main" id="{D4362ADF-CF4D-4810-92B1-38FF247EA9E3}"/>
              </a:ext>
            </a:extLst>
          </p:cNvPr>
          <p:cNvSpPr>
            <a:spLocks noGrp="1"/>
          </p:cNvSpPr>
          <p:nvPr>
            <p:ph type="subTitle" idx="1"/>
          </p:nvPr>
        </p:nvSpPr>
        <p:spPr/>
        <p:txBody>
          <a:bodyPr/>
          <a:lstStyle/>
          <a:p>
            <a:endParaRPr lang="en-US" dirty="0"/>
          </a:p>
        </p:txBody>
      </p:sp>
      <p:pic>
        <p:nvPicPr>
          <p:cNvPr id="74" name="Google Shape;74;p15"/>
          <p:cNvPicPr preferRelativeResize="0"/>
          <p:nvPr/>
        </p:nvPicPr>
        <p:blipFill rotWithShape="1">
          <a:blip r:embed="rId3">
            <a:alphaModFix/>
          </a:blip>
          <a:srcRect/>
          <a:stretch/>
        </p:blipFill>
        <p:spPr>
          <a:xfrm>
            <a:off x="0" y="385234"/>
            <a:ext cx="12192000" cy="6857996"/>
          </a:xfrm>
          <a:prstGeom prst="rect">
            <a:avLst/>
          </a:prstGeom>
          <a:noFill/>
          <a:ln>
            <a:noFill/>
          </a:ln>
        </p:spPr>
      </p:pic>
      <p:sp>
        <p:nvSpPr>
          <p:cNvPr id="75" name="Google Shape;75;p15"/>
          <p:cNvSpPr/>
          <p:nvPr/>
        </p:nvSpPr>
        <p:spPr>
          <a:xfrm>
            <a:off x="415600" y="967633"/>
            <a:ext cx="11111200" cy="2816000"/>
          </a:xfrm>
          <a:prstGeom prst="rect">
            <a:avLst/>
          </a:prstGeom>
          <a:solidFill>
            <a:srgbClr val="FFFFFF"/>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
        <p:nvSpPr>
          <p:cNvPr id="2" name="Rectangle 1">
            <a:extLst>
              <a:ext uri="{FF2B5EF4-FFF2-40B4-BE49-F238E27FC236}">
                <a16:creationId xmlns:a16="http://schemas.microsoft.com/office/drawing/2014/main" id="{C3E86F95-FB57-4B0B-B420-067EF95AD187}"/>
              </a:ext>
            </a:extLst>
          </p:cNvPr>
          <p:cNvSpPr/>
          <p:nvPr/>
        </p:nvSpPr>
        <p:spPr>
          <a:xfrm>
            <a:off x="0" y="113067"/>
            <a:ext cx="12192000" cy="5542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sp>
        <p:nvSpPr>
          <p:cNvPr id="28" name="Rectangle 27">
            <a:extLst>
              <a:ext uri="{FF2B5EF4-FFF2-40B4-BE49-F238E27FC236}">
                <a16:creationId xmlns:a16="http://schemas.microsoft.com/office/drawing/2014/main" id="{DC958703-1B21-49FD-A576-2B7630BD1B0D}"/>
              </a:ext>
            </a:extLst>
          </p:cNvPr>
          <p:cNvSpPr/>
          <p:nvPr/>
        </p:nvSpPr>
        <p:spPr>
          <a:xfrm>
            <a:off x="0" y="262215"/>
            <a:ext cx="12192000" cy="54458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graphicFrame>
        <p:nvGraphicFramePr>
          <p:cNvPr id="41" name="Diagram 40">
            <a:extLst>
              <a:ext uri="{FF2B5EF4-FFF2-40B4-BE49-F238E27FC236}">
                <a16:creationId xmlns:a16="http://schemas.microsoft.com/office/drawing/2014/main" id="{56D11596-9C8B-428A-99EB-2F4563B0E9A3}"/>
              </a:ext>
            </a:extLst>
          </p:cNvPr>
          <p:cNvGraphicFramePr/>
          <p:nvPr/>
        </p:nvGraphicFramePr>
        <p:xfrm>
          <a:off x="16407512" y="5716206"/>
          <a:ext cx="7356800" cy="53213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Rectangle 7">
            <a:extLst>
              <a:ext uri="{FF2B5EF4-FFF2-40B4-BE49-F238E27FC236}">
                <a16:creationId xmlns:a16="http://schemas.microsoft.com/office/drawing/2014/main" id="{AD73CD81-997A-4429-A39E-F73DEC0DB39C}"/>
              </a:ext>
            </a:extLst>
          </p:cNvPr>
          <p:cNvSpPr>
            <a:spLocks noChangeArrowheads="1"/>
          </p:cNvSpPr>
          <p:nvPr/>
        </p:nvSpPr>
        <p:spPr bwMode="auto">
          <a:xfrm>
            <a:off x="1" y="-24622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
        <p:nvSpPr>
          <p:cNvPr id="47" name="Rectangle 46">
            <a:extLst>
              <a:ext uri="{FF2B5EF4-FFF2-40B4-BE49-F238E27FC236}">
                <a16:creationId xmlns:a16="http://schemas.microsoft.com/office/drawing/2014/main" id="{AE87281A-C572-40F5-AAF5-30D674BA3A7B}"/>
              </a:ext>
            </a:extLst>
          </p:cNvPr>
          <p:cNvSpPr/>
          <p:nvPr/>
        </p:nvSpPr>
        <p:spPr>
          <a:xfrm>
            <a:off x="0" y="66889"/>
            <a:ext cx="12356501" cy="2523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graphicFrame>
        <p:nvGraphicFramePr>
          <p:cNvPr id="38" name="Diagram 37">
            <a:extLst>
              <a:ext uri="{FF2B5EF4-FFF2-40B4-BE49-F238E27FC236}">
                <a16:creationId xmlns:a16="http://schemas.microsoft.com/office/drawing/2014/main" id="{AF28A8E8-9444-4761-ADAB-D96B15BBAB3A}"/>
              </a:ext>
            </a:extLst>
          </p:cNvPr>
          <p:cNvGraphicFramePr/>
          <p:nvPr/>
        </p:nvGraphicFramePr>
        <p:xfrm>
          <a:off x="4333982" y="1202552"/>
          <a:ext cx="6903308" cy="379719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4" name="Oval 43">
            <a:extLst>
              <a:ext uri="{FF2B5EF4-FFF2-40B4-BE49-F238E27FC236}">
                <a16:creationId xmlns:a16="http://schemas.microsoft.com/office/drawing/2014/main" id="{4477CF16-BA8C-4B1F-9FDB-B53C99178035}"/>
              </a:ext>
            </a:extLst>
          </p:cNvPr>
          <p:cNvSpPr/>
          <p:nvPr/>
        </p:nvSpPr>
        <p:spPr>
          <a:xfrm>
            <a:off x="540400" y="1233241"/>
            <a:ext cx="3668781" cy="3633083"/>
          </a:xfrm>
          <a:prstGeom prst="ellipse">
            <a:avLst/>
          </a:prstGeom>
          <a:solidFill>
            <a:schemeClr val="accent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Educators </a:t>
            </a:r>
            <a:endPar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spTree>
    <p:extLst>
      <p:ext uri="{BB962C8B-B14F-4D97-AF65-F5344CB8AC3E}">
        <p14:creationId xmlns:p14="http://schemas.microsoft.com/office/powerpoint/2010/main" val="3218252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16" name="Title 15">
            <a:extLst>
              <a:ext uri="{FF2B5EF4-FFF2-40B4-BE49-F238E27FC236}">
                <a16:creationId xmlns:a16="http://schemas.microsoft.com/office/drawing/2014/main" id="{0A585C5B-AD49-4671-BAAD-BFE3A4C90737}"/>
              </a:ext>
            </a:extLst>
          </p:cNvPr>
          <p:cNvSpPr>
            <a:spLocks noGrp="1"/>
          </p:cNvSpPr>
          <p:nvPr>
            <p:ph type="ctrTitle"/>
          </p:nvPr>
        </p:nvSpPr>
        <p:spPr/>
        <p:txBody>
          <a:bodyPr/>
          <a:lstStyle/>
          <a:p>
            <a:endParaRPr lang="en-US" dirty="0"/>
          </a:p>
        </p:txBody>
      </p:sp>
      <p:sp>
        <p:nvSpPr>
          <p:cNvPr id="17" name="Subtitle 16">
            <a:extLst>
              <a:ext uri="{FF2B5EF4-FFF2-40B4-BE49-F238E27FC236}">
                <a16:creationId xmlns:a16="http://schemas.microsoft.com/office/drawing/2014/main" id="{D4362ADF-CF4D-4810-92B1-38FF247EA9E3}"/>
              </a:ext>
            </a:extLst>
          </p:cNvPr>
          <p:cNvSpPr>
            <a:spLocks noGrp="1"/>
          </p:cNvSpPr>
          <p:nvPr>
            <p:ph type="subTitle" idx="1"/>
          </p:nvPr>
        </p:nvSpPr>
        <p:spPr/>
        <p:txBody>
          <a:bodyPr/>
          <a:lstStyle/>
          <a:p>
            <a:endParaRPr lang="en-US" dirty="0"/>
          </a:p>
        </p:txBody>
      </p:sp>
      <p:pic>
        <p:nvPicPr>
          <p:cNvPr id="74" name="Google Shape;74;p15"/>
          <p:cNvPicPr preferRelativeResize="0"/>
          <p:nvPr/>
        </p:nvPicPr>
        <p:blipFill rotWithShape="1">
          <a:blip r:embed="rId3">
            <a:alphaModFix/>
          </a:blip>
          <a:srcRect/>
          <a:stretch/>
        </p:blipFill>
        <p:spPr>
          <a:xfrm>
            <a:off x="0" y="385234"/>
            <a:ext cx="12192000" cy="6857996"/>
          </a:xfrm>
          <a:prstGeom prst="rect">
            <a:avLst/>
          </a:prstGeom>
          <a:noFill/>
          <a:ln>
            <a:noFill/>
          </a:ln>
        </p:spPr>
      </p:pic>
      <p:sp>
        <p:nvSpPr>
          <p:cNvPr id="75" name="Google Shape;75;p15"/>
          <p:cNvSpPr/>
          <p:nvPr/>
        </p:nvSpPr>
        <p:spPr>
          <a:xfrm>
            <a:off x="415600" y="967633"/>
            <a:ext cx="11111200" cy="2816000"/>
          </a:xfrm>
          <a:prstGeom prst="rect">
            <a:avLst/>
          </a:prstGeom>
          <a:solidFill>
            <a:srgbClr val="FFFFFF"/>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
        <p:nvSpPr>
          <p:cNvPr id="2" name="Rectangle 1">
            <a:extLst>
              <a:ext uri="{FF2B5EF4-FFF2-40B4-BE49-F238E27FC236}">
                <a16:creationId xmlns:a16="http://schemas.microsoft.com/office/drawing/2014/main" id="{C3E86F95-FB57-4B0B-B420-067EF95AD187}"/>
              </a:ext>
            </a:extLst>
          </p:cNvPr>
          <p:cNvSpPr/>
          <p:nvPr/>
        </p:nvSpPr>
        <p:spPr>
          <a:xfrm>
            <a:off x="0" y="113067"/>
            <a:ext cx="12192000" cy="5542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sp>
        <p:nvSpPr>
          <p:cNvPr id="28" name="Rectangle 27">
            <a:extLst>
              <a:ext uri="{FF2B5EF4-FFF2-40B4-BE49-F238E27FC236}">
                <a16:creationId xmlns:a16="http://schemas.microsoft.com/office/drawing/2014/main" id="{DC958703-1B21-49FD-A576-2B7630BD1B0D}"/>
              </a:ext>
            </a:extLst>
          </p:cNvPr>
          <p:cNvSpPr/>
          <p:nvPr/>
        </p:nvSpPr>
        <p:spPr>
          <a:xfrm>
            <a:off x="-107317" y="209563"/>
            <a:ext cx="12275045" cy="54458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graphicFrame>
        <p:nvGraphicFramePr>
          <p:cNvPr id="41" name="Diagram 40">
            <a:extLst>
              <a:ext uri="{FF2B5EF4-FFF2-40B4-BE49-F238E27FC236}">
                <a16:creationId xmlns:a16="http://schemas.microsoft.com/office/drawing/2014/main" id="{56D11596-9C8B-428A-99EB-2F4563B0E9A3}"/>
              </a:ext>
            </a:extLst>
          </p:cNvPr>
          <p:cNvGraphicFramePr/>
          <p:nvPr/>
        </p:nvGraphicFramePr>
        <p:xfrm>
          <a:off x="16407512" y="5716206"/>
          <a:ext cx="7356800" cy="53213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Rectangle 7">
            <a:extLst>
              <a:ext uri="{FF2B5EF4-FFF2-40B4-BE49-F238E27FC236}">
                <a16:creationId xmlns:a16="http://schemas.microsoft.com/office/drawing/2014/main" id="{AD73CD81-997A-4429-A39E-F73DEC0DB39C}"/>
              </a:ext>
            </a:extLst>
          </p:cNvPr>
          <p:cNvSpPr>
            <a:spLocks noChangeArrowheads="1"/>
          </p:cNvSpPr>
          <p:nvPr/>
        </p:nvSpPr>
        <p:spPr bwMode="auto">
          <a:xfrm>
            <a:off x="1" y="-24622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
        <p:nvSpPr>
          <p:cNvPr id="47" name="Rectangle 46">
            <a:extLst>
              <a:ext uri="{FF2B5EF4-FFF2-40B4-BE49-F238E27FC236}">
                <a16:creationId xmlns:a16="http://schemas.microsoft.com/office/drawing/2014/main" id="{AE87281A-C572-40F5-AAF5-30D674BA3A7B}"/>
              </a:ext>
            </a:extLst>
          </p:cNvPr>
          <p:cNvSpPr/>
          <p:nvPr/>
        </p:nvSpPr>
        <p:spPr>
          <a:xfrm>
            <a:off x="-119947" y="10925"/>
            <a:ext cx="12356501" cy="2523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prstClr val="white"/>
              </a:solidFill>
              <a:effectLst/>
              <a:uLnTx/>
              <a:uFillTx/>
              <a:latin typeface="Arial Nova Light" panose="020F0502020204030204"/>
              <a:ea typeface="+mn-ea"/>
              <a:cs typeface="+mn-cs"/>
            </a:endParaRPr>
          </a:p>
        </p:txBody>
      </p:sp>
      <p:graphicFrame>
        <p:nvGraphicFramePr>
          <p:cNvPr id="38" name="Diagram 37">
            <a:extLst>
              <a:ext uri="{FF2B5EF4-FFF2-40B4-BE49-F238E27FC236}">
                <a16:creationId xmlns:a16="http://schemas.microsoft.com/office/drawing/2014/main" id="{AF28A8E8-9444-4761-ADAB-D96B15BBAB3A}"/>
              </a:ext>
            </a:extLst>
          </p:cNvPr>
          <p:cNvGraphicFramePr/>
          <p:nvPr/>
        </p:nvGraphicFramePr>
        <p:xfrm>
          <a:off x="3971236" y="422854"/>
          <a:ext cx="8128000" cy="507305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4" name="Oval 43">
            <a:extLst>
              <a:ext uri="{FF2B5EF4-FFF2-40B4-BE49-F238E27FC236}">
                <a16:creationId xmlns:a16="http://schemas.microsoft.com/office/drawing/2014/main" id="{4477CF16-BA8C-4B1F-9FDB-B53C99178035}"/>
              </a:ext>
            </a:extLst>
          </p:cNvPr>
          <p:cNvSpPr/>
          <p:nvPr/>
        </p:nvSpPr>
        <p:spPr>
          <a:xfrm>
            <a:off x="165989" y="945086"/>
            <a:ext cx="3878483" cy="4115217"/>
          </a:xfrm>
          <a:prstGeom prst="ellipse">
            <a:avLst/>
          </a:prstGeom>
          <a:solidFill>
            <a:schemeClr val="accent5">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STUDENTS</a:t>
            </a:r>
            <a:r>
              <a:rPr kumimoji="0" lang="en-US" sz="2400" b="0" i="0" u="none" strike="noStrike" kern="1200" cap="none" spc="0" normalizeH="0" baseline="0" noProof="0" dirty="0">
                <a:ln>
                  <a:noFill/>
                </a:ln>
                <a:solidFill>
                  <a:prstClr val="white"/>
                </a:solidFill>
                <a:effectLst/>
                <a:uLnTx/>
                <a:uFillTx/>
                <a:latin typeface="Arial Nova Light" panose="020F0502020204030204"/>
                <a:ea typeface="+mn-ea"/>
                <a:cs typeface="+mn-cs"/>
              </a:rPr>
              <a:t> </a:t>
            </a:r>
          </a:p>
        </p:txBody>
      </p:sp>
    </p:spTree>
    <p:extLst>
      <p:ext uri="{BB962C8B-B14F-4D97-AF65-F5344CB8AC3E}">
        <p14:creationId xmlns:p14="http://schemas.microsoft.com/office/powerpoint/2010/main" val="863945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4" name="Title 3">
            <a:extLst>
              <a:ext uri="{FF2B5EF4-FFF2-40B4-BE49-F238E27FC236}">
                <a16:creationId xmlns:a16="http://schemas.microsoft.com/office/drawing/2014/main" id="{D3551BE9-9209-469C-B0ED-8464E8BB650C}"/>
              </a:ext>
            </a:extLst>
          </p:cNvPr>
          <p:cNvSpPr>
            <a:spLocks noGrp="1"/>
          </p:cNvSpPr>
          <p:nvPr>
            <p:ph type="title"/>
          </p:nvPr>
        </p:nvSpPr>
        <p:spPr/>
        <p:txBody>
          <a:bodyPr>
            <a:normAutofit fontScale="90000"/>
          </a:bodyPr>
          <a:lstStyle/>
          <a:p>
            <a:endParaRPr lang="en-US" dirty="0"/>
          </a:p>
        </p:txBody>
      </p:sp>
      <p:sp>
        <p:nvSpPr>
          <p:cNvPr id="5" name="Text Placeholder 4">
            <a:extLst>
              <a:ext uri="{FF2B5EF4-FFF2-40B4-BE49-F238E27FC236}">
                <a16:creationId xmlns:a16="http://schemas.microsoft.com/office/drawing/2014/main" id="{672B3D8A-8850-451D-86E7-545838D008ED}"/>
              </a:ext>
            </a:extLst>
          </p:cNvPr>
          <p:cNvSpPr>
            <a:spLocks noGrp="1"/>
          </p:cNvSpPr>
          <p:nvPr>
            <p:ph type="body" idx="1"/>
          </p:nvPr>
        </p:nvSpPr>
        <p:spPr/>
        <p:txBody>
          <a:bodyPr/>
          <a:lstStyle/>
          <a:p>
            <a:endParaRPr lang="en-US" dirty="0"/>
          </a:p>
        </p:txBody>
      </p:sp>
      <p:pic>
        <p:nvPicPr>
          <p:cNvPr id="83" name="Google Shape;83;p16"/>
          <p:cNvPicPr preferRelativeResize="0"/>
          <p:nvPr/>
        </p:nvPicPr>
        <p:blipFill rotWithShape="1">
          <a:blip r:embed="rId3">
            <a:alphaModFix/>
          </a:blip>
          <a:srcRect/>
          <a:stretch/>
        </p:blipFill>
        <p:spPr>
          <a:xfrm>
            <a:off x="175424" y="114025"/>
            <a:ext cx="11806067" cy="6595961"/>
          </a:xfrm>
          <a:prstGeom prst="rect">
            <a:avLst/>
          </a:prstGeom>
          <a:noFill/>
          <a:ln>
            <a:noFill/>
          </a:ln>
        </p:spPr>
      </p:pic>
      <p:sp>
        <p:nvSpPr>
          <p:cNvPr id="2" name="Rectangle 1">
            <a:extLst>
              <a:ext uri="{FF2B5EF4-FFF2-40B4-BE49-F238E27FC236}">
                <a16:creationId xmlns:a16="http://schemas.microsoft.com/office/drawing/2014/main" id="{0257EFCB-3CA7-4627-9846-892247F9AB14}"/>
              </a:ext>
            </a:extLst>
          </p:cNvPr>
          <p:cNvSpPr/>
          <p:nvPr/>
        </p:nvSpPr>
        <p:spPr>
          <a:xfrm>
            <a:off x="5939760" y="3223817"/>
            <a:ext cx="264816" cy="46166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ova Light" panose="020F0502020204030204"/>
                <a:ea typeface="+mn-ea"/>
                <a:cs typeface="+mn-cs"/>
              </a:rPr>
              <a:t> </a:t>
            </a:r>
          </a:p>
        </p:txBody>
      </p:sp>
      <p:sp>
        <p:nvSpPr>
          <p:cNvPr id="3" name="Rectangle 2">
            <a:extLst>
              <a:ext uri="{FF2B5EF4-FFF2-40B4-BE49-F238E27FC236}">
                <a16:creationId xmlns:a16="http://schemas.microsoft.com/office/drawing/2014/main" id="{DF4E2B63-E774-423E-84E7-CC166AB36208}"/>
              </a:ext>
            </a:extLst>
          </p:cNvPr>
          <p:cNvSpPr/>
          <p:nvPr/>
        </p:nvSpPr>
        <p:spPr>
          <a:xfrm>
            <a:off x="3476018" y="114025"/>
            <a:ext cx="8715983" cy="6595961"/>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graphicFrame>
        <p:nvGraphicFramePr>
          <p:cNvPr id="7" name="Diagram 6">
            <a:extLst>
              <a:ext uri="{FF2B5EF4-FFF2-40B4-BE49-F238E27FC236}">
                <a16:creationId xmlns:a16="http://schemas.microsoft.com/office/drawing/2014/main" id="{5801A1BE-1572-4BEF-95EB-335C906AB19D}"/>
              </a:ext>
            </a:extLst>
          </p:cNvPr>
          <p:cNvGraphicFramePr/>
          <p:nvPr/>
        </p:nvGraphicFramePr>
        <p:xfrm>
          <a:off x="3770008" y="593367"/>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13" name="Freeform: Shape 12">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5" name="Group 14">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6" name="Oval 15">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7" name="Oval 16">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7" name="Title 1">
            <a:extLst>
              <a:ext uri="{FF2B5EF4-FFF2-40B4-BE49-F238E27FC236}">
                <a16:creationId xmlns:a16="http://schemas.microsoft.com/office/drawing/2014/main" id="{462A8BE0-B11C-9A22-B74F-2E0C6576A6B4}"/>
              </a:ext>
            </a:extLst>
          </p:cNvPr>
          <p:cNvSpPr>
            <a:spLocks noGrp="1"/>
          </p:cNvSpPr>
          <p:nvPr>
            <p:ph type="title"/>
          </p:nvPr>
        </p:nvSpPr>
        <p:spPr>
          <a:xfrm>
            <a:off x="6515680" y="874551"/>
            <a:ext cx="4741963" cy="5384323"/>
          </a:xfrm>
        </p:spPr>
        <p:txBody>
          <a:bodyPr>
            <a:normAutofit/>
          </a:bodyPr>
          <a:lstStyle/>
          <a:p>
            <a:r>
              <a:rPr lang="en-US" sz="6000" dirty="0">
                <a:solidFill>
                  <a:schemeClr val="tx1"/>
                </a:solidFill>
              </a:rPr>
              <a:t>Oneida county opioid response project #4</a:t>
            </a:r>
            <a:br>
              <a:rPr lang="en-US" sz="6000" dirty="0">
                <a:solidFill>
                  <a:schemeClr val="tx1"/>
                </a:solidFill>
              </a:rPr>
            </a:br>
            <a:br>
              <a:rPr lang="en-US" sz="6000" dirty="0">
                <a:solidFill>
                  <a:schemeClr val="tx1"/>
                </a:solidFill>
              </a:rPr>
            </a:br>
            <a:r>
              <a:rPr lang="en-US" sz="3200" dirty="0">
                <a:solidFill>
                  <a:schemeClr val="tx1"/>
                </a:solidFill>
              </a:rPr>
              <a:t>Colleen Callaghan-Kirkland</a:t>
            </a:r>
            <a:br>
              <a:rPr lang="en-US" sz="3200" dirty="0">
                <a:solidFill>
                  <a:schemeClr val="tx1"/>
                </a:solidFill>
              </a:rPr>
            </a:br>
            <a:r>
              <a:rPr lang="en-US" sz="3200" dirty="0">
                <a:solidFill>
                  <a:schemeClr val="tx1"/>
                </a:solidFill>
              </a:rPr>
              <a:t>KATIE RODRIGUEZ</a:t>
            </a:r>
            <a:endParaRPr lang="en-US" sz="6000" dirty="0">
              <a:solidFill>
                <a:schemeClr val="tx1"/>
              </a:solidFill>
            </a:endParaRPr>
          </a:p>
        </p:txBody>
      </p:sp>
      <p:sp>
        <p:nvSpPr>
          <p:cNvPr id="9" name="TextBox 8">
            <a:extLst>
              <a:ext uri="{FF2B5EF4-FFF2-40B4-BE49-F238E27FC236}">
                <a16:creationId xmlns:a16="http://schemas.microsoft.com/office/drawing/2014/main" id="{71DE6968-EBB6-015C-18DA-BB80757A79B4}"/>
              </a:ext>
            </a:extLst>
          </p:cNvPr>
          <p:cNvSpPr txBox="1"/>
          <p:nvPr/>
        </p:nvSpPr>
        <p:spPr>
          <a:xfrm>
            <a:off x="814713" y="3767967"/>
            <a:ext cx="4162671" cy="1292662"/>
          </a:xfrm>
          <a:prstGeom prst="rect">
            <a:avLst/>
          </a:prstGeom>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Rockwell" panose="02060603020205020403"/>
                <a:ea typeface="+mn-ea"/>
                <a:cs typeface="+mn-cs"/>
              </a:rPr>
              <a:t>“Certified Recovery Peer Advocate Growth in Oneida County”</a:t>
            </a:r>
          </a:p>
        </p:txBody>
      </p:sp>
      <p:pic>
        <p:nvPicPr>
          <p:cNvPr id="2" name="Picture 1" descr="A close-up of a logo&#10;&#10;Description automatically generated">
            <a:extLst>
              <a:ext uri="{FF2B5EF4-FFF2-40B4-BE49-F238E27FC236}">
                <a16:creationId xmlns:a16="http://schemas.microsoft.com/office/drawing/2014/main" id="{41EA66A0-0E20-2F5B-B2AB-ACCDA6FC821D}"/>
              </a:ext>
            </a:extLst>
          </p:cNvPr>
          <p:cNvPicPr>
            <a:picLocks noChangeAspect="1"/>
          </p:cNvPicPr>
          <p:nvPr/>
        </p:nvPicPr>
        <p:blipFill>
          <a:blip r:embed="rId5"/>
          <a:stretch>
            <a:fillRect/>
          </a:stretch>
        </p:blipFill>
        <p:spPr>
          <a:xfrm>
            <a:off x="1402513" y="2242463"/>
            <a:ext cx="2987069" cy="1427113"/>
          </a:xfrm>
          <a:prstGeom prst="rect">
            <a:avLst/>
          </a:prstGeom>
        </p:spPr>
      </p:pic>
    </p:spTree>
    <p:extLst>
      <p:ext uri="{BB962C8B-B14F-4D97-AF65-F5344CB8AC3E}">
        <p14:creationId xmlns:p14="http://schemas.microsoft.com/office/powerpoint/2010/main" val="1044468810"/>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812D3-878E-293E-5B27-2877E220AED9}"/>
              </a:ext>
            </a:extLst>
          </p:cNvPr>
          <p:cNvSpPr>
            <a:spLocks noGrp="1"/>
          </p:cNvSpPr>
          <p:nvPr>
            <p:ph type="title"/>
          </p:nvPr>
        </p:nvSpPr>
        <p:spPr/>
        <p:txBody>
          <a:bodyPr>
            <a:normAutofit/>
          </a:bodyPr>
          <a:lstStyle/>
          <a:p>
            <a:pPr algn="ctr"/>
            <a:r>
              <a:rPr lang="en-US" sz="5400" cap="none"/>
              <a:t>Personal Testimonial</a:t>
            </a:r>
          </a:p>
        </p:txBody>
      </p:sp>
      <p:sp>
        <p:nvSpPr>
          <p:cNvPr id="3" name="Content Placeholder 2">
            <a:extLst>
              <a:ext uri="{FF2B5EF4-FFF2-40B4-BE49-F238E27FC236}">
                <a16:creationId xmlns:a16="http://schemas.microsoft.com/office/drawing/2014/main" id="{D4F9C21F-5779-0FDE-CD51-8718A562D283}"/>
              </a:ext>
            </a:extLst>
          </p:cNvPr>
          <p:cNvSpPr>
            <a:spLocks noGrp="1"/>
          </p:cNvSpPr>
          <p:nvPr>
            <p:ph idx="1"/>
          </p:nvPr>
        </p:nvSpPr>
        <p:spPr>
          <a:xfrm>
            <a:off x="677917" y="2015732"/>
            <a:ext cx="10836166" cy="4037749"/>
          </a:xfrm>
        </p:spPr>
        <p:txBody>
          <a:bodyPr>
            <a:normAutofit lnSpcReduction="10000"/>
          </a:bodyPr>
          <a:lstStyle/>
          <a:p>
            <a:r>
              <a:rPr lang="en-US" cap="none"/>
              <a:t>“How has CFLR’s Peer Training and collaboration impacted my life”?</a:t>
            </a:r>
          </a:p>
          <a:p>
            <a:r>
              <a:rPr lang="en-US"/>
              <a:t>Josh stated “</a:t>
            </a:r>
            <a:r>
              <a:rPr lang="en-US" b="0" i="0">
                <a:solidFill>
                  <a:srgbClr val="000000"/>
                </a:solidFill>
                <a:effectLst/>
              </a:rPr>
              <a:t>The trainings equipped me with essential skills and knowledge to effectively support individuals facing their own challenges. Funding removed financial barriers, allowing me to focus solely on my development and the impact I can make. Knowing that an agency believes in my potential and the importance of peer support will motivate me to be the best advocate I can be.” </a:t>
            </a:r>
          </a:p>
          <a:p>
            <a:r>
              <a:rPr lang="en-US">
                <a:solidFill>
                  <a:srgbClr val="000000"/>
                </a:solidFill>
              </a:rPr>
              <a:t>JJ stated “Peer Alliance and Collaboration helped me stay sober and learn what it takes to be a peer. I am the walking definition of turning a drug addicted person into something”. </a:t>
            </a:r>
          </a:p>
          <a:p>
            <a:r>
              <a:rPr lang="en-US">
                <a:solidFill>
                  <a:srgbClr val="000000"/>
                </a:solidFill>
              </a:rPr>
              <a:t>Tony stated “It’s given me a new sense of purpose; I love the feeling I get with each new achievement, and I can feel the ‘growth’ and see progress every week. I would not have had the push and support to get my license back.” </a:t>
            </a:r>
          </a:p>
          <a:p>
            <a:endParaRPr lang="en-US"/>
          </a:p>
        </p:txBody>
      </p:sp>
    </p:spTree>
    <p:extLst>
      <p:ext uri="{BB962C8B-B14F-4D97-AF65-F5344CB8AC3E}">
        <p14:creationId xmlns:p14="http://schemas.microsoft.com/office/powerpoint/2010/main" val="1577996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1B373-E82E-1A02-4C74-99E3D1F9DD95}"/>
              </a:ext>
            </a:extLst>
          </p:cNvPr>
          <p:cNvSpPr>
            <a:spLocks noGrp="1"/>
          </p:cNvSpPr>
          <p:nvPr>
            <p:ph type="title"/>
          </p:nvPr>
        </p:nvSpPr>
        <p:spPr/>
        <p:txBody>
          <a:bodyPr>
            <a:normAutofit/>
          </a:bodyPr>
          <a:lstStyle/>
          <a:p>
            <a:pPr algn="ctr"/>
            <a:r>
              <a:rPr lang="en-US" sz="5400" cap="none"/>
              <a:t>Wellness Topics </a:t>
            </a:r>
          </a:p>
        </p:txBody>
      </p:sp>
      <p:sp>
        <p:nvSpPr>
          <p:cNvPr id="3" name="Content Placeholder 2">
            <a:extLst>
              <a:ext uri="{FF2B5EF4-FFF2-40B4-BE49-F238E27FC236}">
                <a16:creationId xmlns:a16="http://schemas.microsoft.com/office/drawing/2014/main" id="{A4D46890-0A94-8B6B-E75D-BC8801B7174B}"/>
              </a:ext>
            </a:extLst>
          </p:cNvPr>
          <p:cNvSpPr>
            <a:spLocks noGrp="1"/>
          </p:cNvSpPr>
          <p:nvPr>
            <p:ph idx="1"/>
          </p:nvPr>
        </p:nvSpPr>
        <p:spPr>
          <a:xfrm>
            <a:off x="767256" y="2015732"/>
            <a:ext cx="10813116" cy="1673399"/>
          </a:xfrm>
        </p:spPr>
        <p:txBody>
          <a:bodyPr>
            <a:normAutofit fontScale="92500" lnSpcReduction="10000"/>
          </a:bodyPr>
          <a:lstStyle/>
          <a:p>
            <a:r>
              <a:rPr lang="en-US" sz="2400"/>
              <a:t>Each month our Peer Collaboration incorporates Wellness for ourselves. </a:t>
            </a:r>
          </a:p>
          <a:p>
            <a:r>
              <a:rPr lang="en-US" sz="2400"/>
              <a:t>Some of the most recent or upcoming topics include Music &amp; Mental Health, Sunset Guided paint, a trip to the Zoo, Book Art, Comets Game, Pinecone Center Pieces and Munson Williams Art Institute. </a:t>
            </a:r>
          </a:p>
        </p:txBody>
      </p:sp>
      <p:pic>
        <p:nvPicPr>
          <p:cNvPr id="5" name="Picture 4" descr="A group of paintings on a shelf&#10;&#10;Description automatically generated">
            <a:extLst>
              <a:ext uri="{FF2B5EF4-FFF2-40B4-BE49-F238E27FC236}">
                <a16:creationId xmlns:a16="http://schemas.microsoft.com/office/drawing/2014/main" id="{25FE58D6-6199-9710-F482-CF278D02C882}"/>
              </a:ext>
            </a:extLst>
          </p:cNvPr>
          <p:cNvPicPr>
            <a:picLocks noChangeAspect="1"/>
          </p:cNvPicPr>
          <p:nvPr/>
        </p:nvPicPr>
        <p:blipFill>
          <a:blip r:embed="rId2"/>
          <a:stretch>
            <a:fillRect/>
          </a:stretch>
        </p:blipFill>
        <p:spPr>
          <a:xfrm>
            <a:off x="7125081" y="4549375"/>
            <a:ext cx="4455291" cy="1504106"/>
          </a:xfrm>
          <a:prstGeom prst="rect">
            <a:avLst/>
          </a:prstGeom>
        </p:spPr>
      </p:pic>
      <p:pic>
        <p:nvPicPr>
          <p:cNvPr id="7" name="Picture 6" descr="An apple made from a book&#10;&#10;Description automatically generated">
            <a:extLst>
              <a:ext uri="{FF2B5EF4-FFF2-40B4-BE49-F238E27FC236}">
                <a16:creationId xmlns:a16="http://schemas.microsoft.com/office/drawing/2014/main" id="{67E374CF-C800-9E4B-1F5B-800D8E24BC01}"/>
              </a:ext>
            </a:extLst>
          </p:cNvPr>
          <p:cNvPicPr>
            <a:picLocks noChangeAspect="1"/>
          </p:cNvPicPr>
          <p:nvPr/>
        </p:nvPicPr>
        <p:blipFill>
          <a:blip r:embed="rId3"/>
          <a:stretch>
            <a:fillRect/>
          </a:stretch>
        </p:blipFill>
        <p:spPr>
          <a:xfrm>
            <a:off x="4074036" y="3799327"/>
            <a:ext cx="2282688" cy="2254154"/>
          </a:xfrm>
          <a:prstGeom prst="rect">
            <a:avLst/>
          </a:prstGeom>
        </p:spPr>
      </p:pic>
      <p:pic>
        <p:nvPicPr>
          <p:cNvPr id="9" name="Picture 8" descr="A bouquet of purple flowers&#10;&#10;Description automatically generated">
            <a:extLst>
              <a:ext uri="{FF2B5EF4-FFF2-40B4-BE49-F238E27FC236}">
                <a16:creationId xmlns:a16="http://schemas.microsoft.com/office/drawing/2014/main" id="{1207487C-4CFE-B8F6-3B3A-9134293AE021}"/>
              </a:ext>
            </a:extLst>
          </p:cNvPr>
          <p:cNvPicPr>
            <a:picLocks noChangeAspect="1"/>
          </p:cNvPicPr>
          <p:nvPr/>
        </p:nvPicPr>
        <p:blipFill>
          <a:blip r:embed="rId4"/>
          <a:stretch>
            <a:fillRect/>
          </a:stretch>
        </p:blipFill>
        <p:spPr>
          <a:xfrm>
            <a:off x="1033706" y="3767350"/>
            <a:ext cx="1603704" cy="2286131"/>
          </a:xfrm>
          <a:prstGeom prst="rect">
            <a:avLst/>
          </a:prstGeom>
        </p:spPr>
      </p:pic>
    </p:spTree>
    <p:extLst>
      <p:ext uri="{BB962C8B-B14F-4D97-AF65-F5344CB8AC3E}">
        <p14:creationId xmlns:p14="http://schemas.microsoft.com/office/powerpoint/2010/main" val="2434740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F9D7B-2C0A-9E4C-F753-C551BC1700D9}"/>
              </a:ext>
            </a:extLst>
          </p:cNvPr>
          <p:cNvSpPr>
            <a:spLocks noGrp="1"/>
          </p:cNvSpPr>
          <p:nvPr>
            <p:ph type="title"/>
          </p:nvPr>
        </p:nvSpPr>
        <p:spPr/>
        <p:txBody>
          <a:bodyPr>
            <a:normAutofit/>
          </a:bodyPr>
          <a:lstStyle/>
          <a:p>
            <a:pPr algn="ctr"/>
            <a:r>
              <a:rPr lang="en-US" sz="5400" cap="none"/>
              <a:t>Peer Alliance Education Group </a:t>
            </a:r>
          </a:p>
        </p:txBody>
      </p:sp>
      <p:sp>
        <p:nvSpPr>
          <p:cNvPr id="3" name="Content Placeholder 2">
            <a:extLst>
              <a:ext uri="{FF2B5EF4-FFF2-40B4-BE49-F238E27FC236}">
                <a16:creationId xmlns:a16="http://schemas.microsoft.com/office/drawing/2014/main" id="{BC20BC6E-45D4-35C2-3F24-DB579A21E7B0}"/>
              </a:ext>
            </a:extLst>
          </p:cNvPr>
          <p:cNvSpPr>
            <a:spLocks noGrp="1"/>
          </p:cNvSpPr>
          <p:nvPr>
            <p:ph idx="1"/>
          </p:nvPr>
        </p:nvSpPr>
        <p:spPr>
          <a:xfrm>
            <a:off x="678054" y="2047263"/>
            <a:ext cx="11150324" cy="3450613"/>
          </a:xfrm>
        </p:spPr>
        <p:txBody>
          <a:bodyPr numCol="2">
            <a:normAutofit/>
          </a:bodyPr>
          <a:lstStyle/>
          <a:p>
            <a:r>
              <a:rPr lang="en-US" dirty="0"/>
              <a:t>Week One: Working Agreements </a:t>
            </a:r>
          </a:p>
          <a:p>
            <a:pPr lvl="1"/>
            <a:r>
              <a:rPr lang="en-US" dirty="0"/>
              <a:t>What a facilitator should expect from you. </a:t>
            </a:r>
          </a:p>
          <a:p>
            <a:pPr lvl="1"/>
            <a:r>
              <a:rPr lang="en-US" dirty="0"/>
              <a:t>Intro to self. </a:t>
            </a:r>
          </a:p>
          <a:p>
            <a:pPr lvl="1"/>
            <a:r>
              <a:rPr lang="en-US" dirty="0"/>
              <a:t>Week where individuals who are unsure can sit in. </a:t>
            </a:r>
          </a:p>
          <a:p>
            <a:r>
              <a:rPr lang="en-US" dirty="0"/>
              <a:t>Week Two: </a:t>
            </a:r>
            <a:r>
              <a:rPr lang="en-US"/>
              <a:t>Defining Coaching</a:t>
            </a:r>
            <a:endParaRPr lang="en-US" dirty="0"/>
          </a:p>
          <a:p>
            <a:pPr lvl="1"/>
            <a:r>
              <a:rPr lang="en-US" dirty="0"/>
              <a:t>Different between Peers, Counselors and Sponsors</a:t>
            </a:r>
          </a:p>
          <a:p>
            <a:r>
              <a:rPr lang="en-US" sz="1800" dirty="0"/>
              <a:t>Week Three and Four: SOAR (Science of </a:t>
            </a:r>
            <a:r>
              <a:rPr lang="en-US" dirty="0"/>
              <a:t>Addiction &amp; Recovery) </a:t>
            </a:r>
          </a:p>
          <a:p>
            <a:r>
              <a:rPr lang="en-US" dirty="0"/>
              <a:t>Week Five: Motivational Interviewing </a:t>
            </a:r>
          </a:p>
          <a:p>
            <a:pPr lvl="1"/>
            <a:r>
              <a:rPr lang="en-US" dirty="0"/>
              <a:t>Sit in week is also offered here. </a:t>
            </a:r>
          </a:p>
          <a:p>
            <a:r>
              <a:rPr lang="en-US" dirty="0"/>
              <a:t>Week Six: Professionalism </a:t>
            </a:r>
          </a:p>
          <a:p>
            <a:pPr lvl="1"/>
            <a:r>
              <a:rPr lang="en-US" dirty="0"/>
              <a:t>Elevator Pitches </a:t>
            </a:r>
          </a:p>
          <a:p>
            <a:r>
              <a:rPr lang="en-US" dirty="0"/>
              <a:t>Week Seven: Mock Interviews and Mock Sessions </a:t>
            </a:r>
          </a:p>
          <a:p>
            <a:pPr lvl="1"/>
            <a:endParaRPr lang="en-US" dirty="0"/>
          </a:p>
        </p:txBody>
      </p:sp>
    </p:spTree>
    <p:extLst>
      <p:ext uri="{BB962C8B-B14F-4D97-AF65-F5344CB8AC3E}">
        <p14:creationId xmlns:p14="http://schemas.microsoft.com/office/powerpoint/2010/main" val="2110533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3B41D-2D92-7521-C226-C151338B1E40}"/>
              </a:ext>
            </a:extLst>
          </p:cNvPr>
          <p:cNvSpPr>
            <a:spLocks noGrp="1"/>
          </p:cNvSpPr>
          <p:nvPr>
            <p:ph type="title"/>
          </p:nvPr>
        </p:nvSpPr>
        <p:spPr/>
        <p:txBody>
          <a:bodyPr>
            <a:noAutofit/>
          </a:bodyPr>
          <a:lstStyle/>
          <a:p>
            <a:pPr algn="ctr"/>
            <a:r>
              <a:rPr lang="en-US" sz="4400" cap="none"/>
              <a:t>Additional Information About Programs</a:t>
            </a:r>
          </a:p>
        </p:txBody>
      </p:sp>
      <p:sp>
        <p:nvSpPr>
          <p:cNvPr id="3" name="Content Placeholder 2">
            <a:extLst>
              <a:ext uri="{FF2B5EF4-FFF2-40B4-BE49-F238E27FC236}">
                <a16:creationId xmlns:a16="http://schemas.microsoft.com/office/drawing/2014/main" id="{657E26A9-A62B-E491-1E87-3AFE42B6EA72}"/>
              </a:ext>
            </a:extLst>
          </p:cNvPr>
          <p:cNvSpPr>
            <a:spLocks noGrp="1"/>
          </p:cNvSpPr>
          <p:nvPr>
            <p:ph idx="1"/>
          </p:nvPr>
        </p:nvSpPr>
        <p:spPr>
          <a:xfrm>
            <a:off x="756745" y="2015732"/>
            <a:ext cx="10678510" cy="3450613"/>
          </a:xfrm>
        </p:spPr>
        <p:txBody>
          <a:bodyPr>
            <a:normAutofit fontScale="92500"/>
          </a:bodyPr>
          <a:lstStyle/>
          <a:p>
            <a:r>
              <a:rPr lang="en-US" sz="2400" dirty="0"/>
              <a:t>Currently we have 5 individuals from Oneida County who are participating in 50 hours of foundational training with Herkimer County Catholic Charities. They will be able to apply for their CRPA/P after October 29.  Since the grant started in June 2024, we’ve had 24 community members engage in our services of becoming a Peer. </a:t>
            </a:r>
          </a:p>
          <a:p>
            <a:r>
              <a:rPr lang="en-US" sz="2400" dirty="0"/>
              <a:t>Testimonial from a Grant Funder: </a:t>
            </a:r>
          </a:p>
          <a:p>
            <a:pPr lvl="1"/>
            <a:r>
              <a:rPr lang="en-US" sz="2200" dirty="0"/>
              <a:t>“This partnership has allowed our organizations to amplify the voice to the recovery community, provide educational resources and train along with expand a recovery peer workforce that can adequately support the recovery community”. </a:t>
            </a:r>
          </a:p>
        </p:txBody>
      </p:sp>
      <p:pic>
        <p:nvPicPr>
          <p:cNvPr id="5" name="Picture 4" descr="A blue and yellow logo&#10;&#10;Description automatically generated">
            <a:extLst>
              <a:ext uri="{FF2B5EF4-FFF2-40B4-BE49-F238E27FC236}">
                <a16:creationId xmlns:a16="http://schemas.microsoft.com/office/drawing/2014/main" id="{D5980A9F-5F7E-DAE6-211C-A6C9927102AF}"/>
              </a:ext>
            </a:extLst>
          </p:cNvPr>
          <p:cNvPicPr>
            <a:picLocks noChangeAspect="1"/>
          </p:cNvPicPr>
          <p:nvPr/>
        </p:nvPicPr>
        <p:blipFill>
          <a:blip r:embed="rId2"/>
          <a:stretch>
            <a:fillRect/>
          </a:stretch>
        </p:blipFill>
        <p:spPr>
          <a:xfrm>
            <a:off x="7600838" y="5646678"/>
            <a:ext cx="4445000" cy="990600"/>
          </a:xfrm>
          <a:prstGeom prst="rect">
            <a:avLst/>
          </a:prstGeom>
        </p:spPr>
      </p:pic>
    </p:spTree>
    <p:extLst>
      <p:ext uri="{BB962C8B-B14F-4D97-AF65-F5344CB8AC3E}">
        <p14:creationId xmlns:p14="http://schemas.microsoft.com/office/powerpoint/2010/main" val="11506958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13" name="Freeform: Shape 12">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5" name="Group 14">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6" name="Oval 15">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7" name="Oval 16">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7" name="Title 1">
            <a:extLst>
              <a:ext uri="{FF2B5EF4-FFF2-40B4-BE49-F238E27FC236}">
                <a16:creationId xmlns:a16="http://schemas.microsoft.com/office/drawing/2014/main" id="{462A8BE0-B11C-9A22-B74F-2E0C6576A6B4}"/>
              </a:ext>
            </a:extLst>
          </p:cNvPr>
          <p:cNvSpPr>
            <a:spLocks noGrp="1"/>
          </p:cNvSpPr>
          <p:nvPr>
            <p:ph type="title"/>
          </p:nvPr>
        </p:nvSpPr>
        <p:spPr>
          <a:xfrm>
            <a:off x="6515680" y="874551"/>
            <a:ext cx="4741963" cy="5384323"/>
          </a:xfrm>
        </p:spPr>
        <p:txBody>
          <a:bodyPr>
            <a:normAutofit/>
          </a:bodyPr>
          <a:lstStyle/>
          <a:p>
            <a:r>
              <a:rPr lang="en-US" sz="6000" dirty="0">
                <a:solidFill>
                  <a:schemeClr val="tx1"/>
                </a:solidFill>
              </a:rPr>
              <a:t>Oneida county opioid response project #5</a:t>
            </a:r>
            <a:br>
              <a:rPr lang="en-US" sz="6000" dirty="0">
                <a:solidFill>
                  <a:schemeClr val="tx1"/>
                </a:solidFill>
              </a:rPr>
            </a:br>
            <a:br>
              <a:rPr lang="en-US" sz="6000" dirty="0">
                <a:solidFill>
                  <a:schemeClr val="tx1"/>
                </a:solidFill>
              </a:rPr>
            </a:br>
            <a:r>
              <a:rPr lang="en-US" sz="3200" dirty="0" err="1">
                <a:solidFill>
                  <a:schemeClr val="tx1"/>
                </a:solidFill>
              </a:rPr>
              <a:t>camila</a:t>
            </a:r>
            <a:r>
              <a:rPr lang="en-US" sz="3200" dirty="0">
                <a:solidFill>
                  <a:schemeClr val="tx1"/>
                </a:solidFill>
              </a:rPr>
              <a:t> </a:t>
            </a:r>
            <a:r>
              <a:rPr lang="en-US" sz="3200" dirty="0" err="1">
                <a:solidFill>
                  <a:schemeClr val="tx1"/>
                </a:solidFill>
              </a:rPr>
              <a:t>saez</a:t>
            </a:r>
            <a:endParaRPr lang="en-US" sz="3200" dirty="0">
              <a:solidFill>
                <a:schemeClr val="tx1"/>
              </a:solidFill>
            </a:endParaRPr>
          </a:p>
        </p:txBody>
      </p:sp>
      <p:sp>
        <p:nvSpPr>
          <p:cNvPr id="9" name="TextBox 8">
            <a:extLst>
              <a:ext uri="{FF2B5EF4-FFF2-40B4-BE49-F238E27FC236}">
                <a16:creationId xmlns:a16="http://schemas.microsoft.com/office/drawing/2014/main" id="{71DE6968-EBB6-015C-18DA-BB80757A79B4}"/>
              </a:ext>
            </a:extLst>
          </p:cNvPr>
          <p:cNvSpPr txBox="1"/>
          <p:nvPr/>
        </p:nvSpPr>
        <p:spPr>
          <a:xfrm>
            <a:off x="814713" y="3767967"/>
            <a:ext cx="4162671" cy="861774"/>
          </a:xfrm>
          <a:prstGeom prst="rect">
            <a:avLst/>
          </a:prstGeom>
        </p:spPr>
        <p:txBody>
          <a:bodyPr wrap="square" lIns="0" tIns="0" rIns="0" bIns="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Rockwell" panose="02060603020205020403"/>
                <a:ea typeface="+mn-ea"/>
                <a:cs typeface="+mn-cs"/>
              </a:rPr>
              <a:t>“Incentivize </a:t>
            </a:r>
            <a:r>
              <a:rPr kumimoji="0" lang="en-US" sz="2800" b="0" i="0" u="none" strike="noStrike" kern="1200" cap="none" spc="0" normalizeH="0" baseline="0" noProof="0" dirty="0" err="1">
                <a:ln>
                  <a:noFill/>
                </a:ln>
                <a:solidFill>
                  <a:srgbClr val="000000"/>
                </a:solidFill>
                <a:effectLst/>
                <a:uLnTx/>
                <a:uFillTx/>
                <a:latin typeface="Rockwell" panose="02060603020205020403"/>
                <a:ea typeface="+mn-ea"/>
                <a:cs typeface="+mn-cs"/>
              </a:rPr>
              <a:t>EndODNY</a:t>
            </a:r>
            <a:r>
              <a:rPr kumimoji="0" lang="en-US" sz="2800" b="0" i="0" u="none" strike="noStrike" kern="1200" cap="none" spc="0" normalizeH="0" baseline="0" noProof="0" dirty="0">
                <a:ln>
                  <a:noFill/>
                </a:ln>
                <a:solidFill>
                  <a:srgbClr val="000000"/>
                </a:solidFill>
                <a:effectLst/>
                <a:uLnTx/>
                <a:uFillTx/>
                <a:latin typeface="Rockwell" panose="02060603020205020403"/>
                <a:ea typeface="+mn-ea"/>
                <a:cs typeface="+mn-cs"/>
              </a:rPr>
              <a:t> in Oneida County”</a:t>
            </a:r>
          </a:p>
        </p:txBody>
      </p:sp>
      <p:pic>
        <p:nvPicPr>
          <p:cNvPr id="4" name="Picture 3">
            <a:extLst>
              <a:ext uri="{FF2B5EF4-FFF2-40B4-BE49-F238E27FC236}">
                <a16:creationId xmlns:a16="http://schemas.microsoft.com/office/drawing/2014/main" id="{0EDC374F-6CCA-9245-D723-B94EEC089D49}"/>
              </a:ext>
            </a:extLst>
          </p:cNvPr>
          <p:cNvPicPr>
            <a:picLocks noChangeAspect="1"/>
          </p:cNvPicPr>
          <p:nvPr/>
        </p:nvPicPr>
        <p:blipFill>
          <a:blip r:embed="rId5"/>
          <a:stretch>
            <a:fillRect/>
          </a:stretch>
        </p:blipFill>
        <p:spPr>
          <a:xfrm>
            <a:off x="1533548" y="2314727"/>
            <a:ext cx="2725000" cy="1453240"/>
          </a:xfrm>
          <a:prstGeom prst="rect">
            <a:avLst/>
          </a:prstGeom>
        </p:spPr>
      </p:pic>
    </p:spTree>
    <p:extLst>
      <p:ext uri="{BB962C8B-B14F-4D97-AF65-F5344CB8AC3E}">
        <p14:creationId xmlns:p14="http://schemas.microsoft.com/office/powerpoint/2010/main" val="237988358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DA90C30-B990-4CCA-B584-40F864DA3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4527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040798-DFDD-C1DF-D125-4B16A567D220}"/>
              </a:ext>
            </a:extLst>
          </p:cNvPr>
          <p:cNvSpPr>
            <a:spLocks noGrp="1"/>
          </p:cNvSpPr>
          <p:nvPr>
            <p:ph type="title"/>
          </p:nvPr>
        </p:nvSpPr>
        <p:spPr>
          <a:xfrm>
            <a:off x="326297" y="1301339"/>
            <a:ext cx="6743844" cy="4255319"/>
          </a:xfrm>
        </p:spPr>
        <p:txBody>
          <a:bodyPr>
            <a:normAutofit/>
          </a:bodyPr>
          <a:lstStyle/>
          <a:p>
            <a:pPr algn="ctr"/>
            <a:r>
              <a:rPr lang="en-US" sz="7200" dirty="0"/>
              <a:t>Trends &amp; partner updates</a:t>
            </a:r>
          </a:p>
        </p:txBody>
      </p:sp>
      <p:pic>
        <p:nvPicPr>
          <p:cNvPr id="22" name="Graphic 21" descr="Upward trend">
            <a:extLst>
              <a:ext uri="{FF2B5EF4-FFF2-40B4-BE49-F238E27FC236}">
                <a16:creationId xmlns:a16="http://schemas.microsoft.com/office/drawing/2014/main" id="{08D18484-5C7B-A7CB-80D1-7D8705B615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03460" y="1595727"/>
            <a:ext cx="3369177" cy="3369177"/>
          </a:xfrm>
          <a:prstGeom prst="rect">
            <a:avLst/>
          </a:prstGeom>
        </p:spPr>
      </p:pic>
      <p:grpSp>
        <p:nvGrpSpPr>
          <p:cNvPr id="27" name="Group 26">
            <a:extLst>
              <a:ext uri="{FF2B5EF4-FFF2-40B4-BE49-F238E27FC236}">
                <a16:creationId xmlns:a16="http://schemas.microsoft.com/office/drawing/2014/main" id="{D060B936-2771-48DC-842C-14EE9318E3E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8" name="Oval 27">
              <a:extLst>
                <a:ext uri="{FF2B5EF4-FFF2-40B4-BE49-F238E27FC236}">
                  <a16:creationId xmlns:a16="http://schemas.microsoft.com/office/drawing/2014/main" id="{DB4EC8B4-4BB2-45C2-A68A-28E36AC10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1431D296-F8F1-41C3-A211-E83E243C51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885636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16A0E3C-60E6-4F39-BC55-5F7C224E1F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cxnSp>
        <p:nvCxnSpPr>
          <p:cNvPr id="10" name="Straight Connector 9">
            <a:extLst>
              <a:ext uri="{FF2B5EF4-FFF2-40B4-BE49-F238E27FC236}">
                <a16:creationId xmlns:a16="http://schemas.microsoft.com/office/drawing/2014/main" id="{C5025DAC-8B93-4160-B017-3A274A5828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14" name="Rectangle 13">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2" name="Title 1">
            <a:extLst>
              <a:ext uri="{FF2B5EF4-FFF2-40B4-BE49-F238E27FC236}">
                <a16:creationId xmlns:a16="http://schemas.microsoft.com/office/drawing/2014/main" id="{DDEEE420-FA4A-8FDC-2C81-ED5F304CAE8D}"/>
              </a:ext>
            </a:extLst>
          </p:cNvPr>
          <p:cNvSpPr txBox="1">
            <a:spLocks/>
          </p:cNvSpPr>
          <p:nvPr/>
        </p:nvSpPr>
        <p:spPr>
          <a:xfrm>
            <a:off x="1097280" y="286603"/>
            <a:ext cx="10058400" cy="1450757"/>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800" b="0" i="0" u="none" strike="noStrike" kern="1200" cap="none" spc="-50" normalizeH="0" baseline="0" noProof="0">
                <a:ln>
                  <a:noFill/>
                </a:ln>
                <a:solidFill>
                  <a:srgbClr val="FFFFFF"/>
                </a:solidFill>
                <a:effectLst/>
                <a:uLnTx/>
                <a:uFillTx/>
                <a:latin typeface="Bembo"/>
                <a:ea typeface="+mj-ea"/>
                <a:cs typeface="+mj-cs"/>
              </a:rPr>
              <a:t>Partnership to End Addiction</a:t>
            </a:r>
            <a:br>
              <a:rPr kumimoji="0" lang="en-US" sz="4800" b="0" i="0" u="none" strike="noStrike" kern="1200" cap="none" spc="-50" normalizeH="0" baseline="0" noProof="0">
                <a:ln>
                  <a:noFill/>
                </a:ln>
                <a:solidFill>
                  <a:srgbClr val="FFFFFF"/>
                </a:solidFill>
                <a:effectLst/>
                <a:uLnTx/>
                <a:uFillTx/>
                <a:latin typeface="Bembo"/>
                <a:ea typeface="+mj-ea"/>
                <a:cs typeface="+mj-cs"/>
              </a:rPr>
            </a:br>
            <a:r>
              <a:rPr kumimoji="0" lang="en-US" sz="4800" b="0" i="0" u="none" strike="noStrike" kern="1200" cap="none" spc="-50" normalizeH="0" baseline="0" noProof="0" err="1">
                <a:ln>
                  <a:noFill/>
                </a:ln>
                <a:solidFill>
                  <a:srgbClr val="FFFFFF"/>
                </a:solidFill>
                <a:effectLst/>
                <a:uLnTx/>
                <a:uFillTx/>
                <a:latin typeface="Bembo"/>
                <a:ea typeface="+mj-ea"/>
                <a:cs typeface="+mj-cs"/>
              </a:rPr>
              <a:t>EndOD</a:t>
            </a:r>
            <a:r>
              <a:rPr kumimoji="0" lang="en-US" sz="4800" b="0" i="0" u="none" strike="noStrike" kern="1200" cap="none" spc="-50" normalizeH="0" baseline="0" noProof="0">
                <a:ln>
                  <a:noFill/>
                </a:ln>
                <a:solidFill>
                  <a:srgbClr val="FFFFFF"/>
                </a:solidFill>
                <a:effectLst/>
                <a:uLnTx/>
                <a:uFillTx/>
                <a:latin typeface="Bembo"/>
                <a:ea typeface="+mj-ea"/>
                <a:cs typeface="+mj-cs"/>
              </a:rPr>
              <a:t> with Oneida County</a:t>
            </a:r>
            <a:endParaRPr kumimoji="0" lang="en-US" sz="5500" b="0" i="0" u="none" strike="noStrike" kern="1200" cap="none" spc="-50" normalizeH="0" baseline="0" noProof="0">
              <a:ln>
                <a:noFill/>
              </a:ln>
              <a:solidFill>
                <a:prstClr val="black">
                  <a:lumMod val="75000"/>
                  <a:lumOff val="25000"/>
                </a:prstClr>
              </a:solidFill>
              <a:effectLst/>
              <a:uLnTx/>
              <a:uFillTx/>
              <a:latin typeface="Bembo" panose="020F0302020204030204"/>
              <a:ea typeface="+mj-ea"/>
              <a:cs typeface="+mj-cs"/>
            </a:endParaRPr>
          </a:p>
        </p:txBody>
      </p:sp>
      <p:sp>
        <p:nvSpPr>
          <p:cNvPr id="16" name="Rectangle 15">
            <a:extLst>
              <a:ext uri="{FF2B5EF4-FFF2-40B4-BE49-F238E27FC236}">
                <a16:creationId xmlns:a16="http://schemas.microsoft.com/office/drawing/2014/main" id="{359CEC61-F44B-43B3-B40F-AE38C5AF1D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6" name="Text Placeholder 10">
            <a:extLst>
              <a:ext uri="{FF2B5EF4-FFF2-40B4-BE49-F238E27FC236}">
                <a16:creationId xmlns:a16="http://schemas.microsoft.com/office/drawing/2014/main" id="{582CB16B-6807-2252-92F6-54FED5017269}"/>
              </a:ext>
            </a:extLst>
          </p:cNvPr>
          <p:cNvSpPr txBox="1">
            <a:spLocks/>
          </p:cNvSpPr>
          <p:nvPr/>
        </p:nvSpPr>
        <p:spPr>
          <a:xfrm>
            <a:off x="5710262" y="1906382"/>
            <a:ext cx="6402130" cy="4496567"/>
          </a:xfrm>
          <a:prstGeom prst="rect">
            <a:avLst/>
          </a:prstGeom>
        </p:spPr>
        <p:txBody>
          <a:bodyPr lIns="91440" tIns="45720" rIns="91440" bIns="45720" anchor="t">
            <a:noAutofit/>
          </a:bodyPr>
          <a:lstStyle>
            <a:lvl1pPr marL="91440" indent="-91440" algn="l" defTabSz="914400" rtl="0" eaLnBrk="1" latinLnBrk="0" hangingPunct="1">
              <a:lnSpc>
                <a:spcPct val="12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2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2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In efforts to help families with loved ones struggling with addiction, the Partnership created </a:t>
            </a:r>
            <a:r>
              <a:rPr kumimoji="0" lang="en-US" sz="1200" b="0" i="0" u="none" strike="noStrike" kern="1200" cap="none" spc="0" normalizeH="0" baseline="0" noProof="0" err="1">
                <a:ln>
                  <a:noFill/>
                </a:ln>
                <a:solidFill>
                  <a:prstClr val="black"/>
                </a:solidFill>
                <a:effectLst/>
                <a:uLnTx/>
                <a:uFillTx/>
                <a:latin typeface="Calibri"/>
                <a:ea typeface="+mn-ea"/>
                <a:cs typeface="Calibri"/>
              </a:rPr>
              <a:t>EndOD</a:t>
            </a:r>
            <a:r>
              <a:rPr kumimoji="0" lang="en-US" sz="1200" b="0" i="0" u="none" strike="noStrike" kern="1200" cap="none" spc="0" normalizeH="0" baseline="0" noProof="0">
                <a:ln>
                  <a:noFill/>
                </a:ln>
                <a:solidFill>
                  <a:prstClr val="black"/>
                </a:solidFill>
                <a:effectLst/>
                <a:uLnTx/>
                <a:uFillTx/>
                <a:latin typeface="Calibri"/>
                <a:ea typeface="+mn-ea"/>
                <a:cs typeface="Calibri"/>
              </a:rPr>
              <a:t>. </a:t>
            </a:r>
            <a:r>
              <a:rPr kumimoji="0" lang="en-US" sz="1200" b="1" i="0" u="none" strike="noStrike" kern="1200" cap="none" spc="0" normalizeH="0" baseline="0" noProof="0" err="1">
                <a:ln>
                  <a:noFill/>
                </a:ln>
                <a:solidFill>
                  <a:prstClr val="black"/>
                </a:solidFill>
                <a:effectLst/>
                <a:uLnTx/>
                <a:uFillTx/>
                <a:latin typeface="Calibri"/>
                <a:ea typeface="+mn-ea"/>
                <a:cs typeface="Calibri"/>
              </a:rPr>
              <a:t>EndOD</a:t>
            </a:r>
            <a:r>
              <a:rPr kumimoji="0" lang="en-US" sz="1200" b="0" i="0" u="none" strike="noStrike" kern="1200" cap="none" spc="0" normalizeH="0" baseline="0" noProof="0">
                <a:ln>
                  <a:noFill/>
                </a:ln>
                <a:solidFill>
                  <a:prstClr val="black"/>
                </a:solidFill>
                <a:effectLst/>
                <a:uLnTx/>
                <a:uFillTx/>
                <a:latin typeface="Calibri"/>
                <a:ea typeface="+mn-ea"/>
                <a:cs typeface="Calibri"/>
              </a:rPr>
              <a:t> is a SMS program that provides communities with </a:t>
            </a:r>
            <a:r>
              <a:rPr kumimoji="0" lang="en-US" sz="1200" b="1" i="0" u="none" strike="noStrike" kern="1200" cap="none" spc="0" normalizeH="0" baseline="0" noProof="0">
                <a:ln>
                  <a:noFill/>
                </a:ln>
                <a:solidFill>
                  <a:prstClr val="black"/>
                </a:solidFill>
                <a:effectLst/>
                <a:uLnTx/>
                <a:uFillTx/>
                <a:latin typeface="Calibri"/>
                <a:ea typeface="+mn-ea"/>
                <a:cs typeface="Calibri"/>
              </a:rPr>
              <a:t>real-time notifications </a:t>
            </a:r>
            <a:r>
              <a:rPr kumimoji="0" lang="en-US" sz="1200" b="0" i="0" u="none" strike="noStrike" kern="1200" cap="none" spc="0" normalizeH="0" baseline="0" noProof="0">
                <a:ln>
                  <a:noFill/>
                </a:ln>
                <a:solidFill>
                  <a:prstClr val="black"/>
                </a:solidFill>
                <a:effectLst/>
                <a:uLnTx/>
                <a:uFillTx/>
                <a:latin typeface="Calibri"/>
                <a:ea typeface="+mn-ea"/>
                <a:cs typeface="Calibri"/>
              </a:rPr>
              <a:t>and </a:t>
            </a:r>
            <a:r>
              <a:rPr kumimoji="0" lang="en-US" sz="1200" b="1" i="0" u="none" strike="noStrike" kern="1200" cap="none" spc="0" normalizeH="0" baseline="0" noProof="0">
                <a:ln>
                  <a:noFill/>
                </a:ln>
                <a:solidFill>
                  <a:prstClr val="black"/>
                </a:solidFill>
                <a:effectLst/>
                <a:uLnTx/>
                <a:uFillTx/>
                <a:latin typeface="Calibri"/>
                <a:ea typeface="+mn-ea"/>
                <a:cs typeface="Calibri"/>
              </a:rPr>
              <a:t>relevant information </a:t>
            </a:r>
            <a:r>
              <a:rPr kumimoji="0" lang="en-US" sz="1200" b="0" i="0" u="none" strike="noStrike" kern="1200" cap="none" spc="0" normalizeH="0" baseline="0" noProof="0">
                <a:ln>
                  <a:noFill/>
                </a:ln>
                <a:solidFill>
                  <a:prstClr val="black"/>
                </a:solidFill>
                <a:effectLst/>
                <a:uLnTx/>
                <a:uFillTx/>
                <a:latin typeface="Calibri"/>
                <a:ea typeface="+mn-ea"/>
                <a:cs typeface="Calibri"/>
              </a:rPr>
              <a:t>about overdoses and how to prevent them. The program has two components:</a:t>
            </a:r>
          </a:p>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1200" b="1" i="0" u="none" strike="noStrike" kern="1200" cap="none" spc="0" normalizeH="0" baseline="0" noProof="0">
                <a:ln>
                  <a:noFill/>
                </a:ln>
                <a:solidFill>
                  <a:prstClr val="black"/>
                </a:solidFill>
                <a:effectLst/>
                <a:uLnTx/>
                <a:uFillTx/>
                <a:latin typeface="Calibri"/>
                <a:ea typeface="+mn-ea"/>
                <a:cs typeface="Calibri"/>
              </a:rPr>
              <a:t>Real-Time Notifications</a:t>
            </a:r>
            <a:endParaRPr kumimoji="0" lang="en-US" sz="1200" b="0" i="0" u="none" strike="noStrike" kern="1200" cap="none" spc="0" normalizeH="0" baseline="0" noProof="0">
              <a:ln>
                <a:noFill/>
              </a:ln>
              <a:solidFill>
                <a:prstClr val="black"/>
              </a:solidFill>
              <a:effectLst/>
              <a:uLnTx/>
              <a:uFillTx/>
              <a:latin typeface="Calibri"/>
              <a:ea typeface="+mn-ea"/>
              <a:cs typeface="Calibri"/>
            </a:endParaRP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Char char=" "/>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Enrollees receive:</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Notifications about overdose spikes in their area</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Alerts can also be leveraged by counties to send blasts about local events and resources. </a:t>
            </a:r>
          </a:p>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1200" b="1" i="0" u="none" strike="noStrike" kern="1200" cap="none" spc="0" normalizeH="0" baseline="0" noProof="0">
                <a:ln>
                  <a:noFill/>
                </a:ln>
                <a:solidFill>
                  <a:prstClr val="black"/>
                </a:solidFill>
                <a:effectLst/>
                <a:uLnTx/>
                <a:uFillTx/>
                <a:latin typeface="Calibri"/>
                <a:ea typeface="+mn-ea"/>
                <a:cs typeface="Calibri"/>
              </a:rPr>
              <a:t>Automated Educational &amp; Resources Messaging</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Char char=" "/>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Enrollees receive:</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Scheduled messages about overdose prevention, useful skills, and finding support</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Other content that jurisdictions would like to share with their residents.</a:t>
            </a:r>
          </a:p>
          <a:p>
            <a:pPr marL="0" marR="0" lvl="0" indent="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None/>
              <a:tabLst/>
              <a:defRPr/>
            </a:pPr>
            <a:r>
              <a:rPr kumimoji="0" lang="en-US" sz="1200" b="0" i="0" u="none" strike="noStrike" kern="1200" cap="none" spc="0" normalizeH="0" baseline="0" noProof="0">
                <a:ln>
                  <a:noFill/>
                </a:ln>
                <a:solidFill>
                  <a:prstClr val="black"/>
                </a:solidFill>
                <a:effectLst/>
                <a:uLnTx/>
                <a:uFillTx/>
                <a:latin typeface="Calibri"/>
                <a:ea typeface="+mn-ea"/>
                <a:cs typeface="Calibri"/>
              </a:rPr>
              <a:t>Participants can enroll in </a:t>
            </a:r>
            <a:r>
              <a:rPr kumimoji="0" lang="en-US" sz="1200" b="1" i="0" u="none" strike="noStrike" kern="1200" cap="none" spc="0" normalizeH="0" baseline="0" noProof="0">
                <a:ln>
                  <a:noFill/>
                </a:ln>
                <a:solidFill>
                  <a:prstClr val="black"/>
                </a:solidFill>
                <a:effectLst/>
                <a:uLnTx/>
                <a:uFillTx/>
                <a:latin typeface="Calibri"/>
                <a:ea typeface="+mn-ea"/>
                <a:cs typeface="Calibri"/>
              </a:rPr>
              <a:t>one or both </a:t>
            </a:r>
            <a:r>
              <a:rPr kumimoji="0" lang="en-US" sz="1200" b="0" i="0" u="none" strike="noStrike" kern="1200" cap="none" spc="0" normalizeH="0" baseline="0" noProof="0">
                <a:ln>
                  <a:noFill/>
                </a:ln>
                <a:solidFill>
                  <a:prstClr val="black"/>
                </a:solidFill>
                <a:effectLst/>
                <a:uLnTx/>
                <a:uFillTx/>
                <a:latin typeface="Calibri"/>
                <a:ea typeface="+mn-ea"/>
                <a:cs typeface="Calibri"/>
              </a:rPr>
              <a:t>and indicate the location from where they'd like to receive messaging from.</a:t>
            </a: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Arial" panose="020B0604020202020204" pitchFamily="34" charset="0"/>
              <a:buChar char="•"/>
              <a:tabLst/>
              <a:defRPr/>
            </a:pPr>
            <a:endParaRPr kumimoji="0" lang="en-US" sz="1200" b="0" i="0" u="none" strike="noStrike" kern="1200" cap="none" spc="0" normalizeH="0" baseline="0" noProof="0">
              <a:ln>
                <a:noFill/>
              </a:ln>
              <a:solidFill>
                <a:prstClr val="black"/>
              </a:solidFill>
              <a:effectLst/>
              <a:uLnTx/>
              <a:uFillTx/>
              <a:latin typeface="Calibri"/>
              <a:ea typeface="+mn-ea"/>
              <a:cs typeface="Calibri"/>
            </a:endParaRP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Char char=" "/>
              <a:tabLst/>
              <a:defRPr/>
            </a:pPr>
            <a:endParaRPr kumimoji="0" lang="en-US" sz="1200" b="0" i="0" u="none" strike="noStrike" kern="1200" cap="none" spc="0" normalizeH="0" baseline="0" noProof="0">
              <a:ln>
                <a:noFill/>
              </a:ln>
              <a:solidFill>
                <a:prstClr val="black"/>
              </a:solidFill>
              <a:effectLst/>
              <a:uLnTx/>
              <a:uFillTx/>
              <a:latin typeface="Calibri"/>
              <a:ea typeface="+mn-ea"/>
              <a:cs typeface="Calibri"/>
            </a:endParaRPr>
          </a:p>
          <a:p>
            <a:pPr marL="91440" marR="0" lvl="0" indent="-91440" algn="l" defTabSz="914400" rtl="0" eaLnBrk="1" fontAlgn="auto" latinLnBrk="0" hangingPunct="1">
              <a:lnSpc>
                <a:spcPct val="120000"/>
              </a:lnSpc>
              <a:spcBef>
                <a:spcPts val="1200"/>
              </a:spcBef>
              <a:spcAft>
                <a:spcPts val="200"/>
              </a:spcAft>
              <a:buClr>
                <a:srgbClr val="1CADE4"/>
              </a:buClr>
              <a:buSzPct val="100000"/>
              <a:buFont typeface="Calibri" panose="020F0502020204030204" pitchFamily="34" charset="0"/>
              <a:buChar char=" "/>
              <a:tabLst/>
              <a:defRPr/>
            </a:pPr>
            <a:endParaRPr kumimoji="0" lang="en-US" sz="1200" b="0" i="0" u="none" strike="noStrike" kern="1200" cap="none" spc="0" normalizeH="0" baseline="0" noProof="0">
              <a:ln>
                <a:noFill/>
              </a:ln>
              <a:solidFill>
                <a:prstClr val="black"/>
              </a:solidFill>
              <a:effectLst/>
              <a:uLnTx/>
              <a:uFillTx/>
              <a:latin typeface="Calibri"/>
              <a:ea typeface="+mn-ea"/>
              <a:cs typeface="Calibri"/>
            </a:endParaRPr>
          </a:p>
        </p:txBody>
      </p:sp>
      <p:pic>
        <p:nvPicPr>
          <p:cNvPr id="1026" name="Picture 2">
            <a:extLst>
              <a:ext uri="{FF2B5EF4-FFF2-40B4-BE49-F238E27FC236}">
                <a16:creationId xmlns:a16="http://schemas.microsoft.com/office/drawing/2014/main" id="{EF0BE058-BEBE-2116-DE16-B04A6ACA80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 y="5440345"/>
            <a:ext cx="5576677" cy="9576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screenshot of a phone&#10;&#10;Description automatically generated">
            <a:extLst>
              <a:ext uri="{FF2B5EF4-FFF2-40B4-BE49-F238E27FC236}">
                <a16:creationId xmlns:a16="http://schemas.microsoft.com/office/drawing/2014/main" id="{A107EE73-D226-0705-62A8-20F0955F6247}"/>
              </a:ext>
            </a:extLst>
          </p:cNvPr>
          <p:cNvPicPr>
            <a:picLocks noChangeAspect="1"/>
          </p:cNvPicPr>
          <p:nvPr/>
        </p:nvPicPr>
        <p:blipFill>
          <a:blip r:embed="rId4"/>
          <a:srcRect l="2262" t="-283" r="3395" b="355"/>
          <a:stretch/>
        </p:blipFill>
        <p:spPr>
          <a:xfrm>
            <a:off x="3175" y="1949532"/>
            <a:ext cx="5512669" cy="3490817"/>
          </a:xfrm>
          <a:prstGeom prst="rect">
            <a:avLst/>
          </a:prstGeom>
        </p:spPr>
      </p:pic>
    </p:spTree>
    <p:extLst>
      <p:ext uri="{BB962C8B-B14F-4D97-AF65-F5344CB8AC3E}">
        <p14:creationId xmlns:p14="http://schemas.microsoft.com/office/powerpoint/2010/main" val="621282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16A0E3C-60E6-4F39-BC55-5F7C224E1F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cxnSp>
        <p:nvCxnSpPr>
          <p:cNvPr id="2057" name="Straight Connector 2056">
            <a:extLst>
              <a:ext uri="{FF2B5EF4-FFF2-40B4-BE49-F238E27FC236}">
                <a16:creationId xmlns:a16="http://schemas.microsoft.com/office/drawing/2014/main" id="{C5025DAC-8B93-4160-B017-3A274A5828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059" name="Rectangle 2058">
            <a:extLst>
              <a:ext uri="{FF2B5EF4-FFF2-40B4-BE49-F238E27FC236}">
                <a16:creationId xmlns:a16="http://schemas.microsoft.com/office/drawing/2014/main" id="{F64BBAA4-C62B-4146-B49F-FE4CC4655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sp>
        <p:nvSpPr>
          <p:cNvPr id="5" name="Title 1">
            <a:extLst>
              <a:ext uri="{FF2B5EF4-FFF2-40B4-BE49-F238E27FC236}">
                <a16:creationId xmlns:a16="http://schemas.microsoft.com/office/drawing/2014/main" id="{8D63059E-36B4-6556-AD51-A82C62A89256}"/>
              </a:ext>
            </a:extLst>
          </p:cNvPr>
          <p:cNvSpPr txBox="1">
            <a:spLocks/>
          </p:cNvSpPr>
          <p:nvPr/>
        </p:nvSpPr>
        <p:spPr>
          <a:xfrm>
            <a:off x="209843" y="-562711"/>
            <a:ext cx="4444548" cy="1674180"/>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800" b="0" i="0" u="none" strike="noStrike" kern="1200" cap="none" spc="-50" normalizeH="0" baseline="0" noProof="0" dirty="0">
                <a:ln>
                  <a:noFill/>
                </a:ln>
                <a:solidFill>
                  <a:prstClr val="black">
                    <a:lumMod val="75000"/>
                    <a:lumOff val="25000"/>
                  </a:prstClr>
                </a:solidFill>
                <a:effectLst/>
                <a:uLnTx/>
                <a:uFillTx/>
                <a:latin typeface="Bembo" panose="020F0302020204030204"/>
                <a:ea typeface="+mj-ea"/>
                <a:cs typeface="+mj-cs"/>
              </a:rPr>
              <a:t>Program Updates</a:t>
            </a:r>
            <a:endParaRPr kumimoji="0" lang="en-US" sz="5500" b="0" i="0" u="none" strike="noStrike" kern="1200" cap="none" spc="-50" normalizeH="0" baseline="0" noProof="0" dirty="0">
              <a:ln>
                <a:noFill/>
              </a:ln>
              <a:solidFill>
                <a:prstClr val="black">
                  <a:lumMod val="75000"/>
                  <a:lumOff val="25000"/>
                </a:prstClr>
              </a:solidFill>
              <a:effectLst/>
              <a:uLnTx/>
              <a:uFillTx/>
              <a:latin typeface="Bembo" panose="020F0302020204030204"/>
              <a:ea typeface="+mj-ea"/>
              <a:cs typeface="+mj-cs"/>
            </a:endParaRPr>
          </a:p>
        </p:txBody>
      </p:sp>
      <p:cxnSp>
        <p:nvCxnSpPr>
          <p:cNvPr id="2061" name="Straight Connector 2060">
            <a:extLst>
              <a:ext uri="{FF2B5EF4-FFF2-40B4-BE49-F238E27FC236}">
                <a16:creationId xmlns:a16="http://schemas.microsoft.com/office/drawing/2014/main" id="{EEB57AA8-F021-480C-A9E2-F899133136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62164" y="2478513"/>
            <a:ext cx="292608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63" name="Rectangle 2062">
            <a:extLst>
              <a:ext uri="{FF2B5EF4-FFF2-40B4-BE49-F238E27FC236}">
                <a16:creationId xmlns:a16="http://schemas.microsoft.com/office/drawing/2014/main" id="{6BF36B24-6632-4516-9692-731462896C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panose="020F0502020204030204"/>
              <a:ea typeface="+mn-ea"/>
              <a:cs typeface="+mn-cs"/>
            </a:endParaRPr>
          </a:p>
        </p:txBody>
      </p:sp>
      <p:pic>
        <p:nvPicPr>
          <p:cNvPr id="6" name="Picture 5" descr="A screenshot of a phone&#10;&#10;Description automatically generated">
            <a:extLst>
              <a:ext uri="{FF2B5EF4-FFF2-40B4-BE49-F238E27FC236}">
                <a16:creationId xmlns:a16="http://schemas.microsoft.com/office/drawing/2014/main" id="{49308F64-2D32-52A3-DDEE-95354CAAC9CA}"/>
              </a:ext>
            </a:extLst>
          </p:cNvPr>
          <p:cNvPicPr>
            <a:picLocks noChangeAspect="1"/>
          </p:cNvPicPr>
          <p:nvPr/>
        </p:nvPicPr>
        <p:blipFill>
          <a:blip r:embed="rId3"/>
          <a:srcRect l="79" t="876" r="1188" b="-146"/>
          <a:stretch/>
        </p:blipFill>
        <p:spPr>
          <a:xfrm>
            <a:off x="209843" y="1897380"/>
            <a:ext cx="8257150" cy="4503407"/>
          </a:xfrm>
          <a:prstGeom prst="rect">
            <a:avLst/>
          </a:prstGeom>
        </p:spPr>
      </p:pic>
      <p:sp>
        <p:nvSpPr>
          <p:cNvPr id="2" name="TextBox 1">
            <a:extLst>
              <a:ext uri="{FF2B5EF4-FFF2-40B4-BE49-F238E27FC236}">
                <a16:creationId xmlns:a16="http://schemas.microsoft.com/office/drawing/2014/main" id="{24D11E8A-0FEF-6C8D-5B23-183EC592F8B2}"/>
              </a:ext>
            </a:extLst>
          </p:cNvPr>
          <p:cNvSpPr txBox="1"/>
          <p:nvPr/>
        </p:nvSpPr>
        <p:spPr>
          <a:xfrm>
            <a:off x="6179976" y="194729"/>
            <a:ext cx="5699659" cy="2265364"/>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Calibri"/>
              </a:rPr>
              <a:t>Below are activities we implemented to be fully ready for launch:</a:t>
            </a:r>
          </a:p>
          <a:p>
            <a:pPr marL="342900" marR="0" lvl="0" indent="-342900" algn="l" defTabSz="457200" rtl="0" eaLnBrk="1" fontAlgn="auto" latinLnBrk="0" hangingPunct="1">
              <a:lnSpc>
                <a:spcPct val="150000"/>
              </a:lnSpc>
              <a:spcBef>
                <a:spcPts val="0"/>
              </a:spcBef>
              <a:spcAft>
                <a:spcPts val="0"/>
              </a:spcAft>
              <a:buClrTx/>
              <a:buSzTx/>
              <a:buFont typeface="Wingdings" panose="020B0604020202020204" pitchFamily="34" charset="0"/>
              <a:buChar char="ü"/>
              <a:tabLst/>
              <a:defRPr/>
            </a:pPr>
            <a:r>
              <a:rPr kumimoji="0" lang="en-US" sz="1800" b="0" i="0" u="none" strike="noStrike" kern="1200" cap="none" spc="0" normalizeH="0" baseline="0" noProof="0" dirty="0">
                <a:ln>
                  <a:noFill/>
                </a:ln>
                <a:solidFill>
                  <a:prstClr val="black"/>
                </a:solidFill>
                <a:effectLst/>
                <a:uLnTx/>
                <a:uFillTx/>
                <a:latin typeface="Calibri"/>
                <a:ea typeface="+mn-ea"/>
                <a:cs typeface="Calibri"/>
              </a:rPr>
              <a:t>Built the </a:t>
            </a:r>
            <a:r>
              <a:rPr kumimoji="0" lang="en-US" sz="1800" b="0" i="0" u="none" strike="noStrike" kern="1200" cap="none" spc="0" normalizeH="0" baseline="0" noProof="0" dirty="0" err="1">
                <a:ln>
                  <a:noFill/>
                </a:ln>
                <a:solidFill>
                  <a:prstClr val="black"/>
                </a:solidFill>
                <a:effectLst/>
                <a:uLnTx/>
                <a:uFillTx/>
                <a:latin typeface="Calibri"/>
                <a:ea typeface="+mn-ea"/>
                <a:cs typeface="Calibri"/>
              </a:rPr>
              <a:t>EndOD</a:t>
            </a:r>
            <a:r>
              <a:rPr kumimoji="0" lang="en-US" sz="1800" b="0" i="0" u="none" strike="noStrike" kern="1200" cap="none" spc="0" normalizeH="0" baseline="0" noProof="0" dirty="0">
                <a:ln>
                  <a:noFill/>
                </a:ln>
                <a:solidFill>
                  <a:prstClr val="black"/>
                </a:solidFill>
                <a:effectLst/>
                <a:uLnTx/>
                <a:uFillTx/>
                <a:latin typeface="Calibri"/>
                <a:ea typeface="+mn-ea"/>
                <a:cs typeface="Calibri"/>
              </a:rPr>
              <a:t> Oneida program</a:t>
            </a:r>
            <a:endParaRPr kumimoji="0" lang="en-US" sz="18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a:p>
            <a:pPr marL="342900" marR="0" lvl="0" indent="-342900" algn="l" defTabSz="457200" rtl="0" eaLnBrk="1" fontAlgn="auto" latinLnBrk="0" hangingPunct="1">
              <a:lnSpc>
                <a:spcPct val="150000"/>
              </a:lnSpc>
              <a:spcBef>
                <a:spcPts val="0"/>
              </a:spcBef>
              <a:spcAft>
                <a:spcPts val="0"/>
              </a:spcAft>
              <a:buClrTx/>
              <a:buSzTx/>
              <a:buFont typeface="Wingdings" panose="020B0604020202020204" pitchFamily="34" charset="0"/>
              <a:buChar char="ü"/>
              <a:tabLst/>
              <a:defRPr/>
            </a:pPr>
            <a:r>
              <a:rPr kumimoji="0" lang="en-US" sz="1800" b="0" i="0" u="none" strike="noStrike" kern="1200" cap="none" spc="0" normalizeH="0" baseline="0" noProof="0" dirty="0">
                <a:ln>
                  <a:noFill/>
                </a:ln>
                <a:solidFill>
                  <a:prstClr val="black"/>
                </a:solidFill>
                <a:effectLst/>
                <a:uLnTx/>
                <a:uFillTx/>
                <a:latin typeface="Calibri"/>
                <a:ea typeface="+mn-ea"/>
                <a:cs typeface="Calibri"/>
              </a:rPr>
              <a:t>Added </a:t>
            </a:r>
            <a:r>
              <a:rPr kumimoji="0" lang="en-US" sz="1800" b="0" i="0" u="none" strike="noStrike" kern="1200" cap="none" spc="0" normalizeH="0" baseline="0" noProof="0" dirty="0" err="1">
                <a:ln>
                  <a:noFill/>
                </a:ln>
                <a:solidFill>
                  <a:prstClr val="black"/>
                </a:solidFill>
                <a:effectLst/>
                <a:uLnTx/>
                <a:uFillTx/>
                <a:latin typeface="Calibri"/>
                <a:ea typeface="+mn-ea"/>
                <a:cs typeface="Calibri"/>
              </a:rPr>
              <a:t>EndOD</a:t>
            </a:r>
            <a:r>
              <a:rPr kumimoji="0" lang="en-US" sz="1800" b="0" i="0" u="none" strike="noStrike" kern="1200" cap="none" spc="0" normalizeH="0" baseline="0" noProof="0" dirty="0">
                <a:ln>
                  <a:noFill/>
                </a:ln>
                <a:solidFill>
                  <a:prstClr val="black"/>
                </a:solidFill>
                <a:effectLst/>
                <a:uLnTx/>
                <a:uFillTx/>
                <a:latin typeface="Calibri"/>
                <a:ea typeface="+mn-ea"/>
                <a:cs typeface="Calibri"/>
              </a:rPr>
              <a:t> Oneida program to our platform </a:t>
            </a:r>
          </a:p>
          <a:p>
            <a:pPr marL="342900" marR="0" lvl="0" indent="-342900" algn="l" defTabSz="457200" rtl="0" eaLnBrk="1" fontAlgn="auto" latinLnBrk="0" hangingPunct="1">
              <a:lnSpc>
                <a:spcPct val="150000"/>
              </a:lnSpc>
              <a:spcBef>
                <a:spcPts val="0"/>
              </a:spcBef>
              <a:spcAft>
                <a:spcPts val="0"/>
              </a:spcAft>
              <a:buClrTx/>
              <a:buSzTx/>
              <a:buFont typeface="Wingdings" panose="020B0604020202020204" pitchFamily="34" charset="0"/>
              <a:buChar char="ü"/>
              <a:tabLst/>
              <a:defRPr/>
            </a:pPr>
            <a:r>
              <a:rPr kumimoji="0" lang="en-US" sz="1800" b="0" i="0" u="none" strike="noStrike" kern="1200" cap="none" spc="0" normalizeH="0" baseline="0" noProof="0" dirty="0">
                <a:ln>
                  <a:noFill/>
                </a:ln>
                <a:solidFill>
                  <a:prstClr val="black"/>
                </a:solidFill>
                <a:effectLst/>
                <a:uLnTx/>
                <a:uFillTx/>
                <a:latin typeface="Calibri"/>
                <a:ea typeface="+mn-ea"/>
                <a:cs typeface="Calibri"/>
              </a:rPr>
              <a:t>Designed assets to promote </a:t>
            </a:r>
            <a:r>
              <a:rPr kumimoji="0" lang="en-US" sz="1800" b="0" i="0" u="none" strike="noStrike" kern="1200" cap="none" spc="0" normalizeH="0" baseline="0" noProof="0" dirty="0" err="1">
                <a:ln>
                  <a:noFill/>
                </a:ln>
                <a:solidFill>
                  <a:prstClr val="black"/>
                </a:solidFill>
                <a:effectLst/>
                <a:uLnTx/>
                <a:uFillTx/>
                <a:latin typeface="Calibri"/>
                <a:ea typeface="+mn-ea"/>
                <a:cs typeface="Calibri"/>
              </a:rPr>
              <a:t>EndOD</a:t>
            </a:r>
            <a:r>
              <a:rPr kumimoji="0" lang="en-US" sz="1800" b="0" i="0" u="none" strike="noStrike" kern="1200" cap="none" spc="0" normalizeH="0" baseline="0" noProof="0" dirty="0">
                <a:ln>
                  <a:noFill/>
                </a:ln>
                <a:solidFill>
                  <a:prstClr val="black"/>
                </a:solidFill>
                <a:effectLst/>
                <a:uLnTx/>
                <a:uFillTx/>
                <a:latin typeface="Calibri"/>
                <a:ea typeface="+mn-ea"/>
                <a:cs typeface="Calibri"/>
              </a:rPr>
              <a:t> Oneida program</a:t>
            </a:r>
          </a:p>
          <a:p>
            <a:pPr marL="342900" marR="0" lvl="0" indent="-342900" algn="l" defTabSz="457200" rtl="0" eaLnBrk="1" fontAlgn="auto" latinLnBrk="0" hangingPunct="1">
              <a:lnSpc>
                <a:spcPct val="150000"/>
              </a:lnSpc>
              <a:spcBef>
                <a:spcPts val="0"/>
              </a:spcBef>
              <a:spcAft>
                <a:spcPts val="0"/>
              </a:spcAft>
              <a:buClrTx/>
              <a:buSzTx/>
              <a:buFont typeface="Wingdings" panose="020B0604020202020204" pitchFamily="34" charset="0"/>
              <a:buChar char="ü"/>
              <a:tabLst/>
              <a:defRPr/>
            </a:pPr>
            <a:r>
              <a:rPr kumimoji="0" lang="en-US" sz="1800" b="0" i="0" u="none" strike="noStrike" kern="1200" cap="none" spc="0" normalizeH="0" baseline="0" noProof="0" dirty="0">
                <a:ln>
                  <a:noFill/>
                </a:ln>
                <a:solidFill>
                  <a:prstClr val="black"/>
                </a:solidFill>
                <a:effectLst/>
                <a:uLnTx/>
                <a:uFillTx/>
                <a:latin typeface="Calibri"/>
                <a:ea typeface="+mn-ea"/>
                <a:cs typeface="Calibri"/>
              </a:rPr>
              <a:t>Attended events to present </a:t>
            </a:r>
            <a:r>
              <a:rPr kumimoji="0" lang="en-US" sz="1800" b="0" i="0" u="none" strike="noStrike" kern="1200" cap="none" spc="0" normalizeH="0" baseline="0" noProof="0" dirty="0" err="1">
                <a:ln>
                  <a:noFill/>
                </a:ln>
                <a:solidFill>
                  <a:prstClr val="black"/>
                </a:solidFill>
                <a:effectLst/>
                <a:uLnTx/>
                <a:uFillTx/>
                <a:latin typeface="Calibri"/>
                <a:ea typeface="+mn-ea"/>
                <a:cs typeface="Calibri"/>
              </a:rPr>
              <a:t>EndOD</a:t>
            </a:r>
            <a:r>
              <a:rPr kumimoji="0" lang="en-US" sz="1800" b="0" i="0" u="none" strike="noStrike" kern="1200" cap="none" spc="0" normalizeH="0" baseline="0" noProof="0" dirty="0">
                <a:ln>
                  <a:noFill/>
                </a:ln>
                <a:solidFill>
                  <a:prstClr val="black"/>
                </a:solidFill>
                <a:effectLst/>
                <a:uLnTx/>
                <a:uFillTx/>
                <a:latin typeface="Calibri"/>
                <a:ea typeface="+mn-ea"/>
                <a:cs typeface="Calibri"/>
              </a:rPr>
              <a:t> Oneida program</a:t>
            </a:r>
          </a:p>
        </p:txBody>
      </p:sp>
      <p:sp>
        <p:nvSpPr>
          <p:cNvPr id="7" name="TextBox 6">
            <a:extLst>
              <a:ext uri="{FF2B5EF4-FFF2-40B4-BE49-F238E27FC236}">
                <a16:creationId xmlns:a16="http://schemas.microsoft.com/office/drawing/2014/main" id="{28A8C814-F98D-5DF9-0F48-A30C724340B6}"/>
              </a:ext>
            </a:extLst>
          </p:cNvPr>
          <p:cNvSpPr txBox="1"/>
          <p:nvPr/>
        </p:nvSpPr>
        <p:spPr>
          <a:xfrm>
            <a:off x="8085117" y="3265713"/>
            <a:ext cx="3899064" cy="27238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mn-ea"/>
                <a:cs typeface="Calibri"/>
              </a:rPr>
              <a:t>Next Steps: </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ctr" defTabSz="457200" rtl="0" eaLnBrk="1" fontAlgn="auto" latinLnBrk="0" hangingPunct="1">
              <a:lnSpc>
                <a:spcPct val="150000"/>
              </a:lnSpc>
              <a:spcBef>
                <a:spcPts val="0"/>
              </a:spcBef>
              <a:spcAft>
                <a:spcPts val="0"/>
              </a:spcAft>
              <a:buClrTx/>
              <a:buSzTx/>
              <a:buFont typeface="Wingdings"/>
              <a:buChar char="q"/>
              <a:tabLst/>
              <a:defRPr/>
            </a:pPr>
            <a:r>
              <a:rPr kumimoji="0" lang="en-US" sz="1800" b="0" i="1" u="none" strike="noStrike" kern="1200" cap="none" spc="0" normalizeH="0" baseline="0" noProof="0" dirty="0">
                <a:ln>
                  <a:noFill/>
                </a:ln>
                <a:solidFill>
                  <a:prstClr val="black"/>
                </a:solidFill>
                <a:effectLst/>
                <a:uLnTx/>
                <a:uFillTx/>
                <a:latin typeface="Calibri"/>
                <a:ea typeface="+mn-ea"/>
                <a:cs typeface="Calibri"/>
              </a:rPr>
              <a:t>Attend Upcoming Events</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ctr" defTabSz="457200" rtl="0" eaLnBrk="1" fontAlgn="auto" latinLnBrk="0" hangingPunct="1">
              <a:lnSpc>
                <a:spcPct val="150000"/>
              </a:lnSpc>
              <a:spcBef>
                <a:spcPts val="0"/>
              </a:spcBef>
              <a:spcAft>
                <a:spcPts val="0"/>
              </a:spcAft>
              <a:buClrTx/>
              <a:buSzTx/>
              <a:buFont typeface="Wingdings"/>
              <a:buChar char="q"/>
              <a:tabLst/>
              <a:defRPr/>
            </a:pPr>
            <a:r>
              <a:rPr kumimoji="0" lang="en-US" sz="1800" b="0" i="1" u="none" strike="noStrike" kern="1200" cap="none" spc="0" normalizeH="0" baseline="0" noProof="0" dirty="0">
                <a:ln>
                  <a:noFill/>
                </a:ln>
                <a:solidFill>
                  <a:prstClr val="black"/>
                </a:solidFill>
                <a:effectLst/>
                <a:uLnTx/>
                <a:uFillTx/>
                <a:latin typeface="Calibri"/>
                <a:ea typeface="+mn-ea"/>
                <a:cs typeface="Calibri"/>
              </a:rPr>
              <a:t>Track Signups</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ctr" defTabSz="457200" rtl="0" eaLnBrk="1" fontAlgn="auto" latinLnBrk="0" hangingPunct="1">
              <a:lnSpc>
                <a:spcPct val="150000"/>
              </a:lnSpc>
              <a:spcBef>
                <a:spcPts val="0"/>
              </a:spcBef>
              <a:spcAft>
                <a:spcPts val="0"/>
              </a:spcAft>
              <a:buClrTx/>
              <a:buSzTx/>
              <a:buFont typeface="Wingdings"/>
              <a:buChar char="q"/>
              <a:tabLst/>
              <a:defRPr/>
            </a:pPr>
            <a:r>
              <a:rPr kumimoji="0" lang="en-US" sz="1800" b="0" i="1" u="none" strike="noStrike" kern="1200" cap="none" spc="0" normalizeH="0" baseline="0" noProof="0" dirty="0">
                <a:ln>
                  <a:noFill/>
                </a:ln>
                <a:solidFill>
                  <a:prstClr val="black"/>
                </a:solidFill>
                <a:effectLst/>
                <a:uLnTx/>
                <a:uFillTx/>
                <a:latin typeface="Calibri"/>
                <a:ea typeface="+mn-ea"/>
                <a:cs typeface="Calibri"/>
              </a:rPr>
              <a:t>Distribute Incentives</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ctr" defTabSz="457200" rtl="0" eaLnBrk="1" fontAlgn="auto" latinLnBrk="0" hangingPunct="1">
              <a:lnSpc>
                <a:spcPct val="150000"/>
              </a:lnSpc>
              <a:spcBef>
                <a:spcPts val="0"/>
              </a:spcBef>
              <a:spcAft>
                <a:spcPts val="0"/>
              </a:spcAft>
              <a:buClrTx/>
              <a:buSzTx/>
              <a:buFont typeface="Wingdings"/>
              <a:buChar char="q"/>
              <a:tabLst/>
              <a:defRPr/>
            </a:pPr>
            <a:r>
              <a:rPr kumimoji="0" lang="en-US" sz="1800" b="0" i="1" u="none" strike="noStrike" kern="1200" cap="none" spc="0" normalizeH="0" baseline="0" noProof="0" dirty="0">
                <a:ln>
                  <a:noFill/>
                </a:ln>
                <a:solidFill>
                  <a:prstClr val="black"/>
                </a:solidFill>
                <a:effectLst/>
                <a:uLnTx/>
                <a:uFillTx/>
                <a:latin typeface="Calibri"/>
                <a:ea typeface="+mn-ea"/>
                <a:cs typeface="Calibri"/>
              </a:rPr>
              <a:t>Maintenance of Program </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ctr" defTabSz="457200" rtl="0" eaLnBrk="1" fontAlgn="auto" latinLnBrk="0" hangingPunct="1">
              <a:lnSpc>
                <a:spcPct val="150000"/>
              </a:lnSpc>
              <a:spcBef>
                <a:spcPts val="0"/>
              </a:spcBef>
              <a:spcAft>
                <a:spcPts val="0"/>
              </a:spcAft>
              <a:buClrTx/>
              <a:buSzTx/>
              <a:buFont typeface="Wingdings"/>
              <a:buChar char="q"/>
              <a:tabLst/>
              <a:defRPr/>
            </a:pPr>
            <a:r>
              <a:rPr kumimoji="0" lang="en-US" sz="1800" b="0" i="1" u="none" strike="noStrike" kern="1200" cap="none" spc="0" normalizeH="0" baseline="0" noProof="0" dirty="0">
                <a:ln>
                  <a:noFill/>
                </a:ln>
                <a:solidFill>
                  <a:prstClr val="black"/>
                </a:solidFill>
                <a:effectLst/>
                <a:uLnTx/>
                <a:uFillTx/>
                <a:latin typeface="Calibri"/>
                <a:ea typeface="+mn-ea"/>
                <a:cs typeface="Calibri"/>
              </a:rPr>
              <a:t>Evaluation Data</a:t>
            </a:r>
            <a:endParaRPr kumimoji="0" lang="en-US" sz="18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Nova Light" panose="020F0502020204030204"/>
              <a:ea typeface="+mn-ea"/>
              <a:cs typeface="+mn-cs"/>
            </a:endParaRPr>
          </a:p>
        </p:txBody>
      </p:sp>
    </p:spTree>
    <p:extLst>
      <p:ext uri="{BB962C8B-B14F-4D97-AF65-F5344CB8AC3E}">
        <p14:creationId xmlns:p14="http://schemas.microsoft.com/office/powerpoint/2010/main" val="8901691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1A90788-BED4-0872-47C1-91392E743B1D}"/>
              </a:ext>
            </a:extLst>
          </p:cNvPr>
          <p:cNvSpPr txBox="1">
            <a:spLocks/>
          </p:cNvSpPr>
          <p:nvPr/>
        </p:nvSpPr>
        <p:spPr>
          <a:xfrm>
            <a:off x="285969" y="2555959"/>
            <a:ext cx="4194782" cy="1450757"/>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sz="55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800" b="0" i="0" u="none" strike="noStrike" kern="1200" cap="none" spc="-50" normalizeH="0" baseline="0" noProof="0">
                <a:ln>
                  <a:noFill/>
                </a:ln>
                <a:solidFill>
                  <a:srgbClr val="FFFFFF"/>
                </a:solidFill>
                <a:effectLst/>
                <a:uLnTx/>
                <a:uFillTx/>
                <a:latin typeface="Bembo" panose="020F0302020204030204"/>
                <a:ea typeface="+mj-ea"/>
                <a:cs typeface="+mj-cs"/>
              </a:rPr>
              <a:t>Data &amp; Trends</a:t>
            </a:r>
          </a:p>
        </p:txBody>
      </p:sp>
      <p:sp>
        <p:nvSpPr>
          <p:cNvPr id="4" name="TextBox 3">
            <a:extLst>
              <a:ext uri="{FF2B5EF4-FFF2-40B4-BE49-F238E27FC236}">
                <a16:creationId xmlns:a16="http://schemas.microsoft.com/office/drawing/2014/main" id="{C60FC910-56FF-914A-432A-977F454883DD}"/>
              </a:ext>
            </a:extLst>
          </p:cNvPr>
          <p:cNvSpPr txBox="1"/>
          <p:nvPr/>
        </p:nvSpPr>
        <p:spPr>
          <a:xfrm>
            <a:off x="4634388" y="1409"/>
            <a:ext cx="7554182" cy="6555641"/>
          </a:xfrm>
          <a:prstGeom prst="rect">
            <a:avLst/>
          </a:prstGeom>
          <a:solidFill>
            <a:schemeClr val="bg1"/>
          </a:solid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Segoe UI"/>
              </a:rPr>
              <a:t>Successes</a:t>
            </a: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a:ea typeface="+mn-ea"/>
                <a:cs typeface="Segoe UI"/>
              </a:rPr>
              <a:t>Program Implementation </a:t>
            </a:r>
            <a:endParaRPr kumimoji="0" lang="en-US" sz="1600" b="0" i="0" u="none" strike="noStrike" kern="1200" cap="none" spc="0" normalizeH="0" baseline="0" noProof="0" dirty="0">
              <a:ln>
                <a:noFill/>
              </a:ln>
              <a:solidFill>
                <a:prstClr val="black"/>
              </a:solidFill>
              <a:effectLst/>
              <a:uLnTx/>
              <a:uFillTx/>
              <a:latin typeface="Calibri"/>
              <a:ea typeface="+mn-ea"/>
              <a:cs typeface="Arial"/>
            </a:endParaRPr>
          </a:p>
          <a:p>
            <a:pPr marL="742950" marR="0" lvl="1" indent="-285750" algn="l" defTabSz="457200" rtl="0" eaLnBrk="1" fontAlgn="auto" latinLnBrk="0" hangingPunct="1">
              <a:lnSpc>
                <a:spcPct val="100000"/>
              </a:lnSpc>
              <a:spcBef>
                <a:spcPts val="0"/>
              </a:spcBef>
              <a:spcAft>
                <a:spcPts val="0"/>
              </a:spcAft>
              <a:buClrTx/>
              <a:buSzTx/>
              <a:buFont typeface="Courier New"/>
              <a:buChar char="o"/>
              <a:tabLst/>
              <a:defRPr/>
            </a:pPr>
            <a:r>
              <a:rPr kumimoji="0" lang="en-US" sz="1600" b="0" i="0" u="none" strike="noStrike" kern="1200" cap="none" spc="0" normalizeH="0" baseline="0" noProof="0" dirty="0">
                <a:ln>
                  <a:noFill/>
                </a:ln>
                <a:solidFill>
                  <a:prstClr val="black"/>
                </a:solidFill>
                <a:effectLst/>
                <a:uLnTx/>
                <a:uFillTx/>
                <a:latin typeface="Calibri"/>
                <a:ea typeface="+mn-ea"/>
                <a:cs typeface="Arial"/>
              </a:rPr>
              <a:t>Fully implemented program for launch with incentives for Oneida County on August 23rd, 2024. </a:t>
            </a:r>
            <a:br>
              <a:rPr kumimoji="0" lang="en-US" sz="1600" b="0" i="0" u="none" strike="noStrike" kern="1200" cap="none" spc="0" normalizeH="0" baseline="0" noProof="0" dirty="0">
                <a:ln>
                  <a:noFill/>
                </a:ln>
                <a:solidFill>
                  <a:prstClr val="black"/>
                </a:solidFill>
                <a:effectLst/>
                <a:uLnTx/>
                <a:uFillTx/>
                <a:latin typeface="Calibri"/>
                <a:ea typeface="+mn-ea"/>
                <a:cs typeface="Arial"/>
              </a:rPr>
            </a:br>
            <a:endParaRPr kumimoji="0" lang="en-US" sz="1600" b="0" i="0" u="none" strike="noStrike" kern="1200" cap="none" spc="0" normalizeH="0" baseline="0" noProof="0" dirty="0">
              <a:ln>
                <a:noFill/>
              </a:ln>
              <a:solidFill>
                <a:prstClr val="black"/>
              </a:solidFill>
              <a:effectLst/>
              <a:uLnTx/>
              <a:uFillTx/>
              <a:latin typeface="Calibri"/>
              <a:ea typeface="+mn-ea"/>
              <a:cs typeface="Arial"/>
            </a:endParaRP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a:ea typeface="+mn-ea"/>
                <a:cs typeface="Segoe UI"/>
              </a:rPr>
              <a:t>Presentations of </a:t>
            </a:r>
            <a:r>
              <a:rPr kumimoji="0" lang="en-US" sz="1600" b="0" i="0" u="none" strike="noStrike" kern="1200" cap="none" spc="0" normalizeH="0" baseline="0" noProof="0" dirty="0" err="1">
                <a:ln>
                  <a:noFill/>
                </a:ln>
                <a:solidFill>
                  <a:prstClr val="black"/>
                </a:solidFill>
                <a:effectLst/>
                <a:uLnTx/>
                <a:uFillTx/>
                <a:latin typeface="Calibri"/>
                <a:ea typeface="+mn-ea"/>
                <a:cs typeface="Segoe UI"/>
              </a:rPr>
              <a:t>EndOD</a:t>
            </a:r>
            <a:r>
              <a:rPr kumimoji="0" lang="en-US" sz="1600" b="0" i="0" u="none" strike="noStrike" kern="1200" cap="none" spc="0" normalizeH="0" baseline="0" noProof="0" dirty="0">
                <a:ln>
                  <a:noFill/>
                </a:ln>
                <a:solidFill>
                  <a:prstClr val="black"/>
                </a:solidFill>
                <a:effectLst/>
                <a:uLnTx/>
                <a:uFillTx/>
                <a:latin typeface="Calibri"/>
                <a:ea typeface="+mn-ea"/>
                <a:cs typeface="Segoe UI"/>
              </a:rPr>
              <a:t> Oneida Program</a:t>
            </a: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a:p>
            <a:pPr marL="742950" marR="0" lvl="1" indent="-285750" algn="l" defTabSz="457200" rtl="0" eaLnBrk="1" fontAlgn="auto" latinLnBrk="0" hangingPunct="1">
              <a:lnSpc>
                <a:spcPct val="100000"/>
              </a:lnSpc>
              <a:spcBef>
                <a:spcPts val="0"/>
              </a:spcBef>
              <a:spcAft>
                <a:spcPts val="0"/>
              </a:spcAft>
              <a:buClrTx/>
              <a:buSzTx/>
              <a:buFont typeface="Courier New"/>
              <a:buChar char="o"/>
              <a:tabLst/>
              <a:defRPr/>
            </a:pPr>
            <a:r>
              <a:rPr kumimoji="0" lang="en-US" sz="1600" b="0" i="0" u="none" strike="noStrike" kern="1200" cap="none" spc="0" normalizeH="0" baseline="0" noProof="0" dirty="0">
                <a:ln>
                  <a:noFill/>
                </a:ln>
                <a:solidFill>
                  <a:prstClr val="black"/>
                </a:solidFill>
                <a:effectLst/>
                <a:uLnTx/>
                <a:uFillTx/>
                <a:latin typeface="Calibri"/>
                <a:ea typeface="+mn-ea"/>
                <a:cs typeface="Arial"/>
              </a:rPr>
              <a:t>Partnership’s presentation on the </a:t>
            </a:r>
            <a:r>
              <a:rPr kumimoji="0" lang="en-US" sz="1600" b="0" i="0" u="none" strike="noStrike" kern="1200" cap="none" spc="0" normalizeH="0" baseline="0" noProof="0" dirty="0" err="1">
                <a:ln>
                  <a:noFill/>
                </a:ln>
                <a:solidFill>
                  <a:prstClr val="black"/>
                </a:solidFill>
                <a:effectLst/>
                <a:uLnTx/>
                <a:uFillTx/>
                <a:latin typeface="Calibri"/>
                <a:ea typeface="+mn-ea"/>
                <a:cs typeface="Arial"/>
              </a:rPr>
              <a:t>EndOD</a:t>
            </a:r>
            <a:r>
              <a:rPr kumimoji="0" lang="en-US" sz="1600" b="0" i="0" u="none" strike="noStrike" kern="1200" cap="none" spc="0" normalizeH="0" baseline="0" noProof="0" dirty="0">
                <a:ln>
                  <a:noFill/>
                </a:ln>
                <a:solidFill>
                  <a:prstClr val="black"/>
                </a:solidFill>
                <a:effectLst/>
                <a:uLnTx/>
                <a:uFillTx/>
                <a:latin typeface="Calibri"/>
                <a:ea typeface="+mn-ea"/>
                <a:cs typeface="Arial"/>
              </a:rPr>
              <a:t> Oneida program was well received by attendees at both virtual events. </a:t>
            </a: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Calibri"/>
              </a:rPr>
              <a:t>Challenges</a:t>
            </a: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a:ea typeface="+mn-ea"/>
                <a:cs typeface="Calibri"/>
              </a:rPr>
              <a:t>Lack of community engagement activities  </a:t>
            </a:r>
          </a:p>
          <a:p>
            <a:pPr marL="742950" marR="0" lvl="1" indent="-285750" algn="l" defTabSz="457200" rtl="0" eaLnBrk="1" fontAlgn="auto" latinLnBrk="0" hangingPunct="1">
              <a:lnSpc>
                <a:spcPct val="100000"/>
              </a:lnSpc>
              <a:spcBef>
                <a:spcPts val="0"/>
              </a:spcBef>
              <a:spcAft>
                <a:spcPts val="0"/>
              </a:spcAft>
              <a:buClrTx/>
              <a:buSzTx/>
              <a:buFont typeface="Courier New"/>
              <a:buChar char="o"/>
              <a:tabLst/>
              <a:defRPr/>
            </a:pPr>
            <a:r>
              <a:rPr kumimoji="0" lang="en-US" sz="1600" b="0" i="0" u="none" strike="noStrike" kern="1200" cap="none" spc="0" normalizeH="0" baseline="0" noProof="0" dirty="0">
                <a:ln>
                  <a:noFill/>
                </a:ln>
                <a:solidFill>
                  <a:prstClr val="black"/>
                </a:solidFill>
                <a:effectLst/>
                <a:uLnTx/>
                <a:uFillTx/>
                <a:latin typeface="Calibri"/>
                <a:ea typeface="+mn-ea"/>
                <a:cs typeface="Calibri"/>
              </a:rPr>
              <a:t>Despite our best efforts to find and participate in community engagement activities, there has been a noticeable lack of consistent opportunities. This shortage limits our ability to maintain a strong presence and build deeper connections within the community.</a:t>
            </a:r>
            <a:endParaRPr kumimoji="0" lang="en-US" sz="1800" b="0" i="0" u="none" strike="noStrike" kern="1200" cap="none" spc="0" normalizeH="0" baseline="0" noProof="0" dirty="0">
              <a:ln>
                <a:noFill/>
              </a:ln>
              <a:solidFill>
                <a:prstClr val="black"/>
              </a:solidFill>
              <a:effectLst/>
              <a:uLnTx/>
              <a:uFillTx/>
              <a:latin typeface="Arial Nova Light" panose="020F0502020204030204"/>
              <a:ea typeface="+mn-ea"/>
              <a:cs typeface="Calibri"/>
            </a:endParaRPr>
          </a:p>
          <a:p>
            <a:pPr marL="742950" marR="0" lvl="1" indent="-285750" algn="l" defTabSz="457200" rtl="0" eaLnBrk="1" fontAlgn="auto" latinLnBrk="0" hangingPunct="1">
              <a:lnSpc>
                <a:spcPct val="100000"/>
              </a:lnSpc>
              <a:spcBef>
                <a:spcPts val="0"/>
              </a:spcBef>
              <a:spcAft>
                <a:spcPts val="0"/>
              </a:spcAft>
              <a:buClrTx/>
              <a:buSzTx/>
              <a:buFont typeface="Courier New"/>
              <a:buChar char="o"/>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a:ea typeface="+mn-ea"/>
                <a:cs typeface="Calibri"/>
              </a:rPr>
              <a:t>We need to work on increasing engagement</a:t>
            </a:r>
            <a:endParaRPr kumimoji="0" lang="en-US" sz="1800" b="0" i="0" u="none" strike="noStrike" kern="1200" cap="none" spc="0" normalizeH="0" baseline="0" noProof="0" dirty="0">
              <a:ln>
                <a:noFill/>
              </a:ln>
              <a:solidFill>
                <a:prstClr val="black"/>
              </a:solidFill>
              <a:effectLst/>
              <a:uLnTx/>
              <a:uFillTx/>
              <a:latin typeface="Arial Nova Light" panose="020F0502020204030204"/>
              <a:ea typeface="+mn-ea"/>
              <a:cs typeface="Calibri"/>
            </a:endParaRPr>
          </a:p>
          <a:p>
            <a:pPr marL="742950" marR="0" lvl="1" indent="-285750" algn="l" defTabSz="457200" rtl="0" eaLnBrk="1" fontAlgn="auto" latinLnBrk="0" hangingPunct="1">
              <a:lnSpc>
                <a:spcPct val="100000"/>
              </a:lnSpc>
              <a:spcBef>
                <a:spcPts val="0"/>
              </a:spcBef>
              <a:spcAft>
                <a:spcPts val="0"/>
              </a:spcAft>
              <a:buClrTx/>
              <a:buSzTx/>
              <a:buFont typeface="Courier New"/>
              <a:buChar char="o"/>
              <a:tabLst/>
              <a:defRPr/>
            </a:pPr>
            <a:r>
              <a:rPr kumimoji="0" lang="en-US" sz="1600" b="0" i="0" u="none" strike="noStrike" kern="1200" cap="none" spc="0" normalizeH="0" baseline="0" noProof="0" dirty="0">
                <a:ln>
                  <a:noFill/>
                </a:ln>
                <a:solidFill>
                  <a:prstClr val="black"/>
                </a:solidFill>
                <a:effectLst/>
                <a:uLnTx/>
                <a:uFillTx/>
                <a:latin typeface="Calibri"/>
                <a:ea typeface="+mn-ea"/>
                <a:cs typeface="Calibri"/>
              </a:rPr>
              <a:t>We will continue to actively seek out new community engagement opportunities by staying informed about upcoming events. Additionally, we plan to explore innovative ways to create our own engagement initiatives</a:t>
            </a:r>
            <a:endParaRPr kumimoji="0" lang="en-US" sz="1800" b="0" i="0" u="none" strike="noStrike" kern="1200" cap="none" spc="0" normalizeH="0" baseline="0" noProof="0" dirty="0">
              <a:ln>
                <a:noFill/>
              </a:ln>
              <a:solidFill>
                <a:prstClr val="black"/>
              </a:solidFill>
              <a:effectLst/>
              <a:uLnTx/>
              <a:uFillTx/>
              <a:latin typeface="Arial Nova Light" panose="020F0502020204030204"/>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Calibri"/>
            </a:endParaRPr>
          </a:p>
        </p:txBody>
      </p:sp>
    </p:spTree>
    <p:extLst>
      <p:ext uri="{BB962C8B-B14F-4D97-AF65-F5344CB8AC3E}">
        <p14:creationId xmlns:p14="http://schemas.microsoft.com/office/powerpoint/2010/main" val="3196363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A564EBA-EBF8-708E-F218-2AA199FA5286}"/>
              </a:ext>
            </a:extLst>
          </p:cNvPr>
          <p:cNvPicPr>
            <a:picLocks noChangeAspect="1"/>
          </p:cNvPicPr>
          <p:nvPr/>
        </p:nvPicPr>
        <p:blipFill>
          <a:blip r:embed="rId2"/>
          <a:stretch>
            <a:fillRect/>
          </a:stretch>
        </p:blipFill>
        <p:spPr>
          <a:xfrm>
            <a:off x="1036607" y="0"/>
            <a:ext cx="10118785" cy="6858000"/>
          </a:xfrm>
          <a:prstGeom prst="rect">
            <a:avLst/>
          </a:prstGeom>
        </p:spPr>
      </p:pic>
    </p:spTree>
    <p:extLst>
      <p:ext uri="{BB962C8B-B14F-4D97-AF65-F5344CB8AC3E}">
        <p14:creationId xmlns:p14="http://schemas.microsoft.com/office/powerpoint/2010/main" val="2851807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useBgFill="1">
        <p:nvSpPr>
          <p:cNvPr id="19" name="Rectangle 18">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040798-DFDD-C1DF-D125-4B16A567D220}"/>
              </a:ext>
            </a:extLst>
          </p:cNvPr>
          <p:cNvSpPr>
            <a:spLocks noGrp="1"/>
          </p:cNvSpPr>
          <p:nvPr>
            <p:ph type="title"/>
          </p:nvPr>
        </p:nvSpPr>
        <p:spPr>
          <a:xfrm>
            <a:off x="6556100" y="1360493"/>
            <a:ext cx="4972511" cy="3106732"/>
          </a:xfrm>
        </p:spPr>
        <p:txBody>
          <a:bodyPr vert="horz" lIns="91440" tIns="45720" rIns="91440" bIns="45720" rtlCol="0" anchor="b">
            <a:normAutofit/>
          </a:bodyPr>
          <a:lstStyle/>
          <a:p>
            <a:pPr algn="ctr">
              <a:lnSpc>
                <a:spcPct val="80000"/>
              </a:lnSpc>
            </a:pPr>
            <a:r>
              <a:rPr lang="en-US" sz="8000" dirty="0">
                <a:solidFill>
                  <a:schemeClr val="tx1"/>
                </a:solidFill>
              </a:rPr>
              <a:t>Questions &amp; answers</a:t>
            </a:r>
          </a:p>
        </p:txBody>
      </p:sp>
      <p:sp>
        <p:nvSpPr>
          <p:cNvPr id="21" name="Freeform: Shape 20">
            <a:extLst>
              <a:ext uri="{FF2B5EF4-FFF2-40B4-BE49-F238E27FC236}">
                <a16:creationId xmlns:a16="http://schemas.microsoft.com/office/drawing/2014/main" id="{14A1598B-1957-47CF-AAF4-F7A36DA0E7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Graphic 5" descr="Question mark">
            <a:extLst>
              <a:ext uri="{FF2B5EF4-FFF2-40B4-BE49-F238E27FC236}">
                <a16:creationId xmlns:a16="http://schemas.microsoft.com/office/drawing/2014/main" id="{C74C79CC-970D-68AB-8F83-048FF33415B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7150" y="1526651"/>
            <a:ext cx="3804698" cy="3804698"/>
          </a:xfrm>
          <a:prstGeom prst="rect">
            <a:avLst/>
          </a:prstGeom>
        </p:spPr>
      </p:pic>
    </p:spTree>
    <p:extLst>
      <p:ext uri="{BB962C8B-B14F-4D97-AF65-F5344CB8AC3E}">
        <p14:creationId xmlns:p14="http://schemas.microsoft.com/office/powerpoint/2010/main" val="1693122009"/>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6" name="Rectangle 35">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8" name="Rectangle 37">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nvGrpSpPr>
          <p:cNvPr id="40" name="Group 39">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41" name="Oval 40">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a:lstStyle/>
            <a:p>
              <a:endParaRPr lang="en-US"/>
            </a:p>
          </p:txBody>
        </p:sp>
        <p:sp>
          <p:nvSpPr>
            <p:cNvPr id="42" name="Oval 41">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endParaRPr lang="en-US"/>
            </a:p>
          </p:txBody>
        </p:sp>
      </p:grpSp>
      <p:sp useBgFill="1">
        <p:nvSpPr>
          <p:cNvPr id="44" name="Rectangle 43">
            <a:extLst>
              <a:ext uri="{FF2B5EF4-FFF2-40B4-BE49-F238E27FC236}">
                <a16:creationId xmlns:a16="http://schemas.microsoft.com/office/drawing/2014/main" id="{C3D25154-9EF7-4C33-9AAC-7B3BE089F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DF040798-DFDD-C1DF-D125-4B16A567D220}"/>
              </a:ext>
            </a:extLst>
          </p:cNvPr>
          <p:cNvSpPr>
            <a:spLocks noGrp="1"/>
          </p:cNvSpPr>
          <p:nvPr>
            <p:ph type="title"/>
          </p:nvPr>
        </p:nvSpPr>
        <p:spPr>
          <a:xfrm>
            <a:off x="2110201" y="1016942"/>
            <a:ext cx="7968550" cy="3592432"/>
          </a:xfrm>
        </p:spPr>
        <p:txBody>
          <a:bodyPr vert="horz" lIns="91440" tIns="45720" rIns="91440" bIns="45720" rtlCol="0" anchor="ctr">
            <a:normAutofit/>
          </a:bodyPr>
          <a:lstStyle/>
          <a:p>
            <a:pPr>
              <a:lnSpc>
                <a:spcPct val="80000"/>
              </a:lnSpc>
            </a:pPr>
            <a:r>
              <a:rPr lang="en-US" sz="9600" dirty="0">
                <a:blipFill dpi="0" rotWithShape="1">
                  <a:blip r:embed="rId4"/>
                  <a:srcRect/>
                  <a:tile tx="6350" ty="-127000" sx="65000" sy="64000" flip="none" algn="tl"/>
                </a:blipFill>
              </a:rPr>
              <a:t>Closing remarks</a:t>
            </a:r>
          </a:p>
        </p:txBody>
      </p:sp>
      <p:sp>
        <p:nvSpPr>
          <p:cNvPr id="46" name="Rectangle 45">
            <a:extLst>
              <a:ext uri="{FF2B5EF4-FFF2-40B4-BE49-F238E27FC236}">
                <a16:creationId xmlns:a16="http://schemas.microsoft.com/office/drawing/2014/main" id="{1604E8C0-C927-4C06-A96A-BF3323BA76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12192000" cy="229583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9DCECFD5-4C30-4892-9FF0-540E17955A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10245590" y="5111496"/>
            <a:chExt cx="1080904" cy="1080902"/>
          </a:xfrm>
        </p:grpSpPr>
        <p:sp>
          <p:nvSpPr>
            <p:cNvPr id="49" name="Oval 48">
              <a:extLst>
                <a:ext uri="{FF2B5EF4-FFF2-40B4-BE49-F238E27FC236}">
                  <a16:creationId xmlns:a16="http://schemas.microsoft.com/office/drawing/2014/main" id="{95C67F70-EAFE-425C-8422-591620A96D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5590" y="5111496"/>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50" name="Oval 49">
              <a:extLst>
                <a:ext uri="{FF2B5EF4-FFF2-40B4-BE49-F238E27FC236}">
                  <a16:creationId xmlns:a16="http://schemas.microsoft.com/office/drawing/2014/main" id="{D47FA16B-C217-4D91-84EA-5B0846BDDA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53681" y="5219586"/>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3" name="Picture 2" descr="OC Opioid Task Force">
            <a:extLst>
              <a:ext uri="{FF2B5EF4-FFF2-40B4-BE49-F238E27FC236}">
                <a16:creationId xmlns:a16="http://schemas.microsoft.com/office/drawing/2014/main" id="{2D05677C-00F9-61C7-4951-0BEB1B09398C}"/>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15075" y="4919793"/>
            <a:ext cx="6389707" cy="1464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217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25357" y="50675"/>
            <a:ext cx="6389285" cy="436017"/>
          </a:xfrm>
          <a:prstGeom prst="rect">
            <a:avLst/>
          </a:prstGeom>
        </p:spPr>
        <p:txBody>
          <a:bodyPr vert="horz" wrap="square" lIns="0" tIns="5080" rIns="0" bIns="0" rtlCol="0">
            <a:spAutoFit/>
          </a:bodyPr>
          <a:lstStyle/>
          <a:p>
            <a:pPr marL="45085">
              <a:spcBef>
                <a:spcPts val="40"/>
              </a:spcBef>
            </a:pPr>
            <a:r>
              <a:rPr u="none" spc="-130" dirty="0"/>
              <a:t>DATA</a:t>
            </a:r>
            <a:r>
              <a:rPr u="none" spc="-185" dirty="0"/>
              <a:t> </a:t>
            </a:r>
            <a:r>
              <a:rPr u="none" spc="-25" dirty="0"/>
              <a:t>ANALYSIS</a:t>
            </a:r>
            <a:r>
              <a:rPr u="none" spc="-114" dirty="0"/>
              <a:t> </a:t>
            </a:r>
            <a:r>
              <a:rPr u="none" spc="-10" dirty="0"/>
              <a:t>SUBTEAM</a:t>
            </a:r>
          </a:p>
        </p:txBody>
      </p:sp>
      <p:sp>
        <p:nvSpPr>
          <p:cNvPr id="7" name="object 7"/>
          <p:cNvSpPr txBox="1"/>
          <p:nvPr/>
        </p:nvSpPr>
        <p:spPr>
          <a:xfrm>
            <a:off x="1781492" y="1253516"/>
            <a:ext cx="8629015" cy="1736373"/>
          </a:xfrm>
          <a:prstGeom prst="rect">
            <a:avLst/>
          </a:prstGeom>
        </p:spPr>
        <p:txBody>
          <a:bodyPr vert="horz" wrap="square" lIns="0" tIns="12700" rIns="0" bIns="0" rtlCol="0">
            <a:spAutoFit/>
          </a:bodyPr>
          <a:lstStyle/>
          <a:p>
            <a:pPr algn="ctr" defTabSz="914400"/>
            <a:r>
              <a:rPr lang="en-US" sz="2800" b="1" u="sng" kern="0" spc="-20" dirty="0">
                <a:solidFill>
                  <a:sysClr val="windowText" lastClr="000000"/>
                </a:solidFill>
                <a:uFill>
                  <a:solidFill>
                    <a:srgbClr val="000000"/>
                  </a:solidFill>
                </a:uFill>
                <a:latin typeface="Arial"/>
                <a:cs typeface="Arial"/>
              </a:rPr>
              <a:t>OVERDOSE RESPONSE TEAM</a:t>
            </a:r>
          </a:p>
          <a:p>
            <a:pPr algn="ctr" defTabSz="914400"/>
            <a:r>
              <a:rPr lang="en-US" sz="2800" b="1" kern="0" spc="-20" dirty="0">
                <a:solidFill>
                  <a:sysClr val="windowText" lastClr="000000"/>
                </a:solidFill>
                <a:uFill>
                  <a:solidFill>
                    <a:srgbClr val="000000"/>
                  </a:solidFill>
                </a:uFill>
                <a:latin typeface="Arial"/>
                <a:cs typeface="Arial"/>
              </a:rPr>
              <a:t>Mohawk Valley Crime Analysis Center</a:t>
            </a:r>
          </a:p>
          <a:p>
            <a:pPr algn="ctr" defTabSz="914400"/>
            <a:endParaRPr lang="en-US" sz="2800" b="1" kern="0" spc="-20" dirty="0">
              <a:solidFill>
                <a:sysClr val="windowText" lastClr="000000"/>
              </a:solidFill>
              <a:uFill>
                <a:solidFill>
                  <a:srgbClr val="000000"/>
                </a:solidFill>
              </a:uFill>
              <a:latin typeface="Arial"/>
              <a:cs typeface="Arial"/>
            </a:endParaRPr>
          </a:p>
          <a:p>
            <a:pPr algn="ctr" defTabSz="914400"/>
            <a:r>
              <a:rPr lang="en-US" sz="2800" b="1" kern="0" spc="-20" dirty="0">
                <a:solidFill>
                  <a:sysClr val="windowText" lastClr="000000"/>
                </a:solidFill>
                <a:uFill>
                  <a:solidFill>
                    <a:srgbClr val="000000"/>
                  </a:solidFill>
                </a:uFill>
                <a:latin typeface="Arial"/>
                <a:cs typeface="Arial"/>
              </a:rPr>
              <a:t>Data Analysis Sub-team</a:t>
            </a:r>
            <a:endParaRPr sz="2800" kern="0" dirty="0">
              <a:solidFill>
                <a:sysClr val="windowText" lastClr="000000"/>
              </a:solidFill>
              <a:latin typeface="Arial"/>
              <a:cs typeface="Arial"/>
            </a:endParaRPr>
          </a:p>
        </p:txBody>
      </p:sp>
      <p:grpSp>
        <p:nvGrpSpPr>
          <p:cNvPr id="12" name="object 12"/>
          <p:cNvGrpSpPr/>
          <p:nvPr/>
        </p:nvGrpSpPr>
        <p:grpSpPr>
          <a:xfrm>
            <a:off x="2915411" y="3469225"/>
            <a:ext cx="5935980" cy="1626235"/>
            <a:chOff x="1391411" y="3881628"/>
            <a:chExt cx="5935980" cy="1626235"/>
          </a:xfrm>
        </p:grpSpPr>
        <p:pic>
          <p:nvPicPr>
            <p:cNvPr id="13" name="object 13"/>
            <p:cNvPicPr/>
            <p:nvPr/>
          </p:nvPicPr>
          <p:blipFill>
            <a:blip r:embed="rId2" cstate="print"/>
            <a:stretch>
              <a:fillRect/>
            </a:stretch>
          </p:blipFill>
          <p:spPr>
            <a:xfrm>
              <a:off x="5065776" y="5021554"/>
              <a:ext cx="2261616" cy="486181"/>
            </a:xfrm>
            <a:prstGeom prst="rect">
              <a:avLst/>
            </a:prstGeom>
          </p:spPr>
        </p:pic>
        <p:pic>
          <p:nvPicPr>
            <p:cNvPr id="14" name="object 14"/>
            <p:cNvPicPr/>
            <p:nvPr/>
          </p:nvPicPr>
          <p:blipFill>
            <a:blip r:embed="rId3" cstate="print"/>
            <a:stretch>
              <a:fillRect/>
            </a:stretch>
          </p:blipFill>
          <p:spPr>
            <a:xfrm>
              <a:off x="5701283" y="3881628"/>
              <a:ext cx="1565147" cy="1565148"/>
            </a:xfrm>
            <a:prstGeom prst="rect">
              <a:avLst/>
            </a:prstGeom>
          </p:spPr>
        </p:pic>
        <p:pic>
          <p:nvPicPr>
            <p:cNvPr id="15" name="object 15"/>
            <p:cNvPicPr/>
            <p:nvPr/>
          </p:nvPicPr>
          <p:blipFill>
            <a:blip r:embed="rId4" cstate="print"/>
            <a:stretch>
              <a:fillRect/>
            </a:stretch>
          </p:blipFill>
          <p:spPr>
            <a:xfrm>
              <a:off x="3351276" y="5021554"/>
              <a:ext cx="1805939" cy="486181"/>
            </a:xfrm>
            <a:prstGeom prst="rect">
              <a:avLst/>
            </a:prstGeom>
          </p:spPr>
        </p:pic>
        <p:pic>
          <p:nvPicPr>
            <p:cNvPr id="16" name="object 16"/>
            <p:cNvPicPr/>
            <p:nvPr/>
          </p:nvPicPr>
          <p:blipFill>
            <a:blip r:embed="rId5" cstate="print"/>
            <a:stretch>
              <a:fillRect/>
            </a:stretch>
          </p:blipFill>
          <p:spPr>
            <a:xfrm>
              <a:off x="3750563" y="3884676"/>
              <a:ext cx="1580388" cy="1562100"/>
            </a:xfrm>
            <a:prstGeom prst="rect">
              <a:avLst/>
            </a:prstGeom>
          </p:spPr>
        </p:pic>
        <p:pic>
          <p:nvPicPr>
            <p:cNvPr id="17" name="object 17"/>
            <p:cNvPicPr/>
            <p:nvPr/>
          </p:nvPicPr>
          <p:blipFill>
            <a:blip r:embed="rId6" cstate="print"/>
            <a:stretch>
              <a:fillRect/>
            </a:stretch>
          </p:blipFill>
          <p:spPr>
            <a:xfrm>
              <a:off x="1391411" y="5021554"/>
              <a:ext cx="1815083" cy="486181"/>
            </a:xfrm>
            <a:prstGeom prst="rect">
              <a:avLst/>
            </a:prstGeom>
          </p:spPr>
        </p:pic>
        <p:pic>
          <p:nvPicPr>
            <p:cNvPr id="18" name="object 18"/>
            <p:cNvPicPr/>
            <p:nvPr/>
          </p:nvPicPr>
          <p:blipFill>
            <a:blip r:embed="rId7" cstate="print"/>
            <a:stretch>
              <a:fillRect/>
            </a:stretch>
          </p:blipFill>
          <p:spPr>
            <a:xfrm>
              <a:off x="1792223" y="3881628"/>
              <a:ext cx="1588008" cy="1565148"/>
            </a:xfrm>
            <a:prstGeom prst="rect">
              <a:avLst/>
            </a:prstGeom>
          </p:spPr>
        </p:pic>
      </p:grpSp>
      <p:sp>
        <p:nvSpPr>
          <p:cNvPr id="19" name="object 19"/>
          <p:cNvSpPr txBox="1"/>
          <p:nvPr/>
        </p:nvSpPr>
        <p:spPr>
          <a:xfrm>
            <a:off x="8805418" y="6352744"/>
            <a:ext cx="1797050" cy="452755"/>
          </a:xfrm>
          <a:prstGeom prst="rect">
            <a:avLst/>
          </a:prstGeom>
        </p:spPr>
        <p:txBody>
          <a:bodyPr vert="horz" wrap="square" lIns="0" tIns="12065" rIns="0" bIns="0" rtlCol="0">
            <a:spAutoFit/>
          </a:bodyPr>
          <a:lstStyle/>
          <a:p>
            <a:pPr marL="12700" defTabSz="914400">
              <a:spcBef>
                <a:spcPts val="95"/>
              </a:spcBef>
            </a:pPr>
            <a:r>
              <a:rPr sz="1600" b="1" kern="0" dirty="0">
                <a:solidFill>
                  <a:sysClr val="windowText" lastClr="000000"/>
                </a:solidFill>
                <a:latin typeface="Arial"/>
                <a:cs typeface="Arial"/>
              </a:rPr>
              <a:t>SSG</a:t>
            </a:r>
            <a:r>
              <a:rPr sz="1600" b="1" kern="0" spc="-30" dirty="0">
                <a:solidFill>
                  <a:sysClr val="windowText" lastClr="000000"/>
                </a:solidFill>
                <a:latin typeface="Arial"/>
                <a:cs typeface="Arial"/>
              </a:rPr>
              <a:t> </a:t>
            </a:r>
            <a:r>
              <a:rPr sz="1600" b="1" kern="0" spc="-10" dirty="0">
                <a:solidFill>
                  <a:sysClr val="windowText" lastClr="000000"/>
                </a:solidFill>
                <a:latin typeface="Arial"/>
                <a:cs typeface="Arial"/>
              </a:rPr>
              <a:t>CORY</a:t>
            </a:r>
            <a:r>
              <a:rPr sz="1600" b="1" kern="0" spc="-45" dirty="0">
                <a:solidFill>
                  <a:sysClr val="windowText" lastClr="000000"/>
                </a:solidFill>
                <a:latin typeface="Arial"/>
                <a:cs typeface="Arial"/>
              </a:rPr>
              <a:t> </a:t>
            </a:r>
            <a:r>
              <a:rPr sz="1600" b="1" kern="0" spc="-10" dirty="0">
                <a:solidFill>
                  <a:sysClr val="windowText" lastClr="000000"/>
                </a:solidFill>
                <a:latin typeface="Arial"/>
                <a:cs typeface="Arial"/>
              </a:rPr>
              <a:t>WHITE</a:t>
            </a:r>
            <a:endParaRPr sz="1600" kern="0">
              <a:solidFill>
                <a:sysClr val="windowText" lastClr="000000"/>
              </a:solidFill>
              <a:latin typeface="Arial"/>
              <a:cs typeface="Arial"/>
            </a:endParaRPr>
          </a:p>
          <a:p>
            <a:pPr marL="850900" defTabSz="914400">
              <a:spcBef>
                <a:spcPts val="10"/>
              </a:spcBef>
            </a:pPr>
            <a:r>
              <a:rPr sz="1200" b="1" kern="0" spc="-10" dirty="0">
                <a:solidFill>
                  <a:sysClr val="windowText" lastClr="000000"/>
                </a:solidFill>
                <a:latin typeface="Arial"/>
                <a:cs typeface="Arial"/>
              </a:rPr>
              <a:t>(17OCT2024)</a:t>
            </a:r>
            <a:endParaRPr sz="1200" kern="0">
              <a:solidFill>
                <a:sysClr val="windowText" lastClr="000000"/>
              </a:solidFill>
              <a:latin typeface="Arial"/>
              <a:cs typeface="Arial"/>
            </a:endParaRPr>
          </a:p>
        </p:txBody>
      </p:sp>
      <p:sp>
        <p:nvSpPr>
          <p:cNvPr id="20" name="object 20"/>
          <p:cNvSpPr txBox="1"/>
          <p:nvPr/>
        </p:nvSpPr>
        <p:spPr>
          <a:xfrm>
            <a:off x="1602739" y="6537452"/>
            <a:ext cx="2065020" cy="258404"/>
          </a:xfrm>
          <a:prstGeom prst="rect">
            <a:avLst/>
          </a:prstGeom>
        </p:spPr>
        <p:txBody>
          <a:bodyPr vert="horz" wrap="square" lIns="0" tIns="12065" rIns="0" bIns="0" rtlCol="0">
            <a:spAutoFit/>
          </a:bodyPr>
          <a:lstStyle/>
          <a:p>
            <a:pPr marL="12700" defTabSz="914400">
              <a:spcBef>
                <a:spcPts val="95"/>
              </a:spcBef>
            </a:pPr>
            <a:r>
              <a:rPr sz="1600" b="1" kern="0" dirty="0">
                <a:solidFill>
                  <a:sysClr val="windowText" lastClr="000000"/>
                </a:solidFill>
                <a:latin typeface="Arial"/>
                <a:cs typeface="Arial"/>
              </a:rPr>
              <a:t>MVCAC</a:t>
            </a:r>
            <a:r>
              <a:rPr sz="1600" b="1" kern="0" spc="5" dirty="0">
                <a:solidFill>
                  <a:sysClr val="windowText" lastClr="000000"/>
                </a:solidFill>
                <a:latin typeface="Arial"/>
                <a:cs typeface="Arial"/>
              </a:rPr>
              <a:t> </a:t>
            </a:r>
            <a:r>
              <a:rPr sz="1600" b="1" kern="0" dirty="0">
                <a:solidFill>
                  <a:sysClr val="windowText" lastClr="000000"/>
                </a:solidFill>
                <a:latin typeface="Arial"/>
                <a:cs typeface="Arial"/>
              </a:rPr>
              <a:t>/</a:t>
            </a:r>
            <a:r>
              <a:rPr sz="1600" b="1" kern="0" spc="-20" dirty="0">
                <a:solidFill>
                  <a:sysClr val="windowText" lastClr="000000"/>
                </a:solidFill>
                <a:latin typeface="Arial"/>
                <a:cs typeface="Arial"/>
              </a:rPr>
              <a:t> </a:t>
            </a:r>
            <a:r>
              <a:rPr sz="1600" b="1" kern="0" spc="-10" dirty="0">
                <a:solidFill>
                  <a:sysClr val="windowText" lastClr="000000"/>
                </a:solidFill>
                <a:latin typeface="Arial"/>
                <a:cs typeface="Arial"/>
              </a:rPr>
              <a:t>NYNGCDTF</a:t>
            </a:r>
            <a:endParaRPr sz="1600" kern="0" dirty="0">
              <a:solidFill>
                <a:sysClr val="windowText" lastClr="000000"/>
              </a:solidFill>
              <a:latin typeface="Arial"/>
              <a:cs typeface="Arial"/>
            </a:endParaRPr>
          </a:p>
        </p:txBody>
      </p:sp>
      <p:pic>
        <p:nvPicPr>
          <p:cNvPr id="21" name="object 21"/>
          <p:cNvPicPr/>
          <p:nvPr/>
        </p:nvPicPr>
        <p:blipFill>
          <a:blip r:embed="rId8" cstate="print"/>
          <a:stretch>
            <a:fillRect/>
          </a:stretch>
        </p:blipFill>
        <p:spPr>
          <a:xfrm>
            <a:off x="2915411" y="57911"/>
            <a:ext cx="6539874" cy="4907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object 21">
            <a:extLst>
              <a:ext uri="{FF2B5EF4-FFF2-40B4-BE49-F238E27FC236}">
                <a16:creationId xmlns:a16="http://schemas.microsoft.com/office/drawing/2014/main" id="{5C091870-75C1-C46C-5BDA-44861CD579CE}"/>
              </a:ext>
            </a:extLst>
          </p:cNvPr>
          <p:cNvPicPr/>
          <p:nvPr/>
        </p:nvPicPr>
        <p:blipFill>
          <a:blip r:embed="rId2" cstate="print"/>
          <a:stretch>
            <a:fillRect/>
          </a:stretch>
        </p:blipFill>
        <p:spPr>
          <a:xfrm>
            <a:off x="2793864" y="68960"/>
            <a:ext cx="6539874" cy="490728"/>
          </a:xfrm>
          <a:prstGeom prst="rect">
            <a:avLst/>
          </a:prstGeom>
        </p:spPr>
      </p:pic>
      <p:sp>
        <p:nvSpPr>
          <p:cNvPr id="2" name="object 2"/>
          <p:cNvSpPr txBox="1">
            <a:spLocks noGrp="1"/>
          </p:cNvSpPr>
          <p:nvPr>
            <p:ph type="title"/>
          </p:nvPr>
        </p:nvSpPr>
        <p:spPr>
          <a:xfrm>
            <a:off x="2415137" y="96059"/>
            <a:ext cx="7245434"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1586485" y="1379219"/>
            <a:ext cx="6198235" cy="4165600"/>
            <a:chOff x="62484" y="1379219"/>
            <a:chExt cx="6198235" cy="4165600"/>
          </a:xfrm>
        </p:grpSpPr>
        <p:pic>
          <p:nvPicPr>
            <p:cNvPr id="4" name="object 4"/>
            <p:cNvPicPr/>
            <p:nvPr/>
          </p:nvPicPr>
          <p:blipFill>
            <a:blip r:embed="rId3" cstate="print"/>
            <a:stretch>
              <a:fillRect/>
            </a:stretch>
          </p:blipFill>
          <p:spPr>
            <a:xfrm>
              <a:off x="62484" y="1379219"/>
              <a:ext cx="6198108" cy="4165092"/>
            </a:xfrm>
            <a:prstGeom prst="rect">
              <a:avLst/>
            </a:prstGeom>
          </p:spPr>
        </p:pic>
        <p:pic>
          <p:nvPicPr>
            <p:cNvPr id="5" name="object 5"/>
            <p:cNvPicPr/>
            <p:nvPr/>
          </p:nvPicPr>
          <p:blipFill>
            <a:blip r:embed="rId4" cstate="print"/>
            <a:stretch>
              <a:fillRect/>
            </a:stretch>
          </p:blipFill>
          <p:spPr>
            <a:xfrm>
              <a:off x="86868" y="1403603"/>
              <a:ext cx="6096762" cy="4063746"/>
            </a:xfrm>
            <a:prstGeom prst="rect">
              <a:avLst/>
            </a:prstGeom>
          </p:spPr>
        </p:pic>
        <p:pic>
          <p:nvPicPr>
            <p:cNvPr id="6" name="object 6"/>
            <p:cNvPicPr/>
            <p:nvPr/>
          </p:nvPicPr>
          <p:blipFill>
            <a:blip r:embed="rId5" cstate="print"/>
            <a:stretch>
              <a:fillRect/>
            </a:stretch>
          </p:blipFill>
          <p:spPr>
            <a:xfrm>
              <a:off x="652271" y="1964435"/>
              <a:ext cx="4025646" cy="2826258"/>
            </a:xfrm>
            <a:prstGeom prst="rect">
              <a:avLst/>
            </a:prstGeom>
          </p:spPr>
        </p:pic>
        <p:pic>
          <p:nvPicPr>
            <p:cNvPr id="7" name="object 7"/>
            <p:cNvPicPr/>
            <p:nvPr/>
          </p:nvPicPr>
          <p:blipFill>
            <a:blip r:embed="rId6" cstate="print"/>
            <a:stretch>
              <a:fillRect/>
            </a:stretch>
          </p:blipFill>
          <p:spPr>
            <a:xfrm>
              <a:off x="3599687" y="4472952"/>
              <a:ext cx="1069086" cy="319265"/>
            </a:xfrm>
            <a:prstGeom prst="rect">
              <a:avLst/>
            </a:prstGeom>
          </p:spPr>
        </p:pic>
      </p:grpSp>
      <p:sp>
        <p:nvSpPr>
          <p:cNvPr id="8" name="object 8"/>
          <p:cNvSpPr txBox="1"/>
          <p:nvPr/>
        </p:nvSpPr>
        <p:spPr>
          <a:xfrm>
            <a:off x="5200903" y="4493767"/>
            <a:ext cx="904240" cy="197490"/>
          </a:xfrm>
          <a:prstGeom prst="rect">
            <a:avLst/>
          </a:prstGeom>
        </p:spPr>
        <p:txBody>
          <a:bodyPr vert="horz" wrap="square" lIns="0" tIns="12700" rIns="0" bIns="0" rtlCol="0">
            <a:spAutoFit/>
          </a:bodyPr>
          <a:lstStyle/>
          <a:p>
            <a:pPr marL="12700" defTabSz="914400">
              <a:spcBef>
                <a:spcPts val="100"/>
              </a:spcBef>
            </a:pPr>
            <a:r>
              <a:rPr sz="1200" b="1" kern="0" spc="-10" dirty="0">
                <a:solidFill>
                  <a:srgbClr val="FFFFFF"/>
                </a:solidFill>
                <a:latin typeface="Arial"/>
                <a:cs typeface="Arial"/>
              </a:rPr>
              <a:t>FATALITIES</a:t>
            </a:r>
            <a:endParaRPr sz="1200" kern="0">
              <a:solidFill>
                <a:sysClr val="windowText" lastClr="000000"/>
              </a:solidFill>
              <a:latin typeface="Arial"/>
              <a:cs typeface="Arial"/>
            </a:endParaRPr>
          </a:p>
        </p:txBody>
      </p:sp>
      <p:pic>
        <p:nvPicPr>
          <p:cNvPr id="9" name="object 9"/>
          <p:cNvPicPr/>
          <p:nvPr/>
        </p:nvPicPr>
        <p:blipFill>
          <a:blip r:embed="rId7" cstate="print"/>
          <a:stretch>
            <a:fillRect/>
          </a:stretch>
        </p:blipFill>
        <p:spPr>
          <a:xfrm>
            <a:off x="5573267" y="4133088"/>
            <a:ext cx="1457706" cy="317754"/>
          </a:xfrm>
          <a:prstGeom prst="rect">
            <a:avLst/>
          </a:prstGeom>
        </p:spPr>
      </p:pic>
      <p:sp>
        <p:nvSpPr>
          <p:cNvPr id="10" name="object 10"/>
          <p:cNvSpPr txBox="1"/>
          <p:nvPr/>
        </p:nvSpPr>
        <p:spPr>
          <a:xfrm>
            <a:off x="5651119" y="4153027"/>
            <a:ext cx="1292860" cy="197490"/>
          </a:xfrm>
          <a:prstGeom prst="rect">
            <a:avLst/>
          </a:prstGeom>
        </p:spPr>
        <p:txBody>
          <a:bodyPr vert="horz" wrap="square" lIns="0" tIns="12700" rIns="0" bIns="0" rtlCol="0">
            <a:spAutoFit/>
          </a:bodyPr>
          <a:lstStyle/>
          <a:p>
            <a:pPr marL="12700" defTabSz="914400">
              <a:spcBef>
                <a:spcPts val="100"/>
              </a:spcBef>
            </a:pPr>
            <a:r>
              <a:rPr sz="1200" b="1" kern="0" spc="-10" dirty="0">
                <a:solidFill>
                  <a:srgbClr val="FFFFFF"/>
                </a:solidFill>
                <a:latin typeface="Arial"/>
                <a:cs typeface="Arial"/>
              </a:rPr>
              <a:t>NON-FATALITIES</a:t>
            </a:r>
            <a:endParaRPr sz="1200" kern="0">
              <a:solidFill>
                <a:sysClr val="windowText" lastClr="000000"/>
              </a:solidFill>
              <a:latin typeface="Arial"/>
              <a:cs typeface="Arial"/>
            </a:endParaRPr>
          </a:p>
        </p:txBody>
      </p:sp>
      <p:pic>
        <p:nvPicPr>
          <p:cNvPr id="11" name="object 11"/>
          <p:cNvPicPr/>
          <p:nvPr/>
        </p:nvPicPr>
        <p:blipFill>
          <a:blip r:embed="rId8" cstate="print"/>
          <a:stretch>
            <a:fillRect/>
          </a:stretch>
        </p:blipFill>
        <p:spPr>
          <a:xfrm>
            <a:off x="6024372" y="3791725"/>
            <a:ext cx="697229" cy="319265"/>
          </a:xfrm>
          <a:prstGeom prst="rect">
            <a:avLst/>
          </a:prstGeom>
        </p:spPr>
      </p:pic>
      <p:sp>
        <p:nvSpPr>
          <p:cNvPr id="12" name="object 12"/>
          <p:cNvSpPr txBox="1"/>
          <p:nvPr/>
        </p:nvSpPr>
        <p:spPr>
          <a:xfrm>
            <a:off x="6101334" y="3812540"/>
            <a:ext cx="532130" cy="197490"/>
          </a:xfrm>
          <a:prstGeom prst="rect">
            <a:avLst/>
          </a:prstGeom>
        </p:spPr>
        <p:txBody>
          <a:bodyPr vert="horz" wrap="square" lIns="0" tIns="12700" rIns="0" bIns="0" rtlCol="0">
            <a:spAutoFit/>
          </a:bodyPr>
          <a:lstStyle/>
          <a:p>
            <a:pPr marL="12700" defTabSz="914400">
              <a:spcBef>
                <a:spcPts val="100"/>
              </a:spcBef>
            </a:pPr>
            <a:r>
              <a:rPr sz="1200" b="1" kern="0" spc="-10" dirty="0">
                <a:solidFill>
                  <a:srgbClr val="FFFFFF"/>
                </a:solidFill>
                <a:latin typeface="Arial"/>
                <a:cs typeface="Arial"/>
              </a:rPr>
              <a:t>TOTAL</a:t>
            </a:r>
            <a:endParaRPr sz="1200" kern="0">
              <a:solidFill>
                <a:sysClr val="windowText" lastClr="000000"/>
              </a:solidFill>
              <a:latin typeface="Arial"/>
              <a:cs typeface="Arial"/>
            </a:endParaRPr>
          </a:p>
        </p:txBody>
      </p:sp>
      <p:grpSp>
        <p:nvGrpSpPr>
          <p:cNvPr id="13" name="object 13"/>
          <p:cNvGrpSpPr/>
          <p:nvPr/>
        </p:nvGrpSpPr>
        <p:grpSpPr>
          <a:xfrm>
            <a:off x="1719071" y="2880372"/>
            <a:ext cx="2913380" cy="2258060"/>
            <a:chOff x="195071" y="2880372"/>
            <a:chExt cx="2913380" cy="2258060"/>
          </a:xfrm>
        </p:grpSpPr>
        <p:pic>
          <p:nvPicPr>
            <p:cNvPr id="14" name="object 14"/>
            <p:cNvPicPr/>
            <p:nvPr/>
          </p:nvPicPr>
          <p:blipFill>
            <a:blip r:embed="rId9" cstate="print"/>
            <a:stretch>
              <a:fillRect/>
            </a:stretch>
          </p:blipFill>
          <p:spPr>
            <a:xfrm>
              <a:off x="364235" y="4643627"/>
              <a:ext cx="275094" cy="317754"/>
            </a:xfrm>
            <a:prstGeom prst="rect">
              <a:avLst/>
            </a:prstGeom>
          </p:spPr>
        </p:pic>
        <p:pic>
          <p:nvPicPr>
            <p:cNvPr id="15" name="object 15"/>
            <p:cNvPicPr/>
            <p:nvPr/>
          </p:nvPicPr>
          <p:blipFill>
            <a:blip r:embed="rId10" cstate="print"/>
            <a:stretch>
              <a:fillRect/>
            </a:stretch>
          </p:blipFill>
          <p:spPr>
            <a:xfrm>
              <a:off x="278891" y="4392167"/>
              <a:ext cx="360413" cy="317754"/>
            </a:xfrm>
            <a:prstGeom prst="rect">
              <a:avLst/>
            </a:prstGeom>
          </p:spPr>
        </p:pic>
        <p:pic>
          <p:nvPicPr>
            <p:cNvPr id="16" name="object 16"/>
            <p:cNvPicPr/>
            <p:nvPr/>
          </p:nvPicPr>
          <p:blipFill>
            <a:blip r:embed="rId11" cstate="print"/>
            <a:stretch>
              <a:fillRect/>
            </a:stretch>
          </p:blipFill>
          <p:spPr>
            <a:xfrm>
              <a:off x="195071" y="4139196"/>
              <a:ext cx="444258" cy="319265"/>
            </a:xfrm>
            <a:prstGeom prst="rect">
              <a:avLst/>
            </a:prstGeom>
          </p:spPr>
        </p:pic>
        <p:pic>
          <p:nvPicPr>
            <p:cNvPr id="17" name="object 17"/>
            <p:cNvPicPr/>
            <p:nvPr/>
          </p:nvPicPr>
          <p:blipFill>
            <a:blip r:embed="rId12" cstate="print"/>
            <a:stretch>
              <a:fillRect/>
            </a:stretch>
          </p:blipFill>
          <p:spPr>
            <a:xfrm>
              <a:off x="195071" y="3887736"/>
              <a:ext cx="444258" cy="319265"/>
            </a:xfrm>
            <a:prstGeom prst="rect">
              <a:avLst/>
            </a:prstGeom>
          </p:spPr>
        </p:pic>
        <p:pic>
          <p:nvPicPr>
            <p:cNvPr id="18" name="object 18"/>
            <p:cNvPicPr/>
            <p:nvPr/>
          </p:nvPicPr>
          <p:blipFill>
            <a:blip r:embed="rId13" cstate="print"/>
            <a:stretch>
              <a:fillRect/>
            </a:stretch>
          </p:blipFill>
          <p:spPr>
            <a:xfrm>
              <a:off x="195071" y="3636263"/>
              <a:ext cx="444258" cy="317754"/>
            </a:xfrm>
            <a:prstGeom prst="rect">
              <a:avLst/>
            </a:prstGeom>
          </p:spPr>
        </p:pic>
        <p:pic>
          <p:nvPicPr>
            <p:cNvPr id="19" name="object 19"/>
            <p:cNvPicPr/>
            <p:nvPr/>
          </p:nvPicPr>
          <p:blipFill>
            <a:blip r:embed="rId14" cstate="print"/>
            <a:stretch>
              <a:fillRect/>
            </a:stretch>
          </p:blipFill>
          <p:spPr>
            <a:xfrm>
              <a:off x="195071" y="3384803"/>
              <a:ext cx="444258" cy="317754"/>
            </a:xfrm>
            <a:prstGeom prst="rect">
              <a:avLst/>
            </a:prstGeom>
          </p:spPr>
        </p:pic>
        <p:pic>
          <p:nvPicPr>
            <p:cNvPr id="20" name="object 20"/>
            <p:cNvPicPr/>
            <p:nvPr/>
          </p:nvPicPr>
          <p:blipFill>
            <a:blip r:embed="rId15" cstate="print"/>
            <a:stretch>
              <a:fillRect/>
            </a:stretch>
          </p:blipFill>
          <p:spPr>
            <a:xfrm>
              <a:off x="195071" y="3133343"/>
              <a:ext cx="444258" cy="317753"/>
            </a:xfrm>
            <a:prstGeom prst="rect">
              <a:avLst/>
            </a:prstGeom>
          </p:spPr>
        </p:pic>
        <p:pic>
          <p:nvPicPr>
            <p:cNvPr id="21" name="object 21"/>
            <p:cNvPicPr/>
            <p:nvPr/>
          </p:nvPicPr>
          <p:blipFill>
            <a:blip r:embed="rId16" cstate="print"/>
            <a:stretch>
              <a:fillRect/>
            </a:stretch>
          </p:blipFill>
          <p:spPr>
            <a:xfrm>
              <a:off x="195071" y="2880372"/>
              <a:ext cx="444258" cy="319265"/>
            </a:xfrm>
            <a:prstGeom prst="rect">
              <a:avLst/>
            </a:prstGeom>
          </p:spPr>
        </p:pic>
        <p:pic>
          <p:nvPicPr>
            <p:cNvPr id="22" name="object 22"/>
            <p:cNvPicPr/>
            <p:nvPr/>
          </p:nvPicPr>
          <p:blipFill>
            <a:blip r:embed="rId17" cstate="print"/>
            <a:stretch>
              <a:fillRect/>
            </a:stretch>
          </p:blipFill>
          <p:spPr>
            <a:xfrm>
              <a:off x="873252" y="4820411"/>
              <a:ext cx="918210" cy="317754"/>
            </a:xfrm>
            <a:prstGeom prst="rect">
              <a:avLst/>
            </a:prstGeom>
          </p:spPr>
        </p:pic>
        <p:pic>
          <p:nvPicPr>
            <p:cNvPr id="23" name="object 23"/>
            <p:cNvPicPr/>
            <p:nvPr/>
          </p:nvPicPr>
          <p:blipFill>
            <a:blip r:embed="rId18" cstate="print"/>
            <a:stretch>
              <a:fillRect/>
            </a:stretch>
          </p:blipFill>
          <p:spPr>
            <a:xfrm>
              <a:off x="2189988" y="4820411"/>
              <a:ext cx="918210" cy="317754"/>
            </a:xfrm>
            <a:prstGeom prst="rect">
              <a:avLst/>
            </a:prstGeom>
          </p:spPr>
        </p:pic>
      </p:grpSp>
      <p:sp>
        <p:nvSpPr>
          <p:cNvPr id="24" name="object 24"/>
          <p:cNvSpPr txBox="1"/>
          <p:nvPr/>
        </p:nvSpPr>
        <p:spPr>
          <a:xfrm>
            <a:off x="4611370" y="3213353"/>
            <a:ext cx="281940"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220</a:t>
            </a:r>
            <a:endParaRPr sz="1200" kern="0">
              <a:solidFill>
                <a:sysClr val="windowText" lastClr="000000"/>
              </a:solidFill>
              <a:latin typeface="Arial"/>
              <a:cs typeface="Arial"/>
            </a:endParaRPr>
          </a:p>
        </p:txBody>
      </p:sp>
      <p:graphicFrame>
        <p:nvGraphicFramePr>
          <p:cNvPr id="25" name="object 25"/>
          <p:cNvGraphicFramePr>
            <a:graphicFrameLocks noGrp="1"/>
          </p:cNvGraphicFramePr>
          <p:nvPr/>
        </p:nvGraphicFramePr>
        <p:xfrm>
          <a:off x="1776018" y="2323042"/>
          <a:ext cx="2644138" cy="2534920"/>
        </p:xfrm>
        <a:graphic>
          <a:graphicData uri="http://schemas.openxmlformats.org/drawingml/2006/table">
            <a:tbl>
              <a:tblPr firstRow="1" bandRow="1">
                <a:tableStyleId>{2D5ABB26-0587-4C30-8999-92F81FD0307C}</a:tableStyleId>
              </a:tblPr>
              <a:tblGrid>
                <a:gridCol w="704850">
                  <a:extLst>
                    <a:ext uri="{9D8B030D-6E8A-4147-A177-3AD203B41FA5}">
                      <a16:colId xmlns:a16="http://schemas.microsoft.com/office/drawing/2014/main" val="20000"/>
                    </a:ext>
                  </a:extLst>
                </a:gridCol>
                <a:gridCol w="715010">
                  <a:extLst>
                    <a:ext uri="{9D8B030D-6E8A-4147-A177-3AD203B41FA5}">
                      <a16:colId xmlns:a16="http://schemas.microsoft.com/office/drawing/2014/main" val="20001"/>
                    </a:ext>
                  </a:extLst>
                </a:gridCol>
                <a:gridCol w="478154">
                  <a:extLst>
                    <a:ext uri="{9D8B030D-6E8A-4147-A177-3AD203B41FA5}">
                      <a16:colId xmlns:a16="http://schemas.microsoft.com/office/drawing/2014/main" val="20002"/>
                    </a:ext>
                  </a:extLst>
                </a:gridCol>
                <a:gridCol w="448310">
                  <a:extLst>
                    <a:ext uri="{9D8B030D-6E8A-4147-A177-3AD203B41FA5}">
                      <a16:colId xmlns:a16="http://schemas.microsoft.com/office/drawing/2014/main" val="20003"/>
                    </a:ext>
                  </a:extLst>
                </a:gridCol>
                <a:gridCol w="297814">
                  <a:extLst>
                    <a:ext uri="{9D8B030D-6E8A-4147-A177-3AD203B41FA5}">
                      <a16:colId xmlns:a16="http://schemas.microsoft.com/office/drawing/2014/main" val="20004"/>
                    </a:ext>
                  </a:extLst>
                </a:gridCol>
              </a:tblGrid>
              <a:tr h="377190">
                <a:tc gridSpan="3">
                  <a:txBody>
                    <a:bodyPr/>
                    <a:lstStyle/>
                    <a:p>
                      <a:pPr>
                        <a:lnSpc>
                          <a:spcPct val="100000"/>
                        </a:lnSpc>
                      </a:pPr>
                      <a:endParaRPr sz="1400">
                        <a:latin typeface="Times New Roman"/>
                        <a:cs typeface="Times New Roman"/>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marL="96520">
                        <a:lnSpc>
                          <a:spcPts val="1325"/>
                        </a:lnSpc>
                      </a:pPr>
                      <a:r>
                        <a:rPr sz="1200" b="1" spc="-25" dirty="0">
                          <a:latin typeface="Arial"/>
                          <a:cs typeface="Arial"/>
                        </a:rPr>
                        <a:t>337</a:t>
                      </a:r>
                      <a:endParaRPr sz="1200">
                        <a:latin typeface="Arial"/>
                        <a:cs typeface="Arial"/>
                      </a:endParaRPr>
                    </a:p>
                  </a:txBody>
                  <a:tcPr marL="0" marR="0" marT="0" marB="0"/>
                </a:tc>
                <a:tc rowSpan="7">
                  <a:txBody>
                    <a:bodyPr/>
                    <a:lstStyle/>
                    <a:p>
                      <a:pPr>
                        <a:lnSpc>
                          <a:spcPct val="100000"/>
                        </a:lnSpc>
                      </a:pPr>
                      <a:endParaRPr sz="1400">
                        <a:latin typeface="Times New Roman"/>
                        <a:cs typeface="Times New Roman"/>
                      </a:endParaRPr>
                    </a:p>
                  </a:txBody>
                  <a:tcPr marL="0" marR="0" marT="0" marB="0"/>
                </a:tc>
                <a:extLst>
                  <a:ext uri="{0D108BD9-81ED-4DB2-BD59-A6C34878D82A}">
                    <a16:rowId xmlns:a16="http://schemas.microsoft.com/office/drawing/2014/main" val="10000"/>
                  </a:ext>
                </a:extLst>
              </a:tr>
              <a:tr h="438150">
                <a:tc>
                  <a:txBody>
                    <a:bodyPr/>
                    <a:lstStyle/>
                    <a:p>
                      <a:pPr>
                        <a:lnSpc>
                          <a:spcPct val="100000"/>
                        </a:lnSpc>
                        <a:spcBef>
                          <a:spcPts val="295"/>
                        </a:spcBef>
                      </a:pPr>
                      <a:endParaRPr sz="1200">
                        <a:latin typeface="Times New Roman"/>
                        <a:cs typeface="Times New Roman"/>
                      </a:endParaRPr>
                    </a:p>
                    <a:p>
                      <a:pPr marR="411480" algn="r">
                        <a:lnSpc>
                          <a:spcPct val="100000"/>
                        </a:lnSpc>
                      </a:pPr>
                      <a:r>
                        <a:rPr sz="1200" b="1" spc="-25" dirty="0">
                          <a:solidFill>
                            <a:srgbClr val="FFFFFF"/>
                          </a:solidFill>
                          <a:latin typeface="Arial"/>
                          <a:cs typeface="Arial"/>
                        </a:rPr>
                        <a:t>350</a:t>
                      </a:r>
                      <a:endParaRPr sz="1200">
                        <a:latin typeface="Arial"/>
                        <a:cs typeface="Arial"/>
                      </a:endParaRPr>
                    </a:p>
                  </a:txBody>
                  <a:tcPr marL="0" marR="0" marT="37465"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spcBef>
                          <a:spcPts val="135"/>
                        </a:spcBef>
                      </a:pPr>
                      <a:endParaRPr sz="1200">
                        <a:latin typeface="Times New Roman"/>
                        <a:cs typeface="Times New Roman"/>
                      </a:endParaRPr>
                    </a:p>
                    <a:p>
                      <a:pPr marL="124460">
                        <a:lnSpc>
                          <a:spcPct val="100000"/>
                        </a:lnSpc>
                      </a:pPr>
                      <a:r>
                        <a:rPr sz="1200" b="1" spc="-25" dirty="0">
                          <a:latin typeface="Arial"/>
                          <a:cs typeface="Arial"/>
                        </a:rPr>
                        <a:t>286</a:t>
                      </a:r>
                      <a:endParaRPr sz="1200">
                        <a:latin typeface="Arial"/>
                        <a:cs typeface="Arial"/>
                      </a:endParaRPr>
                    </a:p>
                  </a:txBody>
                  <a:tcPr marL="0" marR="0" marT="17145"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1"/>
                  </a:ext>
                </a:extLst>
              </a:tr>
              <a:tr h="251460">
                <a:tc>
                  <a:txBody>
                    <a:bodyPr/>
                    <a:lstStyle/>
                    <a:p>
                      <a:pPr marR="411480" algn="r">
                        <a:lnSpc>
                          <a:spcPct val="100000"/>
                        </a:lnSpc>
                        <a:spcBef>
                          <a:spcPts val="204"/>
                        </a:spcBef>
                      </a:pPr>
                      <a:r>
                        <a:rPr sz="1200" b="1" spc="-25" dirty="0">
                          <a:solidFill>
                            <a:srgbClr val="FFFFFF"/>
                          </a:solidFill>
                          <a:latin typeface="Arial"/>
                          <a:cs typeface="Arial"/>
                        </a:rPr>
                        <a:t>300</a:t>
                      </a:r>
                      <a:endParaRPr sz="1200">
                        <a:latin typeface="Arial"/>
                        <a:cs typeface="Arial"/>
                      </a:endParaRPr>
                    </a:p>
                  </a:txBody>
                  <a:tcPr marL="0" marR="0" marT="2603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2"/>
                  </a:ext>
                </a:extLst>
              </a:tr>
              <a:tr h="251460">
                <a:tc>
                  <a:txBody>
                    <a:bodyPr/>
                    <a:lstStyle/>
                    <a:p>
                      <a:pPr marR="411480" algn="r">
                        <a:lnSpc>
                          <a:spcPct val="100000"/>
                        </a:lnSpc>
                        <a:spcBef>
                          <a:spcPts val="204"/>
                        </a:spcBef>
                      </a:pPr>
                      <a:r>
                        <a:rPr sz="1200" b="1" spc="-25" dirty="0">
                          <a:solidFill>
                            <a:srgbClr val="FFFFFF"/>
                          </a:solidFill>
                          <a:latin typeface="Arial"/>
                          <a:cs typeface="Arial"/>
                        </a:rPr>
                        <a:t>250</a:t>
                      </a:r>
                      <a:endParaRPr sz="1200">
                        <a:latin typeface="Arial"/>
                        <a:cs typeface="Arial"/>
                      </a:endParaRPr>
                    </a:p>
                  </a:txBody>
                  <a:tcPr marL="0" marR="0" marT="2603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3"/>
                  </a:ext>
                </a:extLst>
              </a:tr>
              <a:tr h="251460">
                <a:tc>
                  <a:txBody>
                    <a:bodyPr/>
                    <a:lstStyle/>
                    <a:p>
                      <a:pPr marR="411480" algn="r">
                        <a:lnSpc>
                          <a:spcPct val="100000"/>
                        </a:lnSpc>
                        <a:spcBef>
                          <a:spcPts val="204"/>
                        </a:spcBef>
                      </a:pPr>
                      <a:r>
                        <a:rPr sz="1200" b="1" spc="-25" dirty="0">
                          <a:solidFill>
                            <a:srgbClr val="FFFFFF"/>
                          </a:solidFill>
                          <a:latin typeface="Arial"/>
                          <a:cs typeface="Arial"/>
                        </a:rPr>
                        <a:t>200</a:t>
                      </a:r>
                      <a:endParaRPr sz="1200">
                        <a:latin typeface="Arial"/>
                        <a:cs typeface="Arial"/>
                      </a:endParaRPr>
                    </a:p>
                  </a:txBody>
                  <a:tcPr marL="0" marR="0" marT="2603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4"/>
                  </a:ext>
                </a:extLst>
              </a:tr>
              <a:tr h="251460">
                <a:tc>
                  <a:txBody>
                    <a:bodyPr/>
                    <a:lstStyle/>
                    <a:p>
                      <a:pPr marR="411480" algn="r">
                        <a:lnSpc>
                          <a:spcPct val="100000"/>
                        </a:lnSpc>
                        <a:spcBef>
                          <a:spcPts val="204"/>
                        </a:spcBef>
                      </a:pPr>
                      <a:r>
                        <a:rPr sz="1200" b="1" spc="-25" dirty="0">
                          <a:solidFill>
                            <a:srgbClr val="FFFFFF"/>
                          </a:solidFill>
                          <a:latin typeface="Arial"/>
                          <a:cs typeface="Arial"/>
                        </a:rPr>
                        <a:t>150</a:t>
                      </a:r>
                      <a:endParaRPr sz="1200">
                        <a:latin typeface="Arial"/>
                        <a:cs typeface="Arial"/>
                      </a:endParaRPr>
                    </a:p>
                  </a:txBody>
                  <a:tcPr marL="0" marR="0" marT="2603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5"/>
                  </a:ext>
                </a:extLst>
              </a:tr>
              <a:tr h="251460">
                <a:tc>
                  <a:txBody>
                    <a:bodyPr/>
                    <a:lstStyle/>
                    <a:p>
                      <a:pPr marR="411480" algn="r">
                        <a:lnSpc>
                          <a:spcPct val="100000"/>
                        </a:lnSpc>
                        <a:spcBef>
                          <a:spcPts val="204"/>
                        </a:spcBef>
                      </a:pPr>
                      <a:r>
                        <a:rPr sz="1200" b="1" spc="-25" dirty="0">
                          <a:solidFill>
                            <a:srgbClr val="FFFFFF"/>
                          </a:solidFill>
                          <a:latin typeface="Arial"/>
                          <a:cs typeface="Arial"/>
                        </a:rPr>
                        <a:t>100</a:t>
                      </a:r>
                      <a:endParaRPr sz="1200">
                        <a:latin typeface="Arial"/>
                        <a:cs typeface="Arial"/>
                      </a:endParaRPr>
                    </a:p>
                  </a:txBody>
                  <a:tcPr marL="0" marR="0" marT="2603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vMerge="1">
                  <a:txBody>
                    <a:bodyPr/>
                    <a:lstStyle/>
                    <a:p>
                      <a:endParaRPr/>
                    </a:p>
                  </a:txBody>
                  <a:tcPr marL="0" marR="0" marT="0" marB="0"/>
                </a:tc>
                <a:extLst>
                  <a:ext uri="{0D108BD9-81ED-4DB2-BD59-A6C34878D82A}">
                    <a16:rowId xmlns:a16="http://schemas.microsoft.com/office/drawing/2014/main" val="10006"/>
                  </a:ext>
                </a:extLst>
              </a:tr>
              <a:tr h="254635">
                <a:tc>
                  <a:txBody>
                    <a:bodyPr/>
                    <a:lstStyle/>
                    <a:p>
                      <a:pPr marR="412750" algn="r">
                        <a:lnSpc>
                          <a:spcPct val="100000"/>
                        </a:lnSpc>
                        <a:spcBef>
                          <a:spcPts val="204"/>
                        </a:spcBef>
                      </a:pPr>
                      <a:r>
                        <a:rPr sz="1200" b="1" spc="-25" dirty="0">
                          <a:solidFill>
                            <a:srgbClr val="FFFFFF"/>
                          </a:solidFill>
                          <a:latin typeface="Arial"/>
                          <a:cs typeface="Arial"/>
                        </a:rPr>
                        <a:t>50</a:t>
                      </a:r>
                      <a:endParaRPr sz="1200">
                        <a:latin typeface="Arial"/>
                        <a:cs typeface="Arial"/>
                      </a:endParaRPr>
                    </a:p>
                  </a:txBody>
                  <a:tcPr marL="0" marR="0" marT="26034" marB="0"/>
                </a:tc>
                <a:tc>
                  <a:txBody>
                    <a:bodyPr/>
                    <a:lstStyle/>
                    <a:p>
                      <a:pPr marL="419100">
                        <a:lnSpc>
                          <a:spcPct val="100000"/>
                        </a:lnSpc>
                        <a:spcBef>
                          <a:spcPts val="254"/>
                        </a:spcBef>
                      </a:pPr>
                      <a:r>
                        <a:rPr sz="1200" b="1" spc="-25" dirty="0">
                          <a:latin typeface="Arial"/>
                          <a:cs typeface="Arial"/>
                        </a:rPr>
                        <a:t>51</a:t>
                      </a:r>
                      <a:endParaRPr sz="1200">
                        <a:latin typeface="Arial"/>
                        <a:cs typeface="Arial"/>
                      </a:endParaRPr>
                    </a:p>
                  </a:txBody>
                  <a:tcPr marL="0" marR="0" marT="32384" marB="0"/>
                </a:tc>
                <a:tc>
                  <a:txBody>
                    <a:bodyPr/>
                    <a:lstStyle/>
                    <a:p>
                      <a:pPr>
                        <a:lnSpc>
                          <a:spcPct val="100000"/>
                        </a:lnSpc>
                      </a:pPr>
                      <a:endParaRPr sz="1400">
                        <a:latin typeface="Times New Roman"/>
                        <a:cs typeface="Times New Roman"/>
                      </a:endParaRPr>
                    </a:p>
                  </a:txBody>
                  <a:tcPr marL="0" marR="0" marT="0" marB="0"/>
                </a:tc>
                <a:tc>
                  <a:txBody>
                    <a:bodyPr/>
                    <a:lstStyle/>
                    <a:p>
                      <a:pPr>
                        <a:lnSpc>
                          <a:spcPct val="100000"/>
                        </a:lnSpc>
                      </a:pPr>
                      <a:endParaRPr sz="1400">
                        <a:latin typeface="Times New Roman"/>
                        <a:cs typeface="Times New Roman"/>
                      </a:endParaRPr>
                    </a:p>
                  </a:txBody>
                  <a:tcPr marL="0" marR="0" marT="0" marB="0"/>
                </a:tc>
                <a:tc>
                  <a:txBody>
                    <a:bodyPr/>
                    <a:lstStyle/>
                    <a:p>
                      <a:pPr marL="94615">
                        <a:lnSpc>
                          <a:spcPct val="100000"/>
                        </a:lnSpc>
                        <a:spcBef>
                          <a:spcPts val="254"/>
                        </a:spcBef>
                      </a:pPr>
                      <a:r>
                        <a:rPr sz="1200" b="1" spc="-25" dirty="0">
                          <a:latin typeface="Arial"/>
                          <a:cs typeface="Arial"/>
                        </a:rPr>
                        <a:t>51</a:t>
                      </a:r>
                      <a:endParaRPr sz="1200">
                        <a:latin typeface="Arial"/>
                        <a:cs typeface="Arial"/>
                      </a:endParaRPr>
                    </a:p>
                  </a:txBody>
                  <a:tcPr marL="0" marR="0" marT="32384" marB="0"/>
                </a:tc>
                <a:extLst>
                  <a:ext uri="{0D108BD9-81ED-4DB2-BD59-A6C34878D82A}">
                    <a16:rowId xmlns:a16="http://schemas.microsoft.com/office/drawing/2014/main" val="10007"/>
                  </a:ext>
                </a:extLst>
              </a:tr>
              <a:tr h="207645">
                <a:tc>
                  <a:txBody>
                    <a:bodyPr/>
                    <a:lstStyle/>
                    <a:p>
                      <a:pPr marR="411480" algn="r">
                        <a:lnSpc>
                          <a:spcPts val="1355"/>
                        </a:lnSpc>
                        <a:spcBef>
                          <a:spcPts val="185"/>
                        </a:spcBef>
                      </a:pPr>
                      <a:r>
                        <a:rPr sz="1200" b="1" spc="-50" dirty="0">
                          <a:solidFill>
                            <a:srgbClr val="FFFFFF"/>
                          </a:solidFill>
                          <a:latin typeface="Arial"/>
                          <a:cs typeface="Arial"/>
                        </a:rPr>
                        <a:t>0</a:t>
                      </a:r>
                      <a:endParaRPr sz="1200">
                        <a:latin typeface="Arial"/>
                        <a:cs typeface="Arial"/>
                      </a:endParaRPr>
                    </a:p>
                  </a:txBody>
                  <a:tcPr marL="0" marR="0" marT="23495" marB="0"/>
                </a:tc>
                <a:tc>
                  <a:txBody>
                    <a:bodyPr/>
                    <a:lstStyle/>
                    <a:p>
                      <a:pPr>
                        <a:lnSpc>
                          <a:spcPct val="100000"/>
                        </a:lnSpc>
                      </a:pPr>
                      <a:endParaRPr sz="1200">
                        <a:latin typeface="Times New Roman"/>
                        <a:cs typeface="Times New Roman"/>
                      </a:endParaRPr>
                    </a:p>
                  </a:txBody>
                  <a:tcPr marL="0" marR="0" marT="0" marB="0"/>
                </a:tc>
                <a:tc>
                  <a:txBody>
                    <a:bodyPr/>
                    <a:lstStyle/>
                    <a:p>
                      <a:pPr>
                        <a:lnSpc>
                          <a:spcPct val="100000"/>
                        </a:lnSpc>
                      </a:pPr>
                      <a:endParaRPr sz="1200">
                        <a:latin typeface="Times New Roman"/>
                        <a:cs typeface="Times New Roman"/>
                      </a:endParaRPr>
                    </a:p>
                  </a:txBody>
                  <a:tcPr marL="0" marR="0" marT="0" marB="0"/>
                </a:tc>
                <a:tc>
                  <a:txBody>
                    <a:bodyPr/>
                    <a:lstStyle/>
                    <a:p>
                      <a:pPr>
                        <a:lnSpc>
                          <a:spcPct val="100000"/>
                        </a:lnSpc>
                      </a:pPr>
                      <a:endParaRPr sz="1200">
                        <a:latin typeface="Times New Roman"/>
                        <a:cs typeface="Times New Roman"/>
                      </a:endParaRPr>
                    </a:p>
                  </a:txBody>
                  <a:tcPr marL="0" marR="0" marT="0" marB="0"/>
                </a:tc>
                <a:tc>
                  <a:txBody>
                    <a:bodyPr/>
                    <a:lstStyle/>
                    <a:p>
                      <a:pPr>
                        <a:lnSpc>
                          <a:spcPct val="100000"/>
                        </a:lnSpc>
                      </a:pPr>
                      <a:endParaRPr sz="1200">
                        <a:latin typeface="Times New Roman"/>
                        <a:cs typeface="Times New Roman"/>
                      </a:endParaRPr>
                    </a:p>
                  </a:txBody>
                  <a:tcPr marL="0" marR="0" marT="0" marB="0"/>
                </a:tc>
                <a:extLst>
                  <a:ext uri="{0D108BD9-81ED-4DB2-BD59-A6C34878D82A}">
                    <a16:rowId xmlns:a16="http://schemas.microsoft.com/office/drawing/2014/main" val="10008"/>
                  </a:ext>
                </a:extLst>
              </a:tr>
            </a:tbl>
          </a:graphicData>
        </a:graphic>
      </p:graphicFrame>
      <p:sp>
        <p:nvSpPr>
          <p:cNvPr id="26" name="object 26"/>
          <p:cNvSpPr txBox="1"/>
          <p:nvPr/>
        </p:nvSpPr>
        <p:spPr>
          <a:xfrm>
            <a:off x="5061584" y="2628391"/>
            <a:ext cx="281940"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271</a:t>
            </a:r>
            <a:endParaRPr sz="1200" kern="0">
              <a:solidFill>
                <a:sysClr val="windowText" lastClr="000000"/>
              </a:solidFill>
              <a:latin typeface="Arial"/>
              <a:cs typeface="Arial"/>
            </a:endParaRPr>
          </a:p>
        </p:txBody>
      </p:sp>
      <p:pic>
        <p:nvPicPr>
          <p:cNvPr id="27" name="object 27"/>
          <p:cNvPicPr/>
          <p:nvPr/>
        </p:nvPicPr>
        <p:blipFill>
          <a:blip r:embed="rId19" cstate="print"/>
          <a:stretch>
            <a:fillRect/>
          </a:stretch>
        </p:blipFill>
        <p:spPr>
          <a:xfrm>
            <a:off x="3413760" y="1415797"/>
            <a:ext cx="2490978" cy="587501"/>
          </a:xfrm>
          <a:prstGeom prst="rect">
            <a:avLst/>
          </a:prstGeom>
        </p:spPr>
      </p:pic>
      <p:sp>
        <p:nvSpPr>
          <p:cNvPr id="28" name="object 28"/>
          <p:cNvSpPr txBox="1"/>
          <p:nvPr/>
        </p:nvSpPr>
        <p:spPr>
          <a:xfrm>
            <a:off x="3580257" y="1471041"/>
            <a:ext cx="2147570" cy="349250"/>
          </a:xfrm>
          <a:prstGeom prst="rect">
            <a:avLst/>
          </a:prstGeom>
        </p:spPr>
        <p:txBody>
          <a:bodyPr vert="horz" wrap="square" lIns="0" tIns="15875" rIns="0" bIns="0" rtlCol="0">
            <a:spAutoFit/>
          </a:bodyPr>
          <a:lstStyle/>
          <a:p>
            <a:pPr marL="12700" defTabSz="914400">
              <a:spcBef>
                <a:spcPts val="125"/>
              </a:spcBef>
            </a:pPr>
            <a:r>
              <a:rPr sz="2100" b="1" u="sng" kern="0" spc="80" dirty="0">
                <a:solidFill>
                  <a:srgbClr val="F1F1F1"/>
                </a:solidFill>
                <a:uFill>
                  <a:solidFill>
                    <a:srgbClr val="F1F1F1"/>
                  </a:solidFill>
                </a:uFill>
                <a:latin typeface="Arial"/>
                <a:cs typeface="Arial"/>
              </a:rPr>
              <a:t>YEAR</a:t>
            </a:r>
            <a:r>
              <a:rPr sz="2100" b="1" u="sng" kern="0" spc="260" dirty="0">
                <a:solidFill>
                  <a:srgbClr val="F1F1F1"/>
                </a:solidFill>
                <a:uFill>
                  <a:solidFill>
                    <a:srgbClr val="F1F1F1"/>
                  </a:solidFill>
                </a:uFill>
                <a:latin typeface="Arial"/>
                <a:cs typeface="Arial"/>
              </a:rPr>
              <a:t> </a:t>
            </a:r>
            <a:r>
              <a:rPr sz="2100" b="1" u="sng" kern="0" dirty="0">
                <a:solidFill>
                  <a:srgbClr val="F1F1F1"/>
                </a:solidFill>
                <a:uFill>
                  <a:solidFill>
                    <a:srgbClr val="F1F1F1"/>
                  </a:solidFill>
                </a:uFill>
                <a:latin typeface="Arial"/>
                <a:cs typeface="Arial"/>
              </a:rPr>
              <a:t>TO</a:t>
            </a:r>
            <a:r>
              <a:rPr sz="2100" b="1" u="sng" kern="0" spc="240" dirty="0">
                <a:solidFill>
                  <a:srgbClr val="F1F1F1"/>
                </a:solidFill>
                <a:uFill>
                  <a:solidFill>
                    <a:srgbClr val="F1F1F1"/>
                  </a:solidFill>
                </a:uFill>
                <a:latin typeface="Arial"/>
                <a:cs typeface="Arial"/>
              </a:rPr>
              <a:t> </a:t>
            </a:r>
            <a:r>
              <a:rPr sz="2100" b="1" u="sng" kern="0" spc="-20" dirty="0">
                <a:solidFill>
                  <a:srgbClr val="F1F1F1"/>
                </a:solidFill>
                <a:uFill>
                  <a:solidFill>
                    <a:srgbClr val="F1F1F1"/>
                  </a:solidFill>
                </a:uFill>
                <a:latin typeface="Arial"/>
                <a:cs typeface="Arial"/>
              </a:rPr>
              <a:t>DATE</a:t>
            </a:r>
            <a:endParaRPr sz="2100" kern="0">
              <a:solidFill>
                <a:sysClr val="windowText" lastClr="000000"/>
              </a:solidFill>
              <a:latin typeface="Arial"/>
              <a:cs typeface="Arial"/>
            </a:endParaRPr>
          </a:p>
        </p:txBody>
      </p:sp>
      <p:grpSp>
        <p:nvGrpSpPr>
          <p:cNvPr id="29" name="object 29"/>
          <p:cNvGrpSpPr/>
          <p:nvPr/>
        </p:nvGrpSpPr>
        <p:grpSpPr>
          <a:xfrm>
            <a:off x="2997708" y="1775508"/>
            <a:ext cx="2752090" cy="3676650"/>
            <a:chOff x="1473708" y="1775508"/>
            <a:chExt cx="2752090" cy="3676650"/>
          </a:xfrm>
        </p:grpSpPr>
        <p:pic>
          <p:nvPicPr>
            <p:cNvPr id="30" name="object 30"/>
            <p:cNvPicPr/>
            <p:nvPr/>
          </p:nvPicPr>
          <p:blipFill>
            <a:blip r:embed="rId20" cstate="print"/>
            <a:stretch>
              <a:fillRect/>
            </a:stretch>
          </p:blipFill>
          <p:spPr>
            <a:xfrm>
              <a:off x="2045208" y="1775508"/>
              <a:ext cx="2180082" cy="72341"/>
            </a:xfrm>
            <a:prstGeom prst="rect">
              <a:avLst/>
            </a:prstGeom>
          </p:spPr>
        </p:pic>
        <p:sp>
          <p:nvSpPr>
            <p:cNvPr id="31" name="object 31"/>
            <p:cNvSpPr/>
            <p:nvPr/>
          </p:nvSpPr>
          <p:spPr>
            <a:xfrm>
              <a:off x="1473708" y="5231891"/>
              <a:ext cx="76200" cy="76200"/>
            </a:xfrm>
            <a:custGeom>
              <a:avLst/>
              <a:gdLst/>
              <a:ahLst/>
              <a:cxnLst/>
              <a:rect l="l" t="t" r="r" b="b"/>
              <a:pathLst>
                <a:path w="76200" h="76200">
                  <a:moveTo>
                    <a:pt x="76200" y="0"/>
                  </a:moveTo>
                  <a:lnTo>
                    <a:pt x="0" y="0"/>
                  </a:lnTo>
                  <a:lnTo>
                    <a:pt x="0" y="76200"/>
                  </a:lnTo>
                  <a:lnTo>
                    <a:pt x="76200" y="76200"/>
                  </a:lnTo>
                  <a:lnTo>
                    <a:pt x="76200" y="0"/>
                  </a:lnTo>
                  <a:close/>
                </a:path>
              </a:pathLst>
            </a:custGeom>
            <a:solidFill>
              <a:srgbClr val="FF7B80"/>
            </a:solidFill>
          </p:spPr>
          <p:txBody>
            <a:bodyPr wrap="square" lIns="0" tIns="0" rIns="0" bIns="0" rtlCol="0"/>
            <a:lstStyle/>
            <a:p>
              <a:pPr defTabSz="914400"/>
              <a:endParaRPr kern="0">
                <a:solidFill>
                  <a:sysClr val="windowText" lastClr="000000"/>
                </a:solidFill>
              </a:endParaRPr>
            </a:p>
          </p:txBody>
        </p:sp>
        <p:pic>
          <p:nvPicPr>
            <p:cNvPr id="32" name="object 32"/>
            <p:cNvPicPr/>
            <p:nvPr/>
          </p:nvPicPr>
          <p:blipFill>
            <a:blip r:embed="rId21" cstate="print"/>
            <a:stretch>
              <a:fillRect/>
            </a:stretch>
          </p:blipFill>
          <p:spPr>
            <a:xfrm>
              <a:off x="1495044" y="5134355"/>
              <a:ext cx="1069086" cy="317753"/>
            </a:xfrm>
            <a:prstGeom prst="rect">
              <a:avLst/>
            </a:prstGeom>
          </p:spPr>
        </p:pic>
        <p:sp>
          <p:nvSpPr>
            <p:cNvPr id="33" name="object 33"/>
            <p:cNvSpPr/>
            <p:nvPr/>
          </p:nvSpPr>
          <p:spPr>
            <a:xfrm>
              <a:off x="2660904" y="5231891"/>
              <a:ext cx="76200" cy="76200"/>
            </a:xfrm>
            <a:custGeom>
              <a:avLst/>
              <a:gdLst/>
              <a:ahLst/>
              <a:cxnLst/>
              <a:rect l="l" t="t" r="r" b="b"/>
              <a:pathLst>
                <a:path w="76200" h="76200">
                  <a:moveTo>
                    <a:pt x="76200" y="0"/>
                  </a:moveTo>
                  <a:lnTo>
                    <a:pt x="0" y="0"/>
                  </a:lnTo>
                  <a:lnTo>
                    <a:pt x="0" y="76200"/>
                  </a:lnTo>
                  <a:lnTo>
                    <a:pt x="76200" y="76200"/>
                  </a:lnTo>
                  <a:lnTo>
                    <a:pt x="76200" y="0"/>
                  </a:lnTo>
                  <a:close/>
                </a:path>
              </a:pathLst>
            </a:custGeom>
            <a:solidFill>
              <a:srgbClr val="99FF99"/>
            </a:solidFill>
          </p:spPr>
          <p:txBody>
            <a:bodyPr wrap="square" lIns="0" tIns="0" rIns="0" bIns="0" rtlCol="0"/>
            <a:lstStyle/>
            <a:p>
              <a:pPr defTabSz="914400"/>
              <a:endParaRPr kern="0">
                <a:solidFill>
                  <a:sysClr val="windowText" lastClr="000000"/>
                </a:solidFill>
              </a:endParaRPr>
            </a:p>
          </p:txBody>
        </p:sp>
        <p:pic>
          <p:nvPicPr>
            <p:cNvPr id="34" name="object 34"/>
            <p:cNvPicPr/>
            <p:nvPr/>
          </p:nvPicPr>
          <p:blipFill>
            <a:blip r:embed="rId22" cstate="print"/>
            <a:stretch>
              <a:fillRect/>
            </a:stretch>
          </p:blipFill>
          <p:spPr>
            <a:xfrm>
              <a:off x="2680716" y="5134355"/>
              <a:ext cx="1457706" cy="317753"/>
            </a:xfrm>
            <a:prstGeom prst="rect">
              <a:avLst/>
            </a:prstGeom>
          </p:spPr>
        </p:pic>
      </p:grpSp>
      <p:sp>
        <p:nvSpPr>
          <p:cNvPr id="35" name="object 35"/>
          <p:cNvSpPr txBox="1"/>
          <p:nvPr/>
        </p:nvSpPr>
        <p:spPr>
          <a:xfrm>
            <a:off x="2474773" y="4840301"/>
            <a:ext cx="3100705" cy="522605"/>
          </a:xfrm>
          <a:prstGeom prst="rect">
            <a:avLst/>
          </a:prstGeom>
        </p:spPr>
        <p:txBody>
          <a:bodyPr vert="horz" wrap="square" lIns="0" tIns="12700" rIns="0" bIns="0" rtlCol="0">
            <a:spAutoFit/>
          </a:bodyPr>
          <a:lstStyle/>
          <a:p>
            <a:pPr marL="12700" defTabSz="914400">
              <a:spcBef>
                <a:spcPts val="100"/>
              </a:spcBef>
              <a:tabLst>
                <a:tab pos="1328420" algn="l"/>
              </a:tabLst>
            </a:pPr>
            <a:r>
              <a:rPr sz="1200" b="1" kern="0" dirty="0">
                <a:solidFill>
                  <a:srgbClr val="FFFFFF"/>
                </a:solidFill>
                <a:latin typeface="Arial"/>
                <a:cs typeface="Arial"/>
              </a:rPr>
              <a:t>YTD</a:t>
            </a:r>
            <a:r>
              <a:rPr sz="1200" b="1" kern="0" spc="-40" dirty="0">
                <a:solidFill>
                  <a:srgbClr val="FFFFFF"/>
                </a:solidFill>
                <a:latin typeface="Arial"/>
                <a:cs typeface="Arial"/>
              </a:rPr>
              <a:t> </a:t>
            </a:r>
            <a:r>
              <a:rPr sz="1200" b="1" kern="0" spc="-20" dirty="0">
                <a:solidFill>
                  <a:srgbClr val="FFFFFF"/>
                </a:solidFill>
                <a:latin typeface="Arial"/>
                <a:cs typeface="Arial"/>
              </a:rPr>
              <a:t>CY23</a:t>
            </a:r>
            <a:r>
              <a:rPr sz="1200" b="1" kern="0" dirty="0">
                <a:solidFill>
                  <a:srgbClr val="FFFFFF"/>
                </a:solidFill>
                <a:latin typeface="Arial"/>
                <a:cs typeface="Arial"/>
              </a:rPr>
              <a:t>	YTD</a:t>
            </a:r>
            <a:r>
              <a:rPr sz="1200" b="1" kern="0" spc="-40" dirty="0">
                <a:solidFill>
                  <a:srgbClr val="FFFFFF"/>
                </a:solidFill>
                <a:latin typeface="Arial"/>
                <a:cs typeface="Arial"/>
              </a:rPr>
              <a:t> </a:t>
            </a:r>
            <a:r>
              <a:rPr sz="1200" b="1" kern="0" spc="-20" dirty="0">
                <a:solidFill>
                  <a:srgbClr val="FFFFFF"/>
                </a:solidFill>
                <a:latin typeface="Arial"/>
                <a:cs typeface="Arial"/>
              </a:rPr>
              <a:t>CY24</a:t>
            </a:r>
            <a:endParaRPr sz="1200" kern="0">
              <a:solidFill>
                <a:sysClr val="windowText" lastClr="000000"/>
              </a:solidFill>
              <a:latin typeface="Arial"/>
              <a:cs typeface="Arial"/>
            </a:endParaRPr>
          </a:p>
          <a:p>
            <a:pPr marL="633095" defTabSz="914400">
              <a:spcBef>
                <a:spcPts val="1035"/>
              </a:spcBef>
              <a:tabLst>
                <a:tab pos="1819910" algn="l"/>
              </a:tabLst>
            </a:pPr>
            <a:r>
              <a:rPr sz="1200" b="1" kern="0" spc="-10" dirty="0">
                <a:solidFill>
                  <a:srgbClr val="FFFFFF"/>
                </a:solidFill>
                <a:latin typeface="Arial"/>
                <a:cs typeface="Arial"/>
              </a:rPr>
              <a:t>FATALITIES</a:t>
            </a:r>
            <a:r>
              <a:rPr sz="1200" b="1" kern="0" dirty="0">
                <a:solidFill>
                  <a:srgbClr val="FFFFFF"/>
                </a:solidFill>
                <a:latin typeface="Arial"/>
                <a:cs typeface="Arial"/>
              </a:rPr>
              <a:t>	</a:t>
            </a:r>
            <a:r>
              <a:rPr sz="1200" b="1" kern="0" spc="-10" dirty="0">
                <a:solidFill>
                  <a:srgbClr val="FFFFFF"/>
                </a:solidFill>
                <a:latin typeface="Arial"/>
                <a:cs typeface="Arial"/>
              </a:rPr>
              <a:t>NON-FATALITIES</a:t>
            </a:r>
            <a:endParaRPr sz="1200" kern="0">
              <a:solidFill>
                <a:sysClr val="windowText" lastClr="000000"/>
              </a:solidFill>
              <a:latin typeface="Arial"/>
              <a:cs typeface="Arial"/>
            </a:endParaRPr>
          </a:p>
        </p:txBody>
      </p:sp>
      <p:grpSp>
        <p:nvGrpSpPr>
          <p:cNvPr id="36" name="object 36"/>
          <p:cNvGrpSpPr/>
          <p:nvPr/>
        </p:nvGrpSpPr>
        <p:grpSpPr>
          <a:xfrm>
            <a:off x="5759196" y="5134356"/>
            <a:ext cx="718820" cy="318135"/>
            <a:chOff x="4235196" y="5134355"/>
            <a:chExt cx="718820" cy="318135"/>
          </a:xfrm>
        </p:grpSpPr>
        <p:sp>
          <p:nvSpPr>
            <p:cNvPr id="37" name="object 37"/>
            <p:cNvSpPr/>
            <p:nvPr/>
          </p:nvSpPr>
          <p:spPr>
            <a:xfrm>
              <a:off x="4235196" y="5231891"/>
              <a:ext cx="76200" cy="76200"/>
            </a:xfrm>
            <a:custGeom>
              <a:avLst/>
              <a:gdLst/>
              <a:ahLst/>
              <a:cxnLst/>
              <a:rect l="l" t="t" r="r" b="b"/>
              <a:pathLst>
                <a:path w="76200" h="76200">
                  <a:moveTo>
                    <a:pt x="76200" y="0"/>
                  </a:moveTo>
                  <a:lnTo>
                    <a:pt x="0" y="0"/>
                  </a:lnTo>
                  <a:lnTo>
                    <a:pt x="0" y="76200"/>
                  </a:lnTo>
                  <a:lnTo>
                    <a:pt x="76200" y="76200"/>
                  </a:lnTo>
                  <a:lnTo>
                    <a:pt x="76200" y="0"/>
                  </a:lnTo>
                  <a:close/>
                </a:path>
              </a:pathLst>
            </a:custGeom>
            <a:solidFill>
              <a:srgbClr val="9DC3E6"/>
            </a:solidFill>
          </p:spPr>
          <p:txBody>
            <a:bodyPr wrap="square" lIns="0" tIns="0" rIns="0" bIns="0" rtlCol="0"/>
            <a:lstStyle/>
            <a:p>
              <a:pPr defTabSz="914400"/>
              <a:endParaRPr kern="0">
                <a:solidFill>
                  <a:sysClr val="windowText" lastClr="000000"/>
                </a:solidFill>
              </a:endParaRPr>
            </a:p>
          </p:txBody>
        </p:sp>
        <p:pic>
          <p:nvPicPr>
            <p:cNvPr id="38" name="object 38"/>
            <p:cNvPicPr/>
            <p:nvPr/>
          </p:nvPicPr>
          <p:blipFill>
            <a:blip r:embed="rId23" cstate="print"/>
            <a:stretch>
              <a:fillRect/>
            </a:stretch>
          </p:blipFill>
          <p:spPr>
            <a:xfrm>
              <a:off x="4256532" y="5134355"/>
              <a:ext cx="697229" cy="317753"/>
            </a:xfrm>
            <a:prstGeom prst="rect">
              <a:avLst/>
            </a:prstGeom>
          </p:spPr>
        </p:pic>
      </p:grpSp>
      <p:sp>
        <p:nvSpPr>
          <p:cNvPr id="39" name="object 39"/>
          <p:cNvSpPr txBox="1"/>
          <p:nvPr/>
        </p:nvSpPr>
        <p:spPr>
          <a:xfrm>
            <a:off x="5857494" y="5154548"/>
            <a:ext cx="532130" cy="197490"/>
          </a:xfrm>
          <a:prstGeom prst="rect">
            <a:avLst/>
          </a:prstGeom>
        </p:spPr>
        <p:txBody>
          <a:bodyPr vert="horz" wrap="square" lIns="0" tIns="12700" rIns="0" bIns="0" rtlCol="0">
            <a:spAutoFit/>
          </a:bodyPr>
          <a:lstStyle/>
          <a:p>
            <a:pPr marL="12700" defTabSz="914400">
              <a:spcBef>
                <a:spcPts val="100"/>
              </a:spcBef>
            </a:pPr>
            <a:r>
              <a:rPr sz="1200" b="1" kern="0" spc="-10" dirty="0">
                <a:solidFill>
                  <a:srgbClr val="FFFFFF"/>
                </a:solidFill>
                <a:latin typeface="Arial"/>
                <a:cs typeface="Arial"/>
              </a:rPr>
              <a:t>TOTAL</a:t>
            </a:r>
            <a:endParaRPr sz="1200" kern="0">
              <a:solidFill>
                <a:sysClr val="windowText" lastClr="000000"/>
              </a:solidFill>
              <a:latin typeface="Arial"/>
              <a:cs typeface="Arial"/>
            </a:endParaRPr>
          </a:p>
        </p:txBody>
      </p:sp>
      <p:sp>
        <p:nvSpPr>
          <p:cNvPr id="40" name="object 40"/>
          <p:cNvSpPr txBox="1"/>
          <p:nvPr/>
        </p:nvSpPr>
        <p:spPr>
          <a:xfrm>
            <a:off x="4862322" y="2208402"/>
            <a:ext cx="305435" cy="182742"/>
          </a:xfrm>
          <a:prstGeom prst="rect">
            <a:avLst/>
          </a:prstGeom>
        </p:spPr>
        <p:txBody>
          <a:bodyPr vert="horz" wrap="square" lIns="0" tIns="13335" rIns="0" bIns="0" rtlCol="0">
            <a:spAutoFit/>
          </a:bodyPr>
          <a:lstStyle/>
          <a:p>
            <a:pPr marL="12700" defTabSz="914400">
              <a:spcBef>
                <a:spcPts val="105"/>
              </a:spcBef>
            </a:pPr>
            <a:r>
              <a:rPr sz="1100" b="1" kern="0" spc="-25" dirty="0">
                <a:solidFill>
                  <a:srgbClr val="FFFFFF"/>
                </a:solidFill>
                <a:latin typeface="Arial"/>
                <a:cs typeface="Arial"/>
              </a:rPr>
              <a:t>20%</a:t>
            </a:r>
            <a:endParaRPr sz="1100" kern="0">
              <a:solidFill>
                <a:sysClr val="windowText" lastClr="000000"/>
              </a:solidFill>
              <a:latin typeface="Arial"/>
              <a:cs typeface="Arial"/>
            </a:endParaRPr>
          </a:p>
        </p:txBody>
      </p:sp>
      <p:grpSp>
        <p:nvGrpSpPr>
          <p:cNvPr id="41" name="object 41"/>
          <p:cNvGrpSpPr/>
          <p:nvPr/>
        </p:nvGrpSpPr>
        <p:grpSpPr>
          <a:xfrm>
            <a:off x="4722623" y="2188210"/>
            <a:ext cx="572135" cy="904240"/>
            <a:chOff x="3198622" y="2188210"/>
            <a:chExt cx="572135" cy="904240"/>
          </a:xfrm>
        </p:grpSpPr>
        <p:sp>
          <p:nvSpPr>
            <p:cNvPr id="42" name="object 42"/>
            <p:cNvSpPr/>
            <p:nvPr/>
          </p:nvSpPr>
          <p:spPr>
            <a:xfrm>
              <a:off x="3640836" y="2194560"/>
              <a:ext cx="123825" cy="283845"/>
            </a:xfrm>
            <a:custGeom>
              <a:avLst/>
              <a:gdLst/>
              <a:ahLst/>
              <a:cxnLst/>
              <a:rect l="l" t="t" r="r" b="b"/>
              <a:pathLst>
                <a:path w="123825" h="283844">
                  <a:moveTo>
                    <a:pt x="76962" y="0"/>
                  </a:moveTo>
                  <a:lnTo>
                    <a:pt x="46481" y="0"/>
                  </a:lnTo>
                  <a:lnTo>
                    <a:pt x="46481" y="221741"/>
                  </a:lnTo>
                  <a:lnTo>
                    <a:pt x="0" y="221741"/>
                  </a:lnTo>
                  <a:lnTo>
                    <a:pt x="61722" y="283463"/>
                  </a:lnTo>
                  <a:lnTo>
                    <a:pt x="123443" y="221741"/>
                  </a:lnTo>
                  <a:lnTo>
                    <a:pt x="76962" y="221741"/>
                  </a:lnTo>
                  <a:lnTo>
                    <a:pt x="76962"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43" name="object 43"/>
            <p:cNvSpPr/>
            <p:nvPr/>
          </p:nvSpPr>
          <p:spPr>
            <a:xfrm>
              <a:off x="3640836" y="2194560"/>
              <a:ext cx="123825" cy="283845"/>
            </a:xfrm>
            <a:custGeom>
              <a:avLst/>
              <a:gdLst/>
              <a:ahLst/>
              <a:cxnLst/>
              <a:rect l="l" t="t" r="r" b="b"/>
              <a:pathLst>
                <a:path w="123825" h="283844">
                  <a:moveTo>
                    <a:pt x="0" y="221741"/>
                  </a:moveTo>
                  <a:lnTo>
                    <a:pt x="46481" y="221741"/>
                  </a:lnTo>
                  <a:lnTo>
                    <a:pt x="46481" y="0"/>
                  </a:lnTo>
                  <a:lnTo>
                    <a:pt x="76962" y="0"/>
                  </a:lnTo>
                  <a:lnTo>
                    <a:pt x="76962" y="221741"/>
                  </a:lnTo>
                  <a:lnTo>
                    <a:pt x="123443" y="221741"/>
                  </a:lnTo>
                  <a:lnTo>
                    <a:pt x="61722" y="283463"/>
                  </a:lnTo>
                  <a:lnTo>
                    <a:pt x="0" y="221741"/>
                  </a:lnTo>
                  <a:close/>
                </a:path>
              </a:pathLst>
            </a:custGeom>
            <a:ln w="12192">
              <a:solidFill>
                <a:srgbClr val="FFFFFF"/>
              </a:solidFill>
            </a:ln>
          </p:spPr>
          <p:txBody>
            <a:bodyPr wrap="square" lIns="0" tIns="0" rIns="0" bIns="0" rtlCol="0"/>
            <a:lstStyle/>
            <a:p>
              <a:pPr defTabSz="914400"/>
              <a:endParaRPr kern="0">
                <a:solidFill>
                  <a:sysClr val="windowText" lastClr="000000"/>
                </a:solidFill>
              </a:endParaRPr>
            </a:p>
          </p:txBody>
        </p:sp>
        <p:sp>
          <p:nvSpPr>
            <p:cNvPr id="44" name="object 44"/>
            <p:cNvSpPr/>
            <p:nvPr/>
          </p:nvSpPr>
          <p:spPr>
            <a:xfrm>
              <a:off x="3204972" y="2802636"/>
              <a:ext cx="123825" cy="283845"/>
            </a:xfrm>
            <a:custGeom>
              <a:avLst/>
              <a:gdLst/>
              <a:ahLst/>
              <a:cxnLst/>
              <a:rect l="l" t="t" r="r" b="b"/>
              <a:pathLst>
                <a:path w="123825" h="283844">
                  <a:moveTo>
                    <a:pt x="76962" y="0"/>
                  </a:moveTo>
                  <a:lnTo>
                    <a:pt x="46481" y="0"/>
                  </a:lnTo>
                  <a:lnTo>
                    <a:pt x="46481" y="221741"/>
                  </a:lnTo>
                  <a:lnTo>
                    <a:pt x="0" y="221741"/>
                  </a:lnTo>
                  <a:lnTo>
                    <a:pt x="61722" y="283463"/>
                  </a:lnTo>
                  <a:lnTo>
                    <a:pt x="123443" y="221741"/>
                  </a:lnTo>
                  <a:lnTo>
                    <a:pt x="76962" y="221741"/>
                  </a:lnTo>
                  <a:lnTo>
                    <a:pt x="76962"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45" name="object 45"/>
            <p:cNvSpPr/>
            <p:nvPr/>
          </p:nvSpPr>
          <p:spPr>
            <a:xfrm>
              <a:off x="3204972" y="2802636"/>
              <a:ext cx="123825" cy="283845"/>
            </a:xfrm>
            <a:custGeom>
              <a:avLst/>
              <a:gdLst/>
              <a:ahLst/>
              <a:cxnLst/>
              <a:rect l="l" t="t" r="r" b="b"/>
              <a:pathLst>
                <a:path w="123825" h="283844">
                  <a:moveTo>
                    <a:pt x="0" y="221741"/>
                  </a:moveTo>
                  <a:lnTo>
                    <a:pt x="46481" y="221741"/>
                  </a:lnTo>
                  <a:lnTo>
                    <a:pt x="46481" y="0"/>
                  </a:lnTo>
                  <a:lnTo>
                    <a:pt x="76962" y="0"/>
                  </a:lnTo>
                  <a:lnTo>
                    <a:pt x="76962" y="221741"/>
                  </a:lnTo>
                  <a:lnTo>
                    <a:pt x="123443" y="221741"/>
                  </a:lnTo>
                  <a:lnTo>
                    <a:pt x="61722" y="283463"/>
                  </a:lnTo>
                  <a:lnTo>
                    <a:pt x="0" y="221741"/>
                  </a:lnTo>
                  <a:close/>
                </a:path>
              </a:pathLst>
            </a:custGeom>
            <a:ln w="12192">
              <a:solidFill>
                <a:srgbClr val="FFFFFF"/>
              </a:solidFill>
            </a:ln>
          </p:spPr>
          <p:txBody>
            <a:bodyPr wrap="square" lIns="0" tIns="0" rIns="0" bIns="0" rtlCol="0"/>
            <a:lstStyle/>
            <a:p>
              <a:pPr defTabSz="914400"/>
              <a:endParaRPr kern="0">
                <a:solidFill>
                  <a:sysClr val="windowText" lastClr="000000"/>
                </a:solidFill>
              </a:endParaRPr>
            </a:p>
          </p:txBody>
        </p:sp>
      </p:grpSp>
      <p:sp>
        <p:nvSpPr>
          <p:cNvPr id="46" name="object 46"/>
          <p:cNvSpPr txBox="1"/>
          <p:nvPr/>
        </p:nvSpPr>
        <p:spPr>
          <a:xfrm>
            <a:off x="4431920" y="2798826"/>
            <a:ext cx="305435" cy="182742"/>
          </a:xfrm>
          <a:prstGeom prst="rect">
            <a:avLst/>
          </a:prstGeom>
        </p:spPr>
        <p:txBody>
          <a:bodyPr vert="horz" wrap="square" lIns="0" tIns="13335" rIns="0" bIns="0" rtlCol="0">
            <a:spAutoFit/>
          </a:bodyPr>
          <a:lstStyle/>
          <a:p>
            <a:pPr marL="12700" defTabSz="914400">
              <a:spcBef>
                <a:spcPts val="105"/>
              </a:spcBef>
            </a:pPr>
            <a:r>
              <a:rPr sz="1100" b="1" kern="0" spc="-25" dirty="0">
                <a:solidFill>
                  <a:srgbClr val="FFFFFF"/>
                </a:solidFill>
                <a:latin typeface="Arial"/>
                <a:cs typeface="Arial"/>
              </a:rPr>
              <a:t>23%</a:t>
            </a:r>
            <a:endParaRPr sz="1100" kern="0">
              <a:solidFill>
                <a:sysClr val="windowText" lastClr="000000"/>
              </a:solidFill>
              <a:latin typeface="Arial"/>
              <a:cs typeface="Arial"/>
            </a:endParaRPr>
          </a:p>
        </p:txBody>
      </p:sp>
      <p:grpSp>
        <p:nvGrpSpPr>
          <p:cNvPr id="47" name="object 47"/>
          <p:cNvGrpSpPr/>
          <p:nvPr/>
        </p:nvGrpSpPr>
        <p:grpSpPr>
          <a:xfrm>
            <a:off x="7470648" y="3393947"/>
            <a:ext cx="2365375" cy="3167380"/>
            <a:chOff x="5946647" y="3393947"/>
            <a:chExt cx="2365375" cy="3167380"/>
          </a:xfrm>
        </p:grpSpPr>
        <p:pic>
          <p:nvPicPr>
            <p:cNvPr id="48" name="object 48"/>
            <p:cNvPicPr/>
            <p:nvPr/>
          </p:nvPicPr>
          <p:blipFill>
            <a:blip r:embed="rId24" cstate="print"/>
            <a:stretch>
              <a:fillRect/>
            </a:stretch>
          </p:blipFill>
          <p:spPr>
            <a:xfrm>
              <a:off x="6729983" y="3393947"/>
              <a:ext cx="1577340" cy="1580388"/>
            </a:xfrm>
            <a:prstGeom prst="rect">
              <a:avLst/>
            </a:prstGeom>
          </p:spPr>
        </p:pic>
        <p:sp>
          <p:nvSpPr>
            <p:cNvPr id="49" name="object 49"/>
            <p:cNvSpPr/>
            <p:nvPr/>
          </p:nvSpPr>
          <p:spPr>
            <a:xfrm>
              <a:off x="6792467" y="3537203"/>
              <a:ext cx="1457325" cy="1458595"/>
            </a:xfrm>
            <a:custGeom>
              <a:avLst/>
              <a:gdLst/>
              <a:ahLst/>
              <a:cxnLst/>
              <a:rect l="l" t="t" r="r" b="b"/>
              <a:pathLst>
                <a:path w="1457325" h="1458595">
                  <a:moveTo>
                    <a:pt x="728472" y="0"/>
                  </a:moveTo>
                  <a:lnTo>
                    <a:pt x="0" y="1458468"/>
                  </a:lnTo>
                  <a:lnTo>
                    <a:pt x="1456943" y="1458468"/>
                  </a:lnTo>
                  <a:lnTo>
                    <a:pt x="728472" y="0"/>
                  </a:lnTo>
                  <a:close/>
                </a:path>
              </a:pathLst>
            </a:custGeom>
            <a:solidFill>
              <a:srgbClr val="00AF50"/>
            </a:solidFill>
          </p:spPr>
          <p:txBody>
            <a:bodyPr wrap="square" lIns="0" tIns="0" rIns="0" bIns="0" rtlCol="0"/>
            <a:lstStyle/>
            <a:p>
              <a:pPr defTabSz="914400"/>
              <a:endParaRPr kern="0">
                <a:solidFill>
                  <a:sysClr val="windowText" lastClr="000000"/>
                </a:solidFill>
              </a:endParaRPr>
            </a:p>
          </p:txBody>
        </p:sp>
        <p:sp>
          <p:nvSpPr>
            <p:cNvPr id="50" name="object 50"/>
            <p:cNvSpPr/>
            <p:nvPr/>
          </p:nvSpPr>
          <p:spPr>
            <a:xfrm>
              <a:off x="6792467" y="3537203"/>
              <a:ext cx="1457325" cy="1458595"/>
            </a:xfrm>
            <a:custGeom>
              <a:avLst/>
              <a:gdLst/>
              <a:ahLst/>
              <a:cxnLst/>
              <a:rect l="l" t="t" r="r" b="b"/>
              <a:pathLst>
                <a:path w="1457325" h="1458595">
                  <a:moveTo>
                    <a:pt x="0" y="1458468"/>
                  </a:moveTo>
                  <a:lnTo>
                    <a:pt x="728472" y="0"/>
                  </a:lnTo>
                  <a:lnTo>
                    <a:pt x="1456943" y="1458468"/>
                  </a:lnTo>
                  <a:lnTo>
                    <a:pt x="0" y="1458468"/>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pic>
          <p:nvPicPr>
            <p:cNvPr id="51" name="object 51"/>
            <p:cNvPicPr/>
            <p:nvPr/>
          </p:nvPicPr>
          <p:blipFill>
            <a:blip r:embed="rId25" cstate="print"/>
            <a:stretch>
              <a:fillRect/>
            </a:stretch>
          </p:blipFill>
          <p:spPr>
            <a:xfrm>
              <a:off x="7174991" y="4497336"/>
              <a:ext cx="703326" cy="300977"/>
            </a:xfrm>
            <a:prstGeom prst="rect">
              <a:avLst/>
            </a:prstGeom>
          </p:spPr>
        </p:pic>
        <p:pic>
          <p:nvPicPr>
            <p:cNvPr id="52" name="object 52"/>
            <p:cNvPicPr/>
            <p:nvPr/>
          </p:nvPicPr>
          <p:blipFill>
            <a:blip r:embed="rId26" cstate="print"/>
            <a:stretch>
              <a:fillRect/>
            </a:stretch>
          </p:blipFill>
          <p:spPr>
            <a:xfrm>
              <a:off x="5946647" y="4981955"/>
              <a:ext cx="1578863" cy="1578864"/>
            </a:xfrm>
            <a:prstGeom prst="rect">
              <a:avLst/>
            </a:prstGeom>
          </p:spPr>
        </p:pic>
        <p:sp>
          <p:nvSpPr>
            <p:cNvPr id="53" name="object 53"/>
            <p:cNvSpPr/>
            <p:nvPr/>
          </p:nvSpPr>
          <p:spPr>
            <a:xfrm>
              <a:off x="6063995" y="4995671"/>
              <a:ext cx="1457325" cy="1457325"/>
            </a:xfrm>
            <a:custGeom>
              <a:avLst/>
              <a:gdLst/>
              <a:ahLst/>
              <a:cxnLst/>
              <a:rect l="l" t="t" r="r" b="b"/>
              <a:pathLst>
                <a:path w="1457325" h="1457325">
                  <a:moveTo>
                    <a:pt x="728472" y="0"/>
                  </a:moveTo>
                  <a:lnTo>
                    <a:pt x="0" y="1456943"/>
                  </a:lnTo>
                  <a:lnTo>
                    <a:pt x="1456944" y="1456943"/>
                  </a:lnTo>
                  <a:lnTo>
                    <a:pt x="728472" y="0"/>
                  </a:lnTo>
                  <a:close/>
                </a:path>
              </a:pathLst>
            </a:custGeom>
            <a:solidFill>
              <a:srgbClr val="BEBEBE"/>
            </a:solidFill>
          </p:spPr>
          <p:txBody>
            <a:bodyPr wrap="square" lIns="0" tIns="0" rIns="0" bIns="0" rtlCol="0"/>
            <a:lstStyle/>
            <a:p>
              <a:pPr defTabSz="914400"/>
              <a:endParaRPr kern="0">
                <a:solidFill>
                  <a:sysClr val="windowText" lastClr="000000"/>
                </a:solidFill>
              </a:endParaRPr>
            </a:p>
          </p:txBody>
        </p:sp>
        <p:sp>
          <p:nvSpPr>
            <p:cNvPr id="54" name="object 54"/>
            <p:cNvSpPr/>
            <p:nvPr/>
          </p:nvSpPr>
          <p:spPr>
            <a:xfrm>
              <a:off x="6063995" y="4995671"/>
              <a:ext cx="1457325" cy="1457325"/>
            </a:xfrm>
            <a:custGeom>
              <a:avLst/>
              <a:gdLst/>
              <a:ahLst/>
              <a:cxnLst/>
              <a:rect l="l" t="t" r="r" b="b"/>
              <a:pathLst>
                <a:path w="1457325" h="1457325">
                  <a:moveTo>
                    <a:pt x="0" y="1456943"/>
                  </a:moveTo>
                  <a:lnTo>
                    <a:pt x="728472" y="0"/>
                  </a:lnTo>
                  <a:lnTo>
                    <a:pt x="1456944" y="1456943"/>
                  </a:lnTo>
                  <a:lnTo>
                    <a:pt x="0" y="1456943"/>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pic>
          <p:nvPicPr>
            <p:cNvPr id="55" name="object 55"/>
            <p:cNvPicPr/>
            <p:nvPr/>
          </p:nvPicPr>
          <p:blipFill>
            <a:blip r:embed="rId27" cstate="print"/>
            <a:stretch>
              <a:fillRect/>
            </a:stretch>
          </p:blipFill>
          <p:spPr>
            <a:xfrm>
              <a:off x="6505955" y="5954267"/>
              <a:ext cx="585977" cy="302526"/>
            </a:xfrm>
            <a:prstGeom prst="rect">
              <a:avLst/>
            </a:prstGeom>
          </p:spPr>
        </p:pic>
        <p:pic>
          <p:nvPicPr>
            <p:cNvPr id="56" name="object 56"/>
            <p:cNvPicPr/>
            <p:nvPr/>
          </p:nvPicPr>
          <p:blipFill>
            <a:blip r:embed="rId28" cstate="print"/>
            <a:stretch>
              <a:fillRect/>
            </a:stretch>
          </p:blipFill>
          <p:spPr>
            <a:xfrm>
              <a:off x="6725411" y="4933187"/>
              <a:ext cx="1586483" cy="1586484"/>
            </a:xfrm>
            <a:prstGeom prst="rect">
              <a:avLst/>
            </a:prstGeom>
          </p:spPr>
        </p:pic>
        <p:sp>
          <p:nvSpPr>
            <p:cNvPr id="57" name="object 57"/>
            <p:cNvSpPr/>
            <p:nvPr/>
          </p:nvSpPr>
          <p:spPr>
            <a:xfrm>
              <a:off x="6792467" y="4995671"/>
              <a:ext cx="1457325" cy="1457325"/>
            </a:xfrm>
            <a:custGeom>
              <a:avLst/>
              <a:gdLst/>
              <a:ahLst/>
              <a:cxnLst/>
              <a:rect l="l" t="t" r="r" b="b"/>
              <a:pathLst>
                <a:path w="1457325" h="1457325">
                  <a:moveTo>
                    <a:pt x="1456943" y="0"/>
                  </a:moveTo>
                  <a:lnTo>
                    <a:pt x="0" y="0"/>
                  </a:lnTo>
                  <a:lnTo>
                    <a:pt x="728472" y="1456943"/>
                  </a:lnTo>
                  <a:lnTo>
                    <a:pt x="1456943" y="0"/>
                  </a:lnTo>
                  <a:close/>
                </a:path>
              </a:pathLst>
            </a:custGeom>
            <a:solidFill>
              <a:srgbClr val="2D75B6"/>
            </a:solidFill>
          </p:spPr>
          <p:txBody>
            <a:bodyPr wrap="square" lIns="0" tIns="0" rIns="0" bIns="0" rtlCol="0"/>
            <a:lstStyle/>
            <a:p>
              <a:pPr defTabSz="914400"/>
              <a:endParaRPr kern="0">
                <a:solidFill>
                  <a:sysClr val="windowText" lastClr="000000"/>
                </a:solidFill>
              </a:endParaRPr>
            </a:p>
          </p:txBody>
        </p:sp>
        <p:sp>
          <p:nvSpPr>
            <p:cNvPr id="58" name="object 58"/>
            <p:cNvSpPr/>
            <p:nvPr/>
          </p:nvSpPr>
          <p:spPr>
            <a:xfrm>
              <a:off x="6792467" y="4995671"/>
              <a:ext cx="1457325" cy="1457325"/>
            </a:xfrm>
            <a:custGeom>
              <a:avLst/>
              <a:gdLst/>
              <a:ahLst/>
              <a:cxnLst/>
              <a:rect l="l" t="t" r="r" b="b"/>
              <a:pathLst>
                <a:path w="1457325" h="1457325">
                  <a:moveTo>
                    <a:pt x="1456943" y="0"/>
                  </a:moveTo>
                  <a:lnTo>
                    <a:pt x="728472" y="1456943"/>
                  </a:lnTo>
                  <a:lnTo>
                    <a:pt x="0" y="0"/>
                  </a:lnTo>
                  <a:lnTo>
                    <a:pt x="1456943" y="0"/>
                  </a:lnTo>
                  <a:close/>
                </a:path>
              </a:pathLst>
            </a:custGeom>
            <a:ln w="15239">
              <a:solidFill>
                <a:srgbClr val="FFFFFF"/>
              </a:solidFill>
            </a:ln>
          </p:spPr>
          <p:txBody>
            <a:bodyPr wrap="square" lIns="0" tIns="0" rIns="0" bIns="0" rtlCol="0"/>
            <a:lstStyle/>
            <a:p>
              <a:pPr defTabSz="914400"/>
              <a:endParaRPr kern="0">
                <a:solidFill>
                  <a:sysClr val="windowText" lastClr="000000"/>
                </a:solidFill>
              </a:endParaRPr>
            </a:p>
          </p:txBody>
        </p:sp>
        <p:pic>
          <p:nvPicPr>
            <p:cNvPr id="59" name="object 59"/>
            <p:cNvPicPr/>
            <p:nvPr/>
          </p:nvPicPr>
          <p:blipFill>
            <a:blip r:embed="rId29" cstate="print"/>
            <a:stretch>
              <a:fillRect/>
            </a:stretch>
          </p:blipFill>
          <p:spPr>
            <a:xfrm>
              <a:off x="7127747" y="5189207"/>
              <a:ext cx="800861" cy="384822"/>
            </a:xfrm>
            <a:prstGeom prst="rect">
              <a:avLst/>
            </a:prstGeom>
          </p:spPr>
        </p:pic>
      </p:grpSp>
      <p:sp>
        <p:nvSpPr>
          <p:cNvPr id="60" name="object 60"/>
          <p:cNvSpPr txBox="1"/>
          <p:nvPr/>
        </p:nvSpPr>
        <p:spPr>
          <a:xfrm>
            <a:off x="8748522" y="5224017"/>
            <a:ext cx="596265" cy="228268"/>
          </a:xfrm>
          <a:prstGeom prst="rect">
            <a:avLst/>
          </a:prstGeom>
        </p:spPr>
        <p:txBody>
          <a:bodyPr vert="horz" wrap="square" lIns="0" tIns="12700" rIns="0" bIns="0" rtlCol="0">
            <a:spAutoFit/>
          </a:bodyPr>
          <a:lstStyle/>
          <a:p>
            <a:pPr marL="12700" defTabSz="914400">
              <a:spcBef>
                <a:spcPts val="100"/>
              </a:spcBef>
            </a:pPr>
            <a:r>
              <a:rPr sz="1400" b="1" kern="0" spc="-30" dirty="0">
                <a:solidFill>
                  <a:srgbClr val="FFFFFF"/>
                </a:solidFill>
                <a:latin typeface="Arial"/>
                <a:cs typeface="Arial"/>
              </a:rPr>
              <a:t>TOTAL</a:t>
            </a:r>
            <a:endParaRPr sz="1400" kern="0">
              <a:solidFill>
                <a:sysClr val="windowText" lastClr="000000"/>
              </a:solidFill>
              <a:latin typeface="Arial"/>
              <a:cs typeface="Arial"/>
            </a:endParaRPr>
          </a:p>
        </p:txBody>
      </p:sp>
      <p:grpSp>
        <p:nvGrpSpPr>
          <p:cNvPr id="61" name="object 61"/>
          <p:cNvGrpSpPr/>
          <p:nvPr/>
        </p:nvGrpSpPr>
        <p:grpSpPr>
          <a:xfrm>
            <a:off x="7973567" y="4981956"/>
            <a:ext cx="2642870" cy="1579245"/>
            <a:chOff x="6449567" y="4981955"/>
            <a:chExt cx="2642870" cy="1579245"/>
          </a:xfrm>
        </p:grpSpPr>
        <p:pic>
          <p:nvPicPr>
            <p:cNvPr id="62" name="object 62"/>
            <p:cNvPicPr/>
            <p:nvPr/>
          </p:nvPicPr>
          <p:blipFill>
            <a:blip r:embed="rId30" cstate="print"/>
            <a:stretch>
              <a:fillRect/>
            </a:stretch>
          </p:blipFill>
          <p:spPr>
            <a:xfrm>
              <a:off x="7511795" y="4981955"/>
              <a:ext cx="1580388" cy="1578864"/>
            </a:xfrm>
            <a:prstGeom prst="rect">
              <a:avLst/>
            </a:prstGeom>
          </p:spPr>
        </p:pic>
        <p:pic>
          <p:nvPicPr>
            <p:cNvPr id="63" name="object 63"/>
            <p:cNvPicPr/>
            <p:nvPr/>
          </p:nvPicPr>
          <p:blipFill>
            <a:blip r:embed="rId31" cstate="print"/>
            <a:stretch>
              <a:fillRect/>
            </a:stretch>
          </p:blipFill>
          <p:spPr>
            <a:xfrm>
              <a:off x="7854695" y="5969508"/>
              <a:ext cx="906792" cy="379475"/>
            </a:xfrm>
            <a:prstGeom prst="rect">
              <a:avLst/>
            </a:prstGeom>
          </p:spPr>
        </p:pic>
        <p:sp>
          <p:nvSpPr>
            <p:cNvPr id="64" name="object 64"/>
            <p:cNvSpPr/>
            <p:nvPr/>
          </p:nvSpPr>
          <p:spPr>
            <a:xfrm>
              <a:off x="7520939" y="4995671"/>
              <a:ext cx="1458595" cy="1457325"/>
            </a:xfrm>
            <a:custGeom>
              <a:avLst/>
              <a:gdLst/>
              <a:ahLst/>
              <a:cxnLst/>
              <a:rect l="l" t="t" r="r" b="b"/>
              <a:pathLst>
                <a:path w="1458595" h="1457325">
                  <a:moveTo>
                    <a:pt x="729233" y="0"/>
                  </a:moveTo>
                  <a:lnTo>
                    <a:pt x="0" y="1456943"/>
                  </a:lnTo>
                  <a:lnTo>
                    <a:pt x="1458467" y="1456943"/>
                  </a:lnTo>
                  <a:lnTo>
                    <a:pt x="729233" y="0"/>
                  </a:lnTo>
                  <a:close/>
                </a:path>
              </a:pathLst>
            </a:custGeom>
            <a:solidFill>
              <a:srgbClr val="6F2F9F"/>
            </a:solidFill>
          </p:spPr>
          <p:txBody>
            <a:bodyPr wrap="square" lIns="0" tIns="0" rIns="0" bIns="0" rtlCol="0"/>
            <a:lstStyle/>
            <a:p>
              <a:pPr defTabSz="914400"/>
              <a:endParaRPr kern="0">
                <a:solidFill>
                  <a:sysClr val="windowText" lastClr="000000"/>
                </a:solidFill>
              </a:endParaRPr>
            </a:p>
          </p:txBody>
        </p:sp>
        <p:sp>
          <p:nvSpPr>
            <p:cNvPr id="65" name="object 65"/>
            <p:cNvSpPr/>
            <p:nvPr/>
          </p:nvSpPr>
          <p:spPr>
            <a:xfrm>
              <a:off x="7520939" y="4995671"/>
              <a:ext cx="1458595" cy="1457325"/>
            </a:xfrm>
            <a:custGeom>
              <a:avLst/>
              <a:gdLst/>
              <a:ahLst/>
              <a:cxnLst/>
              <a:rect l="l" t="t" r="r" b="b"/>
              <a:pathLst>
                <a:path w="1458595" h="1457325">
                  <a:moveTo>
                    <a:pt x="0" y="1456943"/>
                  </a:moveTo>
                  <a:lnTo>
                    <a:pt x="729233" y="0"/>
                  </a:lnTo>
                  <a:lnTo>
                    <a:pt x="1458467" y="1456943"/>
                  </a:lnTo>
                  <a:lnTo>
                    <a:pt x="0" y="1456943"/>
                  </a:lnTo>
                  <a:close/>
                </a:path>
              </a:pathLst>
            </a:custGeom>
            <a:ln w="12191">
              <a:solidFill>
                <a:srgbClr val="000000"/>
              </a:solidFill>
            </a:ln>
          </p:spPr>
          <p:txBody>
            <a:bodyPr wrap="square" lIns="0" tIns="0" rIns="0" bIns="0" rtlCol="0"/>
            <a:lstStyle/>
            <a:p>
              <a:pPr defTabSz="914400"/>
              <a:endParaRPr kern="0">
                <a:solidFill>
                  <a:sysClr val="windowText" lastClr="000000"/>
                </a:solidFill>
              </a:endParaRPr>
            </a:p>
          </p:txBody>
        </p:sp>
        <p:pic>
          <p:nvPicPr>
            <p:cNvPr id="66" name="object 66"/>
            <p:cNvPicPr/>
            <p:nvPr/>
          </p:nvPicPr>
          <p:blipFill>
            <a:blip r:embed="rId32" cstate="print"/>
            <a:stretch>
              <a:fillRect/>
            </a:stretch>
          </p:blipFill>
          <p:spPr>
            <a:xfrm>
              <a:off x="7853171" y="5966459"/>
              <a:ext cx="805433" cy="278117"/>
            </a:xfrm>
            <a:prstGeom prst="rect">
              <a:avLst/>
            </a:prstGeom>
          </p:spPr>
        </p:pic>
        <p:pic>
          <p:nvPicPr>
            <p:cNvPr id="67" name="object 67"/>
            <p:cNvPicPr/>
            <p:nvPr/>
          </p:nvPicPr>
          <p:blipFill>
            <a:blip r:embed="rId33" cstate="print"/>
            <a:stretch>
              <a:fillRect/>
            </a:stretch>
          </p:blipFill>
          <p:spPr>
            <a:xfrm>
              <a:off x="6449567" y="5580887"/>
              <a:ext cx="672845" cy="511289"/>
            </a:xfrm>
            <a:prstGeom prst="rect">
              <a:avLst/>
            </a:prstGeom>
          </p:spPr>
        </p:pic>
      </p:grpSp>
      <p:sp>
        <p:nvSpPr>
          <p:cNvPr id="68" name="object 68"/>
          <p:cNvSpPr txBox="1"/>
          <p:nvPr/>
        </p:nvSpPr>
        <p:spPr>
          <a:xfrm>
            <a:off x="8102601" y="5530758"/>
            <a:ext cx="429895" cy="641985"/>
          </a:xfrm>
          <a:prstGeom prst="rect">
            <a:avLst/>
          </a:prstGeom>
        </p:spPr>
        <p:txBody>
          <a:bodyPr vert="horz" wrap="square" lIns="0" tIns="120650" rIns="0" bIns="0" rtlCol="0">
            <a:spAutoFit/>
          </a:bodyPr>
          <a:lstStyle/>
          <a:p>
            <a:pPr marL="15875" defTabSz="914400">
              <a:spcBef>
                <a:spcPts val="950"/>
              </a:spcBef>
            </a:pPr>
            <a:r>
              <a:rPr b="1" kern="0" spc="-25" dirty="0">
                <a:solidFill>
                  <a:srgbClr val="FFFFFF"/>
                </a:solidFill>
                <a:latin typeface="Arial"/>
                <a:cs typeface="Arial"/>
              </a:rPr>
              <a:t>117</a:t>
            </a:r>
            <a:endParaRPr kern="0">
              <a:solidFill>
                <a:sysClr val="windowText" lastClr="000000"/>
              </a:solidFill>
              <a:latin typeface="Arial"/>
              <a:cs typeface="Arial"/>
            </a:endParaRPr>
          </a:p>
          <a:p>
            <a:pPr marL="12700" defTabSz="914400">
              <a:spcBef>
                <a:spcPts val="520"/>
              </a:spcBef>
            </a:pPr>
            <a:r>
              <a:rPr sz="1100" b="1" kern="0" spc="-20" dirty="0">
                <a:solidFill>
                  <a:srgbClr val="FFFFFF"/>
                </a:solidFill>
                <a:latin typeface="Arial"/>
                <a:cs typeface="Arial"/>
              </a:rPr>
              <a:t>NONE</a:t>
            </a:r>
            <a:endParaRPr sz="1100" kern="0">
              <a:solidFill>
                <a:sysClr val="windowText" lastClr="000000"/>
              </a:solidFill>
              <a:latin typeface="Arial"/>
              <a:cs typeface="Arial"/>
            </a:endParaRPr>
          </a:p>
        </p:txBody>
      </p:sp>
      <p:pic>
        <p:nvPicPr>
          <p:cNvPr id="69" name="object 69"/>
          <p:cNvPicPr/>
          <p:nvPr/>
        </p:nvPicPr>
        <p:blipFill>
          <a:blip r:embed="rId34" cstate="print"/>
          <a:stretch>
            <a:fillRect/>
          </a:stretch>
        </p:blipFill>
        <p:spPr>
          <a:xfrm>
            <a:off x="8711184" y="5439156"/>
            <a:ext cx="685037" cy="511289"/>
          </a:xfrm>
          <a:prstGeom prst="rect">
            <a:avLst/>
          </a:prstGeom>
        </p:spPr>
      </p:pic>
      <p:sp>
        <p:nvSpPr>
          <p:cNvPr id="70" name="object 70"/>
          <p:cNvSpPr txBox="1"/>
          <p:nvPr/>
        </p:nvSpPr>
        <p:spPr>
          <a:xfrm>
            <a:off x="8843898" y="5497169"/>
            <a:ext cx="405130" cy="299720"/>
          </a:xfrm>
          <a:prstGeom prst="rect">
            <a:avLst/>
          </a:prstGeom>
        </p:spPr>
        <p:txBody>
          <a:bodyPr vert="horz" wrap="square" lIns="0" tIns="12700" rIns="0" bIns="0" rtlCol="0">
            <a:spAutoFit/>
          </a:bodyPr>
          <a:lstStyle/>
          <a:p>
            <a:pPr marL="12700" defTabSz="914400">
              <a:spcBef>
                <a:spcPts val="100"/>
              </a:spcBef>
            </a:pPr>
            <a:r>
              <a:rPr b="1" kern="0" spc="-25" dirty="0">
                <a:solidFill>
                  <a:srgbClr val="FFFFFF"/>
                </a:solidFill>
                <a:latin typeface="Arial"/>
                <a:cs typeface="Arial"/>
              </a:rPr>
              <a:t>271</a:t>
            </a:r>
            <a:endParaRPr kern="0">
              <a:solidFill>
                <a:sysClr val="windowText" lastClr="000000"/>
              </a:solidFill>
              <a:latin typeface="Arial"/>
              <a:cs typeface="Arial"/>
            </a:endParaRPr>
          </a:p>
        </p:txBody>
      </p:sp>
      <p:pic>
        <p:nvPicPr>
          <p:cNvPr id="71" name="object 71"/>
          <p:cNvPicPr/>
          <p:nvPr/>
        </p:nvPicPr>
        <p:blipFill>
          <a:blip r:embed="rId35" cstate="print"/>
          <a:stretch>
            <a:fillRect/>
          </a:stretch>
        </p:blipFill>
        <p:spPr>
          <a:xfrm>
            <a:off x="9462516" y="5580889"/>
            <a:ext cx="672846" cy="511289"/>
          </a:xfrm>
          <a:prstGeom prst="rect">
            <a:avLst/>
          </a:prstGeom>
        </p:spPr>
      </p:pic>
      <p:sp>
        <p:nvSpPr>
          <p:cNvPr id="72" name="object 72"/>
          <p:cNvSpPr txBox="1"/>
          <p:nvPr/>
        </p:nvSpPr>
        <p:spPr>
          <a:xfrm>
            <a:off x="9443973" y="5498682"/>
            <a:ext cx="662940" cy="669290"/>
          </a:xfrm>
          <a:prstGeom prst="rect">
            <a:avLst/>
          </a:prstGeom>
        </p:spPr>
        <p:txBody>
          <a:bodyPr vert="horz" wrap="square" lIns="0" tIns="152400" rIns="0" bIns="0" rtlCol="0">
            <a:spAutoFit/>
          </a:bodyPr>
          <a:lstStyle/>
          <a:p>
            <a:pPr marL="31115" algn="ctr" defTabSz="914400">
              <a:spcBef>
                <a:spcPts val="1200"/>
              </a:spcBef>
            </a:pPr>
            <a:r>
              <a:rPr b="1" kern="0" spc="-25" dirty="0">
                <a:solidFill>
                  <a:srgbClr val="FFFFFF"/>
                </a:solidFill>
                <a:latin typeface="Arial"/>
                <a:cs typeface="Arial"/>
              </a:rPr>
              <a:t>110</a:t>
            </a:r>
            <a:endParaRPr kern="0">
              <a:solidFill>
                <a:sysClr val="windowText" lastClr="000000"/>
              </a:solidFill>
              <a:latin typeface="Arial"/>
              <a:cs typeface="Arial"/>
            </a:endParaRPr>
          </a:p>
          <a:p>
            <a:pPr algn="ctr" defTabSz="914400">
              <a:spcBef>
                <a:spcPts val="605"/>
              </a:spcBef>
            </a:pPr>
            <a:r>
              <a:rPr sz="1000" b="1" kern="0" spc="-10" dirty="0">
                <a:solidFill>
                  <a:srgbClr val="FFFFFF"/>
                </a:solidFill>
                <a:latin typeface="Arial"/>
                <a:cs typeface="Arial"/>
              </a:rPr>
              <a:t>MULTIPLE</a:t>
            </a:r>
            <a:endParaRPr sz="1000" kern="0">
              <a:solidFill>
                <a:sysClr val="windowText" lastClr="000000"/>
              </a:solidFill>
              <a:latin typeface="Arial"/>
              <a:cs typeface="Arial"/>
            </a:endParaRPr>
          </a:p>
        </p:txBody>
      </p:sp>
      <p:pic>
        <p:nvPicPr>
          <p:cNvPr id="73" name="object 73"/>
          <p:cNvPicPr/>
          <p:nvPr/>
        </p:nvPicPr>
        <p:blipFill>
          <a:blip r:embed="rId36" cstate="print"/>
          <a:stretch>
            <a:fillRect/>
          </a:stretch>
        </p:blipFill>
        <p:spPr>
          <a:xfrm>
            <a:off x="8775192" y="4154437"/>
            <a:ext cx="558546" cy="511289"/>
          </a:xfrm>
          <a:prstGeom prst="rect">
            <a:avLst/>
          </a:prstGeom>
        </p:spPr>
      </p:pic>
      <p:sp>
        <p:nvSpPr>
          <p:cNvPr id="74" name="object 74"/>
          <p:cNvSpPr txBox="1"/>
          <p:nvPr/>
        </p:nvSpPr>
        <p:spPr>
          <a:xfrm>
            <a:off x="8772270" y="4154811"/>
            <a:ext cx="547370" cy="560070"/>
          </a:xfrm>
          <a:prstGeom prst="rect">
            <a:avLst/>
          </a:prstGeom>
        </p:spPr>
        <p:txBody>
          <a:bodyPr vert="horz" wrap="square" lIns="0" tIns="69215" rIns="0" bIns="0" rtlCol="0">
            <a:spAutoFit/>
          </a:bodyPr>
          <a:lstStyle/>
          <a:p>
            <a:pPr marL="1905" algn="ctr" defTabSz="914400">
              <a:spcBef>
                <a:spcPts val="545"/>
              </a:spcBef>
            </a:pPr>
            <a:r>
              <a:rPr b="1" kern="0" spc="-25" dirty="0">
                <a:solidFill>
                  <a:srgbClr val="FFFFFF"/>
                </a:solidFill>
                <a:latin typeface="Arial"/>
                <a:cs typeface="Arial"/>
              </a:rPr>
              <a:t>44</a:t>
            </a:r>
            <a:endParaRPr kern="0">
              <a:solidFill>
                <a:sysClr val="windowText" lastClr="000000"/>
              </a:solidFill>
              <a:latin typeface="Arial"/>
              <a:cs typeface="Arial"/>
            </a:endParaRPr>
          </a:p>
          <a:p>
            <a:pPr algn="ctr" defTabSz="914400">
              <a:spcBef>
                <a:spcPts val="280"/>
              </a:spcBef>
            </a:pPr>
            <a:r>
              <a:rPr sz="1100" b="1" kern="0" spc="-10" dirty="0">
                <a:solidFill>
                  <a:srgbClr val="FFFFFF"/>
                </a:solidFill>
                <a:latin typeface="Arial"/>
                <a:cs typeface="Arial"/>
              </a:rPr>
              <a:t>SINGLE</a:t>
            </a:r>
            <a:endParaRPr sz="1100" kern="0">
              <a:solidFill>
                <a:sysClr val="windowText" lastClr="000000"/>
              </a:solidFill>
              <a:latin typeface="Arial"/>
              <a:cs typeface="Arial"/>
            </a:endParaRPr>
          </a:p>
        </p:txBody>
      </p:sp>
      <p:pic>
        <p:nvPicPr>
          <p:cNvPr id="75" name="object 75"/>
          <p:cNvPicPr/>
          <p:nvPr/>
        </p:nvPicPr>
        <p:blipFill>
          <a:blip r:embed="rId37" cstate="print"/>
          <a:stretch>
            <a:fillRect/>
          </a:stretch>
        </p:blipFill>
        <p:spPr>
          <a:xfrm>
            <a:off x="7894320" y="6423663"/>
            <a:ext cx="2298954" cy="434336"/>
          </a:xfrm>
          <a:prstGeom prst="rect">
            <a:avLst/>
          </a:prstGeom>
        </p:spPr>
      </p:pic>
      <p:sp>
        <p:nvSpPr>
          <p:cNvPr id="76" name="object 76"/>
          <p:cNvSpPr txBox="1"/>
          <p:nvPr/>
        </p:nvSpPr>
        <p:spPr>
          <a:xfrm>
            <a:off x="8026147" y="6481673"/>
            <a:ext cx="2019935" cy="299720"/>
          </a:xfrm>
          <a:prstGeom prst="rect">
            <a:avLst/>
          </a:prstGeom>
        </p:spPr>
        <p:txBody>
          <a:bodyPr vert="horz" wrap="square" lIns="0" tIns="12700" rIns="0" bIns="0" rtlCol="0">
            <a:spAutoFit/>
          </a:bodyPr>
          <a:lstStyle/>
          <a:p>
            <a:pPr marL="12700" defTabSz="914400">
              <a:spcBef>
                <a:spcPts val="100"/>
              </a:spcBef>
            </a:pPr>
            <a:r>
              <a:rPr b="1" u="sng" kern="0" dirty="0">
                <a:solidFill>
                  <a:sysClr val="windowText" lastClr="000000"/>
                </a:solidFill>
                <a:uFill>
                  <a:solidFill>
                    <a:srgbClr val="000000"/>
                  </a:solidFill>
                </a:uFill>
                <a:latin typeface="Arial"/>
                <a:cs typeface="Arial"/>
              </a:rPr>
              <a:t>NALOXONE</a:t>
            </a:r>
            <a:r>
              <a:rPr b="1" u="sng" kern="0" spc="-65" dirty="0">
                <a:solidFill>
                  <a:sysClr val="windowText" lastClr="000000"/>
                </a:solidFill>
                <a:uFill>
                  <a:solidFill>
                    <a:srgbClr val="000000"/>
                  </a:solidFill>
                </a:uFill>
                <a:latin typeface="Arial"/>
                <a:cs typeface="Arial"/>
              </a:rPr>
              <a:t> </a:t>
            </a:r>
            <a:r>
              <a:rPr b="1" u="sng" kern="0" spc="-20" dirty="0">
                <a:solidFill>
                  <a:sysClr val="windowText" lastClr="000000"/>
                </a:solidFill>
                <a:uFill>
                  <a:solidFill>
                    <a:srgbClr val="000000"/>
                  </a:solidFill>
                </a:uFill>
                <a:latin typeface="Arial"/>
                <a:cs typeface="Arial"/>
              </a:rPr>
              <a:t>USED</a:t>
            </a:r>
            <a:endParaRPr kern="0">
              <a:solidFill>
                <a:sysClr val="windowText" lastClr="000000"/>
              </a:solidFill>
              <a:latin typeface="Arial"/>
              <a:cs typeface="Arial"/>
            </a:endParaRPr>
          </a:p>
        </p:txBody>
      </p:sp>
      <p:grpSp>
        <p:nvGrpSpPr>
          <p:cNvPr id="77" name="object 77"/>
          <p:cNvGrpSpPr/>
          <p:nvPr/>
        </p:nvGrpSpPr>
        <p:grpSpPr>
          <a:xfrm>
            <a:off x="8031480" y="1123200"/>
            <a:ext cx="2025014" cy="5671820"/>
            <a:chOff x="6507480" y="1123200"/>
            <a:chExt cx="2025014" cy="5671820"/>
          </a:xfrm>
        </p:grpSpPr>
        <p:pic>
          <p:nvPicPr>
            <p:cNvPr id="78" name="object 78"/>
            <p:cNvPicPr/>
            <p:nvPr/>
          </p:nvPicPr>
          <p:blipFill>
            <a:blip r:embed="rId38" cstate="print"/>
            <a:stretch>
              <a:fillRect/>
            </a:stretch>
          </p:blipFill>
          <p:spPr>
            <a:xfrm>
              <a:off x="6507480" y="6739126"/>
              <a:ext cx="2024633" cy="55684"/>
            </a:xfrm>
            <a:prstGeom prst="rect">
              <a:avLst/>
            </a:prstGeom>
          </p:spPr>
        </p:pic>
        <p:pic>
          <p:nvPicPr>
            <p:cNvPr id="79" name="object 79"/>
            <p:cNvPicPr/>
            <p:nvPr/>
          </p:nvPicPr>
          <p:blipFill>
            <a:blip r:embed="rId39" cstate="print"/>
            <a:stretch>
              <a:fillRect/>
            </a:stretch>
          </p:blipFill>
          <p:spPr>
            <a:xfrm>
              <a:off x="7034784" y="1155192"/>
              <a:ext cx="956309" cy="2241041"/>
            </a:xfrm>
            <a:prstGeom prst="rect">
              <a:avLst/>
            </a:prstGeom>
          </p:spPr>
        </p:pic>
        <p:pic>
          <p:nvPicPr>
            <p:cNvPr id="80" name="object 80"/>
            <p:cNvPicPr/>
            <p:nvPr/>
          </p:nvPicPr>
          <p:blipFill>
            <a:blip r:embed="rId40" cstate="print"/>
            <a:stretch>
              <a:fillRect/>
            </a:stretch>
          </p:blipFill>
          <p:spPr>
            <a:xfrm>
              <a:off x="7043928" y="1164336"/>
              <a:ext cx="903731" cy="2188464"/>
            </a:xfrm>
            <a:prstGeom prst="rect">
              <a:avLst/>
            </a:prstGeom>
          </p:spPr>
        </p:pic>
        <p:pic>
          <p:nvPicPr>
            <p:cNvPr id="81" name="object 81"/>
            <p:cNvPicPr/>
            <p:nvPr/>
          </p:nvPicPr>
          <p:blipFill>
            <a:blip r:embed="rId41" cstate="print"/>
            <a:stretch>
              <a:fillRect/>
            </a:stretch>
          </p:blipFill>
          <p:spPr>
            <a:xfrm>
              <a:off x="7237476" y="1123200"/>
              <a:ext cx="537209" cy="511289"/>
            </a:xfrm>
            <a:prstGeom prst="rect">
              <a:avLst/>
            </a:prstGeom>
          </p:spPr>
        </p:pic>
      </p:grpSp>
      <p:sp>
        <p:nvSpPr>
          <p:cNvPr id="82" name="object 82"/>
          <p:cNvSpPr txBox="1"/>
          <p:nvPr/>
        </p:nvSpPr>
        <p:spPr>
          <a:xfrm>
            <a:off x="8893303" y="1172336"/>
            <a:ext cx="257175" cy="299720"/>
          </a:xfrm>
          <a:prstGeom prst="rect">
            <a:avLst/>
          </a:prstGeom>
        </p:spPr>
        <p:txBody>
          <a:bodyPr vert="horz" wrap="square" lIns="0" tIns="12700" rIns="0" bIns="0" rtlCol="0">
            <a:spAutoFit/>
          </a:bodyPr>
          <a:lstStyle/>
          <a:p>
            <a:pPr marL="12700" defTabSz="914400">
              <a:spcBef>
                <a:spcPts val="100"/>
              </a:spcBef>
            </a:pPr>
            <a:r>
              <a:rPr b="1" kern="0" spc="-25" dirty="0">
                <a:solidFill>
                  <a:srgbClr val="FFFFFF"/>
                </a:solidFill>
                <a:latin typeface="Calibri"/>
                <a:cs typeface="Calibri"/>
              </a:rPr>
              <a:t>49</a:t>
            </a:r>
            <a:endParaRPr kern="0">
              <a:solidFill>
                <a:sysClr val="windowText" lastClr="000000"/>
              </a:solidFill>
              <a:latin typeface="Calibri"/>
              <a:cs typeface="Calibri"/>
            </a:endParaRPr>
          </a:p>
        </p:txBody>
      </p:sp>
      <p:grpSp>
        <p:nvGrpSpPr>
          <p:cNvPr id="83" name="object 83"/>
          <p:cNvGrpSpPr/>
          <p:nvPr/>
        </p:nvGrpSpPr>
        <p:grpSpPr>
          <a:xfrm>
            <a:off x="8775192" y="1693164"/>
            <a:ext cx="483234" cy="594360"/>
            <a:chOff x="7251192" y="1693164"/>
            <a:chExt cx="483234" cy="594360"/>
          </a:xfrm>
        </p:grpSpPr>
        <p:sp>
          <p:nvSpPr>
            <p:cNvPr id="84" name="object 84"/>
            <p:cNvSpPr/>
            <p:nvPr/>
          </p:nvSpPr>
          <p:spPr>
            <a:xfrm>
              <a:off x="7257288" y="1699260"/>
              <a:ext cx="471170" cy="582295"/>
            </a:xfrm>
            <a:custGeom>
              <a:avLst/>
              <a:gdLst/>
              <a:ahLst/>
              <a:cxnLst/>
              <a:rect l="l" t="t" r="r" b="b"/>
              <a:pathLst>
                <a:path w="471170" h="582294">
                  <a:moveTo>
                    <a:pt x="400303" y="0"/>
                  </a:moveTo>
                  <a:lnTo>
                    <a:pt x="70611" y="0"/>
                  </a:lnTo>
                  <a:lnTo>
                    <a:pt x="70611" y="285750"/>
                  </a:lnTo>
                  <a:lnTo>
                    <a:pt x="0" y="285750"/>
                  </a:lnTo>
                  <a:lnTo>
                    <a:pt x="235457" y="582167"/>
                  </a:lnTo>
                  <a:lnTo>
                    <a:pt x="470915" y="285750"/>
                  </a:lnTo>
                  <a:lnTo>
                    <a:pt x="400303" y="285750"/>
                  </a:lnTo>
                  <a:lnTo>
                    <a:pt x="400303"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85" name="object 85"/>
            <p:cNvSpPr/>
            <p:nvPr/>
          </p:nvSpPr>
          <p:spPr>
            <a:xfrm>
              <a:off x="7257288" y="1699260"/>
              <a:ext cx="471170" cy="582295"/>
            </a:xfrm>
            <a:custGeom>
              <a:avLst/>
              <a:gdLst/>
              <a:ahLst/>
              <a:cxnLst/>
              <a:rect l="l" t="t" r="r" b="b"/>
              <a:pathLst>
                <a:path w="471170" h="582294">
                  <a:moveTo>
                    <a:pt x="0" y="285750"/>
                  </a:moveTo>
                  <a:lnTo>
                    <a:pt x="70611" y="285750"/>
                  </a:lnTo>
                  <a:lnTo>
                    <a:pt x="70611" y="0"/>
                  </a:lnTo>
                  <a:lnTo>
                    <a:pt x="400303" y="0"/>
                  </a:lnTo>
                  <a:lnTo>
                    <a:pt x="400303" y="285750"/>
                  </a:lnTo>
                  <a:lnTo>
                    <a:pt x="470915" y="285750"/>
                  </a:lnTo>
                  <a:lnTo>
                    <a:pt x="235457" y="582167"/>
                  </a:lnTo>
                  <a:lnTo>
                    <a:pt x="0" y="285750"/>
                  </a:lnTo>
                  <a:close/>
                </a:path>
              </a:pathLst>
            </a:custGeom>
            <a:ln w="12191">
              <a:solidFill>
                <a:srgbClr val="CC00FF"/>
              </a:solidFill>
            </a:ln>
          </p:spPr>
          <p:txBody>
            <a:bodyPr wrap="square" lIns="0" tIns="0" rIns="0" bIns="0" rtlCol="0"/>
            <a:lstStyle/>
            <a:p>
              <a:pPr defTabSz="914400"/>
              <a:endParaRPr kern="0">
                <a:solidFill>
                  <a:sysClr val="windowText" lastClr="000000"/>
                </a:solidFill>
              </a:endParaRPr>
            </a:p>
          </p:txBody>
        </p:sp>
      </p:grpSp>
      <p:sp>
        <p:nvSpPr>
          <p:cNvPr id="86" name="object 86"/>
          <p:cNvSpPr txBox="1"/>
          <p:nvPr/>
        </p:nvSpPr>
        <p:spPr>
          <a:xfrm>
            <a:off x="8870951" y="1950212"/>
            <a:ext cx="305435" cy="182742"/>
          </a:xfrm>
          <a:prstGeom prst="rect">
            <a:avLst/>
          </a:prstGeom>
        </p:spPr>
        <p:txBody>
          <a:bodyPr vert="horz" wrap="square" lIns="0" tIns="13335" rIns="0" bIns="0" rtlCol="0">
            <a:spAutoFit/>
          </a:bodyPr>
          <a:lstStyle/>
          <a:p>
            <a:pPr marL="12700" defTabSz="914400">
              <a:spcBef>
                <a:spcPts val="105"/>
              </a:spcBef>
            </a:pPr>
            <a:r>
              <a:rPr sz="1100" b="1" kern="0" spc="-25" dirty="0">
                <a:solidFill>
                  <a:sysClr val="windowText" lastClr="000000"/>
                </a:solidFill>
                <a:latin typeface="Arial"/>
                <a:cs typeface="Arial"/>
              </a:rPr>
              <a:t>40%</a:t>
            </a:r>
            <a:endParaRPr sz="1100" kern="0">
              <a:solidFill>
                <a:sysClr val="windowText" lastClr="000000"/>
              </a:solidFill>
              <a:latin typeface="Arial"/>
              <a:cs typeface="Arial"/>
            </a:endParaRPr>
          </a:p>
        </p:txBody>
      </p:sp>
      <p:sp>
        <p:nvSpPr>
          <p:cNvPr id="87" name="object 87"/>
          <p:cNvSpPr txBox="1"/>
          <p:nvPr/>
        </p:nvSpPr>
        <p:spPr>
          <a:xfrm>
            <a:off x="8476234" y="600837"/>
            <a:ext cx="1080135" cy="507365"/>
          </a:xfrm>
          <a:prstGeom prst="rect">
            <a:avLst/>
          </a:prstGeom>
        </p:spPr>
        <p:txBody>
          <a:bodyPr vert="horz" wrap="square" lIns="0" tIns="13335" rIns="0" bIns="0" rtlCol="0">
            <a:spAutoFit/>
          </a:bodyPr>
          <a:lstStyle/>
          <a:p>
            <a:pPr marL="12065" marR="5080" indent="635" algn="ctr" defTabSz="914400">
              <a:spcBef>
                <a:spcPts val="105"/>
              </a:spcBef>
            </a:pPr>
            <a:r>
              <a:rPr sz="1050" b="1" u="sng" kern="0" spc="-10" dirty="0">
                <a:solidFill>
                  <a:sysClr val="windowText" lastClr="000000"/>
                </a:solidFill>
                <a:uFill>
                  <a:solidFill>
                    <a:srgbClr val="000000"/>
                  </a:solidFill>
                </a:uFill>
                <a:latin typeface="Arial"/>
                <a:cs typeface="Arial"/>
              </a:rPr>
              <a:t>NALOXONE</a:t>
            </a:r>
            <a:r>
              <a:rPr sz="1050" b="1" kern="0" spc="-10" dirty="0">
                <a:solidFill>
                  <a:sysClr val="windowText" lastClr="000000"/>
                </a:solidFill>
                <a:latin typeface="Arial"/>
                <a:cs typeface="Arial"/>
              </a:rPr>
              <a:t> </a:t>
            </a:r>
            <a:r>
              <a:rPr sz="1050" b="1" u="sng" kern="0" spc="-10" dirty="0">
                <a:solidFill>
                  <a:sysClr val="windowText" lastClr="000000"/>
                </a:solidFill>
                <a:uFill>
                  <a:solidFill>
                    <a:srgbClr val="000000"/>
                  </a:solidFill>
                </a:uFill>
                <a:latin typeface="Arial"/>
                <a:cs typeface="Arial"/>
              </a:rPr>
              <a:t>ADMINISTERED</a:t>
            </a:r>
            <a:r>
              <a:rPr sz="1050" b="1" kern="0" spc="-10" dirty="0">
                <a:solidFill>
                  <a:sysClr val="windowText" lastClr="000000"/>
                </a:solidFill>
                <a:latin typeface="Arial"/>
                <a:cs typeface="Arial"/>
              </a:rPr>
              <a:t> </a:t>
            </a:r>
            <a:r>
              <a:rPr sz="1050" b="1" u="sng" kern="0" dirty="0">
                <a:solidFill>
                  <a:sysClr val="windowText" lastClr="000000"/>
                </a:solidFill>
                <a:uFill>
                  <a:solidFill>
                    <a:srgbClr val="000000"/>
                  </a:solidFill>
                </a:uFill>
                <a:latin typeface="Arial"/>
                <a:cs typeface="Arial"/>
              </a:rPr>
              <a:t>BY</a:t>
            </a:r>
            <a:r>
              <a:rPr sz="1050" b="1" u="sng" kern="0" spc="-15" dirty="0">
                <a:solidFill>
                  <a:sysClr val="windowText" lastClr="000000"/>
                </a:solidFill>
                <a:uFill>
                  <a:solidFill>
                    <a:srgbClr val="000000"/>
                  </a:solidFill>
                </a:uFill>
                <a:latin typeface="Arial"/>
                <a:cs typeface="Arial"/>
              </a:rPr>
              <a:t> </a:t>
            </a:r>
            <a:r>
              <a:rPr sz="1050" b="1" u="sng" kern="0" spc="-10" dirty="0">
                <a:solidFill>
                  <a:sysClr val="windowText" lastClr="000000"/>
                </a:solidFill>
                <a:uFill>
                  <a:solidFill>
                    <a:srgbClr val="000000"/>
                  </a:solidFill>
                </a:uFill>
                <a:latin typeface="Arial"/>
                <a:cs typeface="Arial"/>
              </a:rPr>
              <a:t>BYSTANDER</a:t>
            </a:r>
            <a:endParaRPr sz="1050" kern="0" dirty="0">
              <a:solidFill>
                <a:sysClr val="windowText" lastClr="000000"/>
              </a:solidFill>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object 21">
            <a:extLst>
              <a:ext uri="{FF2B5EF4-FFF2-40B4-BE49-F238E27FC236}">
                <a16:creationId xmlns:a16="http://schemas.microsoft.com/office/drawing/2014/main" id="{78ED8170-2C97-68BA-253C-D4747051CD94}"/>
              </a:ext>
            </a:extLst>
          </p:cNvPr>
          <p:cNvPicPr/>
          <p:nvPr/>
        </p:nvPicPr>
        <p:blipFill>
          <a:blip r:embed="rId2" cstate="print"/>
          <a:stretch>
            <a:fillRect/>
          </a:stretch>
        </p:blipFill>
        <p:spPr>
          <a:xfrm>
            <a:off x="2757864" y="139553"/>
            <a:ext cx="6539874" cy="490728"/>
          </a:xfrm>
          <a:prstGeom prst="rect">
            <a:avLst/>
          </a:prstGeom>
        </p:spPr>
      </p:pic>
      <p:sp>
        <p:nvSpPr>
          <p:cNvPr id="2" name="object 2"/>
          <p:cNvSpPr txBox="1">
            <a:spLocks noGrp="1"/>
          </p:cNvSpPr>
          <p:nvPr>
            <p:ph type="title"/>
          </p:nvPr>
        </p:nvSpPr>
        <p:spPr>
          <a:xfrm>
            <a:off x="3013076" y="137513"/>
            <a:ext cx="6744799"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2375917" y="1051561"/>
            <a:ext cx="7400925" cy="5381625"/>
            <a:chOff x="851916" y="1051560"/>
            <a:chExt cx="7400925" cy="5381625"/>
          </a:xfrm>
        </p:grpSpPr>
        <p:pic>
          <p:nvPicPr>
            <p:cNvPr id="4" name="object 4"/>
            <p:cNvPicPr/>
            <p:nvPr/>
          </p:nvPicPr>
          <p:blipFill>
            <a:blip r:embed="rId3" cstate="print"/>
            <a:stretch>
              <a:fillRect/>
            </a:stretch>
          </p:blipFill>
          <p:spPr>
            <a:xfrm>
              <a:off x="851916" y="1051560"/>
              <a:ext cx="7400544" cy="5381244"/>
            </a:xfrm>
            <a:prstGeom prst="rect">
              <a:avLst/>
            </a:prstGeom>
          </p:spPr>
        </p:pic>
        <p:sp>
          <p:nvSpPr>
            <p:cNvPr id="5" name="object 5"/>
            <p:cNvSpPr/>
            <p:nvPr/>
          </p:nvSpPr>
          <p:spPr>
            <a:xfrm>
              <a:off x="877824" y="1077468"/>
              <a:ext cx="7298690" cy="5279390"/>
            </a:xfrm>
            <a:custGeom>
              <a:avLst/>
              <a:gdLst/>
              <a:ahLst/>
              <a:cxnLst/>
              <a:rect l="l" t="t" r="r" b="b"/>
              <a:pathLst>
                <a:path w="7298690" h="5279390">
                  <a:moveTo>
                    <a:pt x="7298435" y="0"/>
                  </a:moveTo>
                  <a:lnTo>
                    <a:pt x="0" y="0"/>
                  </a:lnTo>
                  <a:lnTo>
                    <a:pt x="0" y="5279136"/>
                  </a:lnTo>
                  <a:lnTo>
                    <a:pt x="7298435" y="5279136"/>
                  </a:lnTo>
                  <a:lnTo>
                    <a:pt x="7298435"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6" name="object 6"/>
            <p:cNvPicPr/>
            <p:nvPr/>
          </p:nvPicPr>
          <p:blipFill>
            <a:blip r:embed="rId4" cstate="print"/>
            <a:stretch>
              <a:fillRect/>
            </a:stretch>
          </p:blipFill>
          <p:spPr>
            <a:xfrm>
              <a:off x="1196340" y="2284476"/>
              <a:ext cx="6860285" cy="1988058"/>
            </a:xfrm>
            <a:prstGeom prst="rect">
              <a:avLst/>
            </a:prstGeom>
          </p:spPr>
        </p:pic>
      </p:grpSp>
      <p:sp>
        <p:nvSpPr>
          <p:cNvPr id="7" name="object 7"/>
          <p:cNvSpPr txBox="1"/>
          <p:nvPr/>
        </p:nvSpPr>
        <p:spPr>
          <a:xfrm>
            <a:off x="2432101" y="2490343"/>
            <a:ext cx="194945" cy="1856105"/>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90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80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70</a:t>
            </a:r>
            <a:endParaRPr sz="1200" kern="0">
              <a:solidFill>
                <a:sysClr val="windowText" lastClr="000000"/>
              </a:solidFill>
              <a:latin typeface="Arial"/>
              <a:cs typeface="Arial"/>
            </a:endParaRPr>
          </a:p>
          <a:p>
            <a:pPr marL="12700" defTabSz="914400">
              <a:spcBef>
                <a:spcPts val="5"/>
              </a:spcBef>
            </a:pPr>
            <a:r>
              <a:rPr sz="1200" b="1" kern="0" spc="-25" dirty="0">
                <a:solidFill>
                  <a:sysClr val="windowText" lastClr="000000"/>
                </a:solidFill>
                <a:latin typeface="Arial"/>
                <a:cs typeface="Arial"/>
              </a:rPr>
              <a:t>60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50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40</a:t>
            </a:r>
            <a:endParaRPr sz="1200" kern="0">
              <a:solidFill>
                <a:sysClr val="windowText" lastClr="000000"/>
              </a:solidFill>
              <a:latin typeface="Arial"/>
              <a:cs typeface="Arial"/>
            </a:endParaRPr>
          </a:p>
          <a:p>
            <a:pPr marL="12700" defTabSz="914400">
              <a:spcBef>
                <a:spcPts val="5"/>
              </a:spcBef>
            </a:pPr>
            <a:r>
              <a:rPr sz="1200" b="1" kern="0" spc="-25" dirty="0">
                <a:solidFill>
                  <a:sysClr val="windowText" lastClr="000000"/>
                </a:solidFill>
                <a:latin typeface="Arial"/>
                <a:cs typeface="Arial"/>
              </a:rPr>
              <a:t>30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20</a:t>
            </a:r>
            <a:endParaRPr sz="1200" kern="0">
              <a:solidFill>
                <a:sysClr val="windowText" lastClr="000000"/>
              </a:solidFill>
              <a:latin typeface="Arial"/>
              <a:cs typeface="Arial"/>
            </a:endParaRPr>
          </a:p>
          <a:p>
            <a:pPr marL="12700" defTabSz="914400"/>
            <a:r>
              <a:rPr sz="1200" b="1" kern="0" spc="-25" dirty="0">
                <a:solidFill>
                  <a:sysClr val="windowText" lastClr="000000"/>
                </a:solidFill>
                <a:latin typeface="Arial"/>
                <a:cs typeface="Arial"/>
              </a:rPr>
              <a:t>10</a:t>
            </a:r>
            <a:endParaRPr sz="1200" kern="0">
              <a:solidFill>
                <a:sysClr val="windowText" lastClr="000000"/>
              </a:solidFill>
              <a:latin typeface="Arial"/>
              <a:cs typeface="Arial"/>
            </a:endParaRPr>
          </a:p>
          <a:p>
            <a:pPr marL="96520" defTabSz="914400"/>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grpSp>
        <p:nvGrpSpPr>
          <p:cNvPr id="8" name="object 8"/>
          <p:cNvGrpSpPr/>
          <p:nvPr/>
        </p:nvGrpSpPr>
        <p:grpSpPr>
          <a:xfrm>
            <a:off x="2471446" y="4363846"/>
            <a:ext cx="6468745" cy="982980"/>
            <a:chOff x="947445" y="4363846"/>
            <a:chExt cx="6468745" cy="982980"/>
          </a:xfrm>
        </p:grpSpPr>
        <p:pic>
          <p:nvPicPr>
            <p:cNvPr id="9" name="object 9"/>
            <p:cNvPicPr/>
            <p:nvPr/>
          </p:nvPicPr>
          <p:blipFill>
            <a:blip r:embed="rId5" cstate="print"/>
            <a:stretch>
              <a:fillRect/>
            </a:stretch>
          </p:blipFill>
          <p:spPr>
            <a:xfrm>
              <a:off x="947445" y="4369307"/>
              <a:ext cx="1108430" cy="601472"/>
            </a:xfrm>
            <a:prstGeom prst="rect">
              <a:avLst/>
            </a:prstGeom>
          </p:spPr>
        </p:pic>
        <p:sp>
          <p:nvSpPr>
            <p:cNvPr id="10" name="object 10"/>
            <p:cNvSpPr/>
            <p:nvPr/>
          </p:nvSpPr>
          <p:spPr>
            <a:xfrm>
              <a:off x="2156079" y="4363846"/>
              <a:ext cx="2582545" cy="640715"/>
            </a:xfrm>
            <a:custGeom>
              <a:avLst/>
              <a:gdLst/>
              <a:ahLst/>
              <a:cxnLst/>
              <a:rect l="l" t="t" r="r" b="b"/>
              <a:pathLst>
                <a:path w="2582545" h="640714">
                  <a:moveTo>
                    <a:pt x="108953" y="391287"/>
                  </a:moveTo>
                  <a:lnTo>
                    <a:pt x="101473" y="367665"/>
                  </a:lnTo>
                  <a:lnTo>
                    <a:pt x="81407" y="378079"/>
                  </a:lnTo>
                  <a:lnTo>
                    <a:pt x="81737" y="378079"/>
                  </a:lnTo>
                  <a:lnTo>
                    <a:pt x="85979" y="384937"/>
                  </a:lnTo>
                  <a:lnTo>
                    <a:pt x="87845" y="390779"/>
                  </a:lnTo>
                  <a:lnTo>
                    <a:pt x="87896" y="390944"/>
                  </a:lnTo>
                  <a:lnTo>
                    <a:pt x="88011" y="391287"/>
                  </a:lnTo>
                  <a:lnTo>
                    <a:pt x="68580" y="419608"/>
                  </a:lnTo>
                  <a:lnTo>
                    <a:pt x="60960" y="418973"/>
                  </a:lnTo>
                  <a:lnTo>
                    <a:pt x="28790" y="396621"/>
                  </a:lnTo>
                  <a:lnTo>
                    <a:pt x="19685" y="370459"/>
                  </a:lnTo>
                  <a:lnTo>
                    <a:pt x="22352" y="363728"/>
                  </a:lnTo>
                  <a:lnTo>
                    <a:pt x="28067" y="358013"/>
                  </a:lnTo>
                  <a:lnTo>
                    <a:pt x="32131" y="353822"/>
                  </a:lnTo>
                  <a:lnTo>
                    <a:pt x="36830" y="351536"/>
                  </a:lnTo>
                  <a:lnTo>
                    <a:pt x="42037" y="350901"/>
                  </a:lnTo>
                  <a:lnTo>
                    <a:pt x="47244" y="350393"/>
                  </a:lnTo>
                  <a:lnTo>
                    <a:pt x="52324" y="351663"/>
                  </a:lnTo>
                  <a:lnTo>
                    <a:pt x="57277" y="354711"/>
                  </a:lnTo>
                  <a:lnTo>
                    <a:pt x="59905" y="350393"/>
                  </a:lnTo>
                  <a:lnTo>
                    <a:pt x="68961" y="335534"/>
                  </a:lnTo>
                  <a:lnTo>
                    <a:pt x="61087" y="331216"/>
                  </a:lnTo>
                  <a:lnTo>
                    <a:pt x="53721" y="329057"/>
                  </a:lnTo>
                  <a:lnTo>
                    <a:pt x="46863" y="329311"/>
                  </a:lnTo>
                  <a:lnTo>
                    <a:pt x="8445" y="352298"/>
                  </a:lnTo>
                  <a:lnTo>
                    <a:pt x="0" y="380746"/>
                  </a:lnTo>
                  <a:lnTo>
                    <a:pt x="1397" y="390144"/>
                  </a:lnTo>
                  <a:lnTo>
                    <a:pt x="29197" y="428599"/>
                  </a:lnTo>
                  <a:lnTo>
                    <a:pt x="58547" y="439420"/>
                  </a:lnTo>
                  <a:lnTo>
                    <a:pt x="68427" y="438708"/>
                  </a:lnTo>
                  <a:lnTo>
                    <a:pt x="77685" y="435991"/>
                  </a:lnTo>
                  <a:lnTo>
                    <a:pt x="86334" y="431279"/>
                  </a:lnTo>
                  <a:lnTo>
                    <a:pt x="94361" y="424561"/>
                  </a:lnTo>
                  <a:lnTo>
                    <a:pt x="98704" y="419608"/>
                  </a:lnTo>
                  <a:lnTo>
                    <a:pt x="99898" y="418261"/>
                  </a:lnTo>
                  <a:lnTo>
                    <a:pt x="104152" y="411721"/>
                  </a:lnTo>
                  <a:lnTo>
                    <a:pt x="107086" y="404977"/>
                  </a:lnTo>
                  <a:lnTo>
                    <a:pt x="108712" y="398018"/>
                  </a:lnTo>
                  <a:lnTo>
                    <a:pt x="108953" y="391287"/>
                  </a:lnTo>
                  <a:close/>
                </a:path>
                <a:path w="2582545" h="640714">
                  <a:moveTo>
                    <a:pt x="207645" y="308737"/>
                  </a:moveTo>
                  <a:lnTo>
                    <a:pt x="175615" y="301371"/>
                  </a:lnTo>
                  <a:lnTo>
                    <a:pt x="174015" y="300990"/>
                  </a:lnTo>
                  <a:lnTo>
                    <a:pt x="174193" y="300990"/>
                  </a:lnTo>
                  <a:lnTo>
                    <a:pt x="166243" y="299593"/>
                  </a:lnTo>
                  <a:lnTo>
                    <a:pt x="154749" y="299593"/>
                  </a:lnTo>
                  <a:lnTo>
                    <a:pt x="152273" y="299847"/>
                  </a:lnTo>
                  <a:lnTo>
                    <a:pt x="146939" y="301371"/>
                  </a:lnTo>
                  <a:lnTo>
                    <a:pt x="152781" y="293497"/>
                  </a:lnTo>
                  <a:lnTo>
                    <a:pt x="155308" y="286512"/>
                  </a:lnTo>
                  <a:lnTo>
                    <a:pt x="155397" y="286258"/>
                  </a:lnTo>
                  <a:lnTo>
                    <a:pt x="155448" y="286131"/>
                  </a:lnTo>
                  <a:lnTo>
                    <a:pt x="154927" y="276479"/>
                  </a:lnTo>
                  <a:lnTo>
                    <a:pt x="154914" y="276225"/>
                  </a:lnTo>
                  <a:lnTo>
                    <a:pt x="154800" y="273939"/>
                  </a:lnTo>
                  <a:lnTo>
                    <a:pt x="154698" y="272161"/>
                  </a:lnTo>
                  <a:lnTo>
                    <a:pt x="154686" y="271780"/>
                  </a:lnTo>
                  <a:lnTo>
                    <a:pt x="151638" y="265303"/>
                  </a:lnTo>
                  <a:lnTo>
                    <a:pt x="141224" y="254889"/>
                  </a:lnTo>
                  <a:lnTo>
                    <a:pt x="136144" y="251968"/>
                  </a:lnTo>
                  <a:lnTo>
                    <a:pt x="135509" y="251841"/>
                  </a:lnTo>
                  <a:lnTo>
                    <a:pt x="135509" y="286512"/>
                  </a:lnTo>
                  <a:lnTo>
                    <a:pt x="135128" y="289052"/>
                  </a:lnTo>
                  <a:lnTo>
                    <a:pt x="133858" y="291465"/>
                  </a:lnTo>
                  <a:lnTo>
                    <a:pt x="132715" y="294005"/>
                  </a:lnTo>
                  <a:lnTo>
                    <a:pt x="128270" y="298958"/>
                  </a:lnTo>
                  <a:lnTo>
                    <a:pt x="120904" y="306451"/>
                  </a:lnTo>
                  <a:lnTo>
                    <a:pt x="109347" y="318008"/>
                  </a:lnTo>
                  <a:lnTo>
                    <a:pt x="89789" y="298450"/>
                  </a:lnTo>
                  <a:lnTo>
                    <a:pt x="119380" y="272161"/>
                  </a:lnTo>
                  <a:lnTo>
                    <a:pt x="122428" y="272288"/>
                  </a:lnTo>
                  <a:lnTo>
                    <a:pt x="135432" y="286131"/>
                  </a:lnTo>
                  <a:lnTo>
                    <a:pt x="135509" y="286512"/>
                  </a:lnTo>
                  <a:lnTo>
                    <a:pt x="135509" y="251841"/>
                  </a:lnTo>
                  <a:lnTo>
                    <a:pt x="124587" y="249428"/>
                  </a:lnTo>
                  <a:lnTo>
                    <a:pt x="119126" y="249936"/>
                  </a:lnTo>
                  <a:lnTo>
                    <a:pt x="61087" y="300990"/>
                  </a:lnTo>
                  <a:lnTo>
                    <a:pt x="138303" y="378079"/>
                  </a:lnTo>
                  <a:lnTo>
                    <a:pt x="153797" y="362458"/>
                  </a:lnTo>
                  <a:lnTo>
                    <a:pt x="121716" y="330390"/>
                  </a:lnTo>
                  <a:lnTo>
                    <a:pt x="122682" y="329311"/>
                  </a:lnTo>
                  <a:lnTo>
                    <a:pt x="138303" y="318643"/>
                  </a:lnTo>
                  <a:lnTo>
                    <a:pt x="141351" y="318643"/>
                  </a:lnTo>
                  <a:lnTo>
                    <a:pt x="144399" y="318770"/>
                  </a:lnTo>
                  <a:lnTo>
                    <a:pt x="151003" y="319786"/>
                  </a:lnTo>
                  <a:lnTo>
                    <a:pt x="188976" y="327406"/>
                  </a:lnTo>
                  <a:lnTo>
                    <a:pt x="197739" y="318643"/>
                  </a:lnTo>
                  <a:lnTo>
                    <a:pt x="198374" y="318008"/>
                  </a:lnTo>
                  <a:lnTo>
                    <a:pt x="207645" y="308737"/>
                  </a:lnTo>
                  <a:close/>
                </a:path>
                <a:path w="2582545" h="640714">
                  <a:moveTo>
                    <a:pt x="285369" y="231013"/>
                  </a:moveTo>
                  <a:lnTo>
                    <a:pt x="239039" y="211201"/>
                  </a:lnTo>
                  <a:lnTo>
                    <a:pt x="226187" y="205714"/>
                  </a:lnTo>
                  <a:lnTo>
                    <a:pt x="226187" y="229108"/>
                  </a:lnTo>
                  <a:lnTo>
                    <a:pt x="205105" y="250190"/>
                  </a:lnTo>
                  <a:lnTo>
                    <a:pt x="186944" y="211201"/>
                  </a:lnTo>
                  <a:lnTo>
                    <a:pt x="226187" y="229108"/>
                  </a:lnTo>
                  <a:lnTo>
                    <a:pt x="226187" y="205714"/>
                  </a:lnTo>
                  <a:lnTo>
                    <a:pt x="177431" y="184861"/>
                  </a:lnTo>
                  <a:lnTo>
                    <a:pt x="177215" y="184861"/>
                  </a:lnTo>
                  <a:lnTo>
                    <a:pt x="160909" y="201168"/>
                  </a:lnTo>
                  <a:lnTo>
                    <a:pt x="207899" y="308356"/>
                  </a:lnTo>
                  <a:lnTo>
                    <a:pt x="224536" y="291846"/>
                  </a:lnTo>
                  <a:lnTo>
                    <a:pt x="213410" y="268097"/>
                  </a:lnTo>
                  <a:lnTo>
                    <a:pt x="213233" y="268097"/>
                  </a:lnTo>
                  <a:lnTo>
                    <a:pt x="231063" y="250190"/>
                  </a:lnTo>
                  <a:lnTo>
                    <a:pt x="244094" y="237109"/>
                  </a:lnTo>
                  <a:lnTo>
                    <a:pt x="268478" y="247904"/>
                  </a:lnTo>
                  <a:lnTo>
                    <a:pt x="279273" y="237109"/>
                  </a:lnTo>
                  <a:lnTo>
                    <a:pt x="285369" y="231013"/>
                  </a:lnTo>
                  <a:close/>
                </a:path>
                <a:path w="2582545" h="640714">
                  <a:moveTo>
                    <a:pt x="341744" y="158496"/>
                  </a:moveTo>
                  <a:lnTo>
                    <a:pt x="341668" y="157403"/>
                  </a:lnTo>
                  <a:lnTo>
                    <a:pt x="340741" y="151231"/>
                  </a:lnTo>
                  <a:lnTo>
                    <a:pt x="340639" y="150533"/>
                  </a:lnTo>
                  <a:lnTo>
                    <a:pt x="338137" y="142836"/>
                  </a:lnTo>
                  <a:lnTo>
                    <a:pt x="334264" y="134874"/>
                  </a:lnTo>
                  <a:lnTo>
                    <a:pt x="314325" y="145288"/>
                  </a:lnTo>
                  <a:lnTo>
                    <a:pt x="318770" y="152146"/>
                  </a:lnTo>
                  <a:lnTo>
                    <a:pt x="320509" y="157988"/>
                  </a:lnTo>
                  <a:lnTo>
                    <a:pt x="320573" y="158178"/>
                  </a:lnTo>
                  <a:lnTo>
                    <a:pt x="320675" y="158496"/>
                  </a:lnTo>
                  <a:lnTo>
                    <a:pt x="320421" y="163855"/>
                  </a:lnTo>
                  <a:lnTo>
                    <a:pt x="320128" y="168236"/>
                  </a:lnTo>
                  <a:lnTo>
                    <a:pt x="320040" y="169672"/>
                  </a:lnTo>
                  <a:lnTo>
                    <a:pt x="317754" y="174498"/>
                  </a:lnTo>
                  <a:lnTo>
                    <a:pt x="313690" y="178689"/>
                  </a:lnTo>
                  <a:lnTo>
                    <a:pt x="307975" y="184277"/>
                  </a:lnTo>
                  <a:lnTo>
                    <a:pt x="301371" y="186817"/>
                  </a:lnTo>
                  <a:lnTo>
                    <a:pt x="293751" y="186182"/>
                  </a:lnTo>
                  <a:lnTo>
                    <a:pt x="261581" y="163855"/>
                  </a:lnTo>
                  <a:lnTo>
                    <a:pt x="252476" y="137668"/>
                  </a:lnTo>
                  <a:lnTo>
                    <a:pt x="255143" y="130937"/>
                  </a:lnTo>
                  <a:lnTo>
                    <a:pt x="264922" y="121158"/>
                  </a:lnTo>
                  <a:lnTo>
                    <a:pt x="269367" y="118872"/>
                  </a:lnTo>
                  <a:lnTo>
                    <a:pt x="268579" y="118872"/>
                  </a:lnTo>
                  <a:lnTo>
                    <a:pt x="274828" y="118110"/>
                  </a:lnTo>
                  <a:lnTo>
                    <a:pt x="280035" y="117602"/>
                  </a:lnTo>
                  <a:lnTo>
                    <a:pt x="285115" y="118872"/>
                  </a:lnTo>
                  <a:lnTo>
                    <a:pt x="290068" y="121920"/>
                  </a:lnTo>
                  <a:lnTo>
                    <a:pt x="292709" y="117602"/>
                  </a:lnTo>
                  <a:lnTo>
                    <a:pt x="301752" y="102870"/>
                  </a:lnTo>
                  <a:lnTo>
                    <a:pt x="293878" y="98425"/>
                  </a:lnTo>
                  <a:lnTo>
                    <a:pt x="286512" y="96266"/>
                  </a:lnTo>
                  <a:lnTo>
                    <a:pt x="248285" y="111125"/>
                  </a:lnTo>
                  <a:lnTo>
                    <a:pt x="232791" y="147955"/>
                  </a:lnTo>
                  <a:lnTo>
                    <a:pt x="234200" y="157403"/>
                  </a:lnTo>
                  <a:lnTo>
                    <a:pt x="234315" y="158178"/>
                  </a:lnTo>
                  <a:lnTo>
                    <a:pt x="261988" y="195808"/>
                  </a:lnTo>
                  <a:lnTo>
                    <a:pt x="291338" y="206629"/>
                  </a:lnTo>
                  <a:lnTo>
                    <a:pt x="301218" y="205917"/>
                  </a:lnTo>
                  <a:lnTo>
                    <a:pt x="310476" y="203225"/>
                  </a:lnTo>
                  <a:lnTo>
                    <a:pt x="319125" y="198539"/>
                  </a:lnTo>
                  <a:lnTo>
                    <a:pt x="327152" y="191897"/>
                  </a:lnTo>
                  <a:lnTo>
                    <a:pt x="331571" y="186817"/>
                  </a:lnTo>
                  <a:lnTo>
                    <a:pt x="332689" y="185534"/>
                  </a:lnTo>
                  <a:lnTo>
                    <a:pt x="336943" y="178993"/>
                  </a:lnTo>
                  <a:lnTo>
                    <a:pt x="339877" y="172237"/>
                  </a:lnTo>
                  <a:lnTo>
                    <a:pt x="341503" y="165227"/>
                  </a:lnTo>
                  <a:lnTo>
                    <a:pt x="341744" y="158496"/>
                  </a:lnTo>
                  <a:close/>
                </a:path>
                <a:path w="2582545" h="640714">
                  <a:moveTo>
                    <a:pt x="426720" y="625094"/>
                  </a:moveTo>
                  <a:lnTo>
                    <a:pt x="393954" y="592328"/>
                  </a:lnTo>
                  <a:lnTo>
                    <a:pt x="407035" y="579247"/>
                  </a:lnTo>
                  <a:lnTo>
                    <a:pt x="426085" y="560197"/>
                  </a:lnTo>
                  <a:lnTo>
                    <a:pt x="413004" y="547116"/>
                  </a:lnTo>
                  <a:lnTo>
                    <a:pt x="380873" y="579247"/>
                  </a:lnTo>
                  <a:lnTo>
                    <a:pt x="362585" y="561086"/>
                  </a:lnTo>
                  <a:lnTo>
                    <a:pt x="399923" y="523748"/>
                  </a:lnTo>
                  <a:lnTo>
                    <a:pt x="386842" y="510667"/>
                  </a:lnTo>
                  <a:lnTo>
                    <a:pt x="334010" y="563499"/>
                  </a:lnTo>
                  <a:lnTo>
                    <a:pt x="411099" y="640715"/>
                  </a:lnTo>
                  <a:lnTo>
                    <a:pt x="426720" y="625094"/>
                  </a:lnTo>
                  <a:close/>
                </a:path>
                <a:path w="2582545" h="640714">
                  <a:moveTo>
                    <a:pt x="440690" y="75565"/>
                  </a:moveTo>
                  <a:lnTo>
                    <a:pt x="362966" y="59182"/>
                  </a:lnTo>
                  <a:lnTo>
                    <a:pt x="362077" y="0"/>
                  </a:lnTo>
                  <a:lnTo>
                    <a:pt x="341122" y="20955"/>
                  </a:lnTo>
                  <a:lnTo>
                    <a:pt x="343916" y="86741"/>
                  </a:lnTo>
                  <a:lnTo>
                    <a:pt x="309626" y="52451"/>
                  </a:lnTo>
                  <a:lnTo>
                    <a:pt x="294005" y="68072"/>
                  </a:lnTo>
                  <a:lnTo>
                    <a:pt x="371221" y="145161"/>
                  </a:lnTo>
                  <a:lnTo>
                    <a:pt x="386715" y="129540"/>
                  </a:lnTo>
                  <a:lnTo>
                    <a:pt x="363474" y="106299"/>
                  </a:lnTo>
                  <a:lnTo>
                    <a:pt x="363359" y="95758"/>
                  </a:lnTo>
                  <a:lnTo>
                    <a:pt x="363270" y="86741"/>
                  </a:lnTo>
                  <a:lnTo>
                    <a:pt x="363220" y="80772"/>
                  </a:lnTo>
                  <a:lnTo>
                    <a:pt x="420624" y="95758"/>
                  </a:lnTo>
                  <a:lnTo>
                    <a:pt x="435508" y="80772"/>
                  </a:lnTo>
                  <a:lnTo>
                    <a:pt x="440690" y="75565"/>
                  </a:lnTo>
                  <a:close/>
                </a:path>
                <a:path w="2582545" h="640714">
                  <a:moveTo>
                    <a:pt x="535432" y="516382"/>
                  </a:moveTo>
                  <a:lnTo>
                    <a:pt x="522478" y="503428"/>
                  </a:lnTo>
                  <a:lnTo>
                    <a:pt x="479298" y="546481"/>
                  </a:lnTo>
                  <a:lnTo>
                    <a:pt x="458343" y="525526"/>
                  </a:lnTo>
                  <a:lnTo>
                    <a:pt x="471424" y="512445"/>
                  </a:lnTo>
                  <a:lnTo>
                    <a:pt x="497078" y="486791"/>
                  </a:lnTo>
                  <a:lnTo>
                    <a:pt x="484124" y="473837"/>
                  </a:lnTo>
                  <a:lnTo>
                    <a:pt x="445389" y="512445"/>
                  </a:lnTo>
                  <a:lnTo>
                    <a:pt x="428244" y="495427"/>
                  </a:lnTo>
                  <a:lnTo>
                    <a:pt x="469900" y="453771"/>
                  </a:lnTo>
                  <a:lnTo>
                    <a:pt x="456819" y="440690"/>
                  </a:lnTo>
                  <a:lnTo>
                    <a:pt x="399669" y="497967"/>
                  </a:lnTo>
                  <a:lnTo>
                    <a:pt x="476758" y="575056"/>
                  </a:lnTo>
                  <a:lnTo>
                    <a:pt x="505333" y="546481"/>
                  </a:lnTo>
                  <a:lnTo>
                    <a:pt x="535432" y="516382"/>
                  </a:lnTo>
                  <a:close/>
                </a:path>
                <a:path w="2582545" h="640714">
                  <a:moveTo>
                    <a:pt x="609219" y="442595"/>
                  </a:moveTo>
                  <a:lnTo>
                    <a:pt x="605663" y="439039"/>
                  </a:lnTo>
                  <a:lnTo>
                    <a:pt x="598043" y="431419"/>
                  </a:lnTo>
                  <a:lnTo>
                    <a:pt x="532130" y="365506"/>
                  </a:lnTo>
                  <a:lnTo>
                    <a:pt x="517652" y="379984"/>
                  </a:lnTo>
                  <a:lnTo>
                    <a:pt x="569087" y="431419"/>
                  </a:lnTo>
                  <a:lnTo>
                    <a:pt x="486029" y="411480"/>
                  </a:lnTo>
                  <a:lnTo>
                    <a:pt x="470916" y="426593"/>
                  </a:lnTo>
                  <a:lnTo>
                    <a:pt x="548005" y="503809"/>
                  </a:lnTo>
                  <a:lnTo>
                    <a:pt x="562483" y="489331"/>
                  </a:lnTo>
                  <a:lnTo>
                    <a:pt x="512191" y="439039"/>
                  </a:lnTo>
                  <a:lnTo>
                    <a:pt x="593598" y="458216"/>
                  </a:lnTo>
                  <a:lnTo>
                    <a:pt x="609219" y="442595"/>
                  </a:lnTo>
                  <a:close/>
                </a:path>
                <a:path w="2582545" h="640714">
                  <a:moveTo>
                    <a:pt x="659511" y="392303"/>
                  </a:moveTo>
                  <a:lnTo>
                    <a:pt x="610895" y="343789"/>
                  </a:lnTo>
                  <a:lnTo>
                    <a:pt x="595376" y="328295"/>
                  </a:lnTo>
                  <a:lnTo>
                    <a:pt x="618236" y="305435"/>
                  </a:lnTo>
                  <a:lnTo>
                    <a:pt x="605155" y="292354"/>
                  </a:lnTo>
                  <a:lnTo>
                    <a:pt x="543814" y="353695"/>
                  </a:lnTo>
                  <a:lnTo>
                    <a:pt x="556895" y="366776"/>
                  </a:lnTo>
                  <a:lnTo>
                    <a:pt x="579755" y="343789"/>
                  </a:lnTo>
                  <a:lnTo>
                    <a:pt x="643890" y="407924"/>
                  </a:lnTo>
                  <a:lnTo>
                    <a:pt x="659511" y="392303"/>
                  </a:lnTo>
                  <a:close/>
                </a:path>
                <a:path w="2582545" h="640714">
                  <a:moveTo>
                    <a:pt x="760730" y="291084"/>
                  </a:moveTo>
                  <a:lnTo>
                    <a:pt x="714463" y="271272"/>
                  </a:lnTo>
                  <a:lnTo>
                    <a:pt x="701548" y="265747"/>
                  </a:lnTo>
                  <a:lnTo>
                    <a:pt x="701548" y="289179"/>
                  </a:lnTo>
                  <a:lnTo>
                    <a:pt x="680466" y="310261"/>
                  </a:lnTo>
                  <a:lnTo>
                    <a:pt x="662305" y="271272"/>
                  </a:lnTo>
                  <a:lnTo>
                    <a:pt x="701548" y="289179"/>
                  </a:lnTo>
                  <a:lnTo>
                    <a:pt x="701548" y="265747"/>
                  </a:lnTo>
                  <a:lnTo>
                    <a:pt x="652780" y="244856"/>
                  </a:lnTo>
                  <a:lnTo>
                    <a:pt x="636270" y="261239"/>
                  </a:lnTo>
                  <a:lnTo>
                    <a:pt x="683387" y="368427"/>
                  </a:lnTo>
                  <a:lnTo>
                    <a:pt x="699897" y="351917"/>
                  </a:lnTo>
                  <a:lnTo>
                    <a:pt x="688835" y="328295"/>
                  </a:lnTo>
                  <a:lnTo>
                    <a:pt x="688721" y="328041"/>
                  </a:lnTo>
                  <a:lnTo>
                    <a:pt x="706501" y="310261"/>
                  </a:lnTo>
                  <a:lnTo>
                    <a:pt x="719582" y="297180"/>
                  </a:lnTo>
                  <a:lnTo>
                    <a:pt x="743839" y="307975"/>
                  </a:lnTo>
                  <a:lnTo>
                    <a:pt x="754634" y="297180"/>
                  </a:lnTo>
                  <a:lnTo>
                    <a:pt x="760730" y="291084"/>
                  </a:lnTo>
                  <a:close/>
                </a:path>
                <a:path w="2582545" h="640714">
                  <a:moveTo>
                    <a:pt x="830199" y="221615"/>
                  </a:moveTo>
                  <a:lnTo>
                    <a:pt x="826630" y="218059"/>
                  </a:lnTo>
                  <a:lnTo>
                    <a:pt x="819124" y="210566"/>
                  </a:lnTo>
                  <a:lnTo>
                    <a:pt x="752983" y="144526"/>
                  </a:lnTo>
                  <a:lnTo>
                    <a:pt x="738505" y="159004"/>
                  </a:lnTo>
                  <a:lnTo>
                    <a:pt x="790067" y="210566"/>
                  </a:lnTo>
                  <a:lnTo>
                    <a:pt x="707009" y="190627"/>
                  </a:lnTo>
                  <a:lnTo>
                    <a:pt x="691769" y="205740"/>
                  </a:lnTo>
                  <a:lnTo>
                    <a:pt x="768985" y="282829"/>
                  </a:lnTo>
                  <a:lnTo>
                    <a:pt x="783463" y="268351"/>
                  </a:lnTo>
                  <a:lnTo>
                    <a:pt x="733171" y="218059"/>
                  </a:lnTo>
                  <a:lnTo>
                    <a:pt x="814451" y="237363"/>
                  </a:lnTo>
                  <a:lnTo>
                    <a:pt x="830199" y="221615"/>
                  </a:lnTo>
                  <a:close/>
                </a:path>
                <a:path w="2582545" h="640714">
                  <a:moveTo>
                    <a:pt x="883285" y="168529"/>
                  </a:moveTo>
                  <a:lnTo>
                    <a:pt x="850900" y="136271"/>
                  </a:lnTo>
                  <a:lnTo>
                    <a:pt x="849325" y="129286"/>
                  </a:lnTo>
                  <a:lnTo>
                    <a:pt x="834517" y="63119"/>
                  </a:lnTo>
                  <a:lnTo>
                    <a:pt x="816483" y="81026"/>
                  </a:lnTo>
                  <a:lnTo>
                    <a:pt x="829310" y="129286"/>
                  </a:lnTo>
                  <a:lnTo>
                    <a:pt x="780542" y="116967"/>
                  </a:lnTo>
                  <a:lnTo>
                    <a:pt x="762254" y="135255"/>
                  </a:lnTo>
                  <a:lnTo>
                    <a:pt x="835279" y="151638"/>
                  </a:lnTo>
                  <a:lnTo>
                    <a:pt x="867664" y="184150"/>
                  </a:lnTo>
                  <a:lnTo>
                    <a:pt x="883285" y="168529"/>
                  </a:lnTo>
                  <a:close/>
                </a:path>
                <a:path w="2582545" h="640714">
                  <a:moveTo>
                    <a:pt x="973328" y="78486"/>
                  </a:moveTo>
                  <a:lnTo>
                    <a:pt x="960247" y="65532"/>
                  </a:lnTo>
                  <a:lnTo>
                    <a:pt x="921512" y="104267"/>
                  </a:lnTo>
                  <a:lnTo>
                    <a:pt x="858012" y="40767"/>
                  </a:lnTo>
                  <a:lnTo>
                    <a:pt x="842518" y="56261"/>
                  </a:lnTo>
                  <a:lnTo>
                    <a:pt x="918972" y="132842"/>
                  </a:lnTo>
                  <a:lnTo>
                    <a:pt x="947547" y="104267"/>
                  </a:lnTo>
                  <a:lnTo>
                    <a:pt x="973328" y="78486"/>
                  </a:lnTo>
                  <a:close/>
                </a:path>
                <a:path w="2582545" h="640714">
                  <a:moveTo>
                    <a:pt x="1163447" y="423926"/>
                  </a:moveTo>
                  <a:lnTo>
                    <a:pt x="1145286" y="405765"/>
                  </a:lnTo>
                  <a:lnTo>
                    <a:pt x="1086231" y="346710"/>
                  </a:lnTo>
                  <a:lnTo>
                    <a:pt x="1070737" y="362331"/>
                  </a:lnTo>
                  <a:lnTo>
                    <a:pt x="1101217" y="392811"/>
                  </a:lnTo>
                  <a:lnTo>
                    <a:pt x="1100950" y="392811"/>
                  </a:lnTo>
                  <a:lnTo>
                    <a:pt x="1070483" y="423164"/>
                  </a:lnTo>
                  <a:lnTo>
                    <a:pt x="1040130" y="392811"/>
                  </a:lnTo>
                  <a:lnTo>
                    <a:pt x="1024636" y="408432"/>
                  </a:lnTo>
                  <a:lnTo>
                    <a:pt x="1101712" y="485521"/>
                  </a:lnTo>
                  <a:lnTo>
                    <a:pt x="1117346" y="470027"/>
                  </a:lnTo>
                  <a:lnTo>
                    <a:pt x="1083564" y="436245"/>
                  </a:lnTo>
                  <a:lnTo>
                    <a:pt x="1096645" y="423164"/>
                  </a:lnTo>
                  <a:lnTo>
                    <a:pt x="1114044" y="405765"/>
                  </a:lnTo>
                  <a:lnTo>
                    <a:pt x="1147813" y="439420"/>
                  </a:lnTo>
                  <a:lnTo>
                    <a:pt x="1163447" y="423926"/>
                  </a:lnTo>
                  <a:close/>
                </a:path>
                <a:path w="2582545" h="640714">
                  <a:moveTo>
                    <a:pt x="1237869" y="349377"/>
                  </a:moveTo>
                  <a:lnTo>
                    <a:pt x="1224915" y="336423"/>
                  </a:lnTo>
                  <a:lnTo>
                    <a:pt x="1181862" y="379476"/>
                  </a:lnTo>
                  <a:lnTo>
                    <a:pt x="1160780" y="358521"/>
                  </a:lnTo>
                  <a:lnTo>
                    <a:pt x="1173861" y="345440"/>
                  </a:lnTo>
                  <a:lnTo>
                    <a:pt x="1199515" y="319786"/>
                  </a:lnTo>
                  <a:lnTo>
                    <a:pt x="1186561" y="306705"/>
                  </a:lnTo>
                  <a:lnTo>
                    <a:pt x="1147813" y="345440"/>
                  </a:lnTo>
                  <a:lnTo>
                    <a:pt x="1130681" y="328422"/>
                  </a:lnTo>
                  <a:lnTo>
                    <a:pt x="1172324" y="286766"/>
                  </a:lnTo>
                  <a:lnTo>
                    <a:pt x="1159256" y="273685"/>
                  </a:lnTo>
                  <a:lnTo>
                    <a:pt x="1102106" y="330835"/>
                  </a:lnTo>
                  <a:lnTo>
                    <a:pt x="1179195" y="408051"/>
                  </a:lnTo>
                  <a:lnTo>
                    <a:pt x="1207770" y="379476"/>
                  </a:lnTo>
                  <a:lnTo>
                    <a:pt x="1237869" y="349377"/>
                  </a:lnTo>
                  <a:close/>
                </a:path>
                <a:path w="2582545" h="640714">
                  <a:moveTo>
                    <a:pt x="1320800" y="266446"/>
                  </a:moveTo>
                  <a:lnTo>
                    <a:pt x="1288262" y="258953"/>
                  </a:lnTo>
                  <a:lnTo>
                    <a:pt x="1287170" y="258699"/>
                  </a:lnTo>
                  <a:lnTo>
                    <a:pt x="1287335" y="258699"/>
                  </a:lnTo>
                  <a:lnTo>
                    <a:pt x="1279525" y="257302"/>
                  </a:lnTo>
                  <a:lnTo>
                    <a:pt x="1270469" y="257060"/>
                  </a:lnTo>
                  <a:lnTo>
                    <a:pt x="1268018" y="257302"/>
                  </a:lnTo>
                  <a:lnTo>
                    <a:pt x="1265555" y="257556"/>
                  </a:lnTo>
                  <a:lnTo>
                    <a:pt x="1260221" y="258953"/>
                  </a:lnTo>
                  <a:lnTo>
                    <a:pt x="1265936" y="251206"/>
                  </a:lnTo>
                  <a:lnTo>
                    <a:pt x="1268730" y="243840"/>
                  </a:lnTo>
                  <a:lnTo>
                    <a:pt x="1268209" y="234188"/>
                  </a:lnTo>
                  <a:lnTo>
                    <a:pt x="1268133" y="232727"/>
                  </a:lnTo>
                  <a:lnTo>
                    <a:pt x="1268031" y="230759"/>
                  </a:lnTo>
                  <a:lnTo>
                    <a:pt x="1267993" y="229997"/>
                  </a:lnTo>
                  <a:lnTo>
                    <a:pt x="1267968" y="229489"/>
                  </a:lnTo>
                  <a:lnTo>
                    <a:pt x="1265034" y="223266"/>
                  </a:lnTo>
                  <a:lnTo>
                    <a:pt x="1264920" y="223012"/>
                  </a:lnTo>
                  <a:lnTo>
                    <a:pt x="1254506" y="212598"/>
                  </a:lnTo>
                  <a:lnTo>
                    <a:pt x="1249299" y="209677"/>
                  </a:lnTo>
                  <a:lnTo>
                    <a:pt x="1248791" y="209575"/>
                  </a:lnTo>
                  <a:lnTo>
                    <a:pt x="1248791" y="244221"/>
                  </a:lnTo>
                  <a:lnTo>
                    <a:pt x="1248410" y="246761"/>
                  </a:lnTo>
                  <a:lnTo>
                    <a:pt x="1247140" y="249174"/>
                  </a:lnTo>
                  <a:lnTo>
                    <a:pt x="1245870" y="251714"/>
                  </a:lnTo>
                  <a:lnTo>
                    <a:pt x="1241552" y="256667"/>
                  </a:lnTo>
                  <a:lnTo>
                    <a:pt x="1234059" y="264160"/>
                  </a:lnTo>
                  <a:lnTo>
                    <a:pt x="1222629" y="275717"/>
                  </a:lnTo>
                  <a:lnTo>
                    <a:pt x="1202944" y="256159"/>
                  </a:lnTo>
                  <a:lnTo>
                    <a:pt x="1221486" y="237617"/>
                  </a:lnTo>
                  <a:lnTo>
                    <a:pt x="1225296" y="233934"/>
                  </a:lnTo>
                  <a:lnTo>
                    <a:pt x="1226820" y="232918"/>
                  </a:lnTo>
                  <a:lnTo>
                    <a:pt x="1229741" y="230759"/>
                  </a:lnTo>
                  <a:lnTo>
                    <a:pt x="1232242" y="229997"/>
                  </a:lnTo>
                  <a:lnTo>
                    <a:pt x="1235710" y="229997"/>
                  </a:lnTo>
                  <a:lnTo>
                    <a:pt x="1248714" y="243840"/>
                  </a:lnTo>
                  <a:lnTo>
                    <a:pt x="1248791" y="244221"/>
                  </a:lnTo>
                  <a:lnTo>
                    <a:pt x="1248791" y="209575"/>
                  </a:lnTo>
                  <a:lnTo>
                    <a:pt x="1237742" y="207137"/>
                  </a:lnTo>
                  <a:lnTo>
                    <a:pt x="1232281" y="207645"/>
                  </a:lnTo>
                  <a:lnTo>
                    <a:pt x="1174369" y="258699"/>
                  </a:lnTo>
                  <a:lnTo>
                    <a:pt x="1251458" y="335788"/>
                  </a:lnTo>
                  <a:lnTo>
                    <a:pt x="1267079" y="320167"/>
                  </a:lnTo>
                  <a:lnTo>
                    <a:pt x="1234821" y="288036"/>
                  </a:lnTo>
                  <a:lnTo>
                    <a:pt x="1237996" y="284861"/>
                  </a:lnTo>
                  <a:lnTo>
                    <a:pt x="1241679" y="281305"/>
                  </a:lnTo>
                  <a:lnTo>
                    <a:pt x="1244473" y="278892"/>
                  </a:lnTo>
                  <a:lnTo>
                    <a:pt x="1246759" y="277876"/>
                  </a:lnTo>
                  <a:lnTo>
                    <a:pt x="1248918" y="276860"/>
                  </a:lnTo>
                  <a:lnTo>
                    <a:pt x="1250911" y="276479"/>
                  </a:lnTo>
                  <a:lnTo>
                    <a:pt x="1257681" y="276479"/>
                  </a:lnTo>
                  <a:lnTo>
                    <a:pt x="1264158" y="277495"/>
                  </a:lnTo>
                  <a:lnTo>
                    <a:pt x="1302258" y="285115"/>
                  </a:lnTo>
                  <a:lnTo>
                    <a:pt x="1310830" y="276479"/>
                  </a:lnTo>
                  <a:lnTo>
                    <a:pt x="1311579" y="275717"/>
                  </a:lnTo>
                  <a:lnTo>
                    <a:pt x="1320800" y="266446"/>
                  </a:lnTo>
                  <a:close/>
                </a:path>
                <a:path w="2582545" h="640714">
                  <a:moveTo>
                    <a:pt x="1381340" y="187236"/>
                  </a:moveTo>
                  <a:lnTo>
                    <a:pt x="1379969" y="177266"/>
                  </a:lnTo>
                  <a:lnTo>
                    <a:pt x="1376311" y="167297"/>
                  </a:lnTo>
                  <a:lnTo>
                    <a:pt x="1370393" y="157556"/>
                  </a:lnTo>
                  <a:lnTo>
                    <a:pt x="1363294" y="149352"/>
                  </a:lnTo>
                  <a:lnTo>
                    <a:pt x="1362202" y="148082"/>
                  </a:lnTo>
                  <a:lnTo>
                    <a:pt x="1360424" y="146545"/>
                  </a:lnTo>
                  <a:lnTo>
                    <a:pt x="1360424" y="198374"/>
                  </a:lnTo>
                  <a:lnTo>
                    <a:pt x="1357477" y="205765"/>
                  </a:lnTo>
                  <a:lnTo>
                    <a:pt x="1351407" y="211963"/>
                  </a:lnTo>
                  <a:lnTo>
                    <a:pt x="1345184" y="218186"/>
                  </a:lnTo>
                  <a:lnTo>
                    <a:pt x="1337818" y="220980"/>
                  </a:lnTo>
                  <a:lnTo>
                    <a:pt x="1329182" y="220599"/>
                  </a:lnTo>
                  <a:lnTo>
                    <a:pt x="1293139" y="193636"/>
                  </a:lnTo>
                  <a:lnTo>
                    <a:pt x="1288796" y="172593"/>
                  </a:lnTo>
                  <a:lnTo>
                    <a:pt x="1291780" y="165354"/>
                  </a:lnTo>
                  <a:lnTo>
                    <a:pt x="1293202" y="163830"/>
                  </a:lnTo>
                  <a:lnTo>
                    <a:pt x="1298194" y="158750"/>
                  </a:lnTo>
                  <a:lnTo>
                    <a:pt x="1304671" y="152400"/>
                  </a:lnTo>
                  <a:lnTo>
                    <a:pt x="1311910" y="149352"/>
                  </a:lnTo>
                  <a:lnTo>
                    <a:pt x="1320165" y="149860"/>
                  </a:lnTo>
                  <a:lnTo>
                    <a:pt x="1356004" y="177101"/>
                  </a:lnTo>
                  <a:lnTo>
                    <a:pt x="1360373" y="197599"/>
                  </a:lnTo>
                  <a:lnTo>
                    <a:pt x="1360424" y="198374"/>
                  </a:lnTo>
                  <a:lnTo>
                    <a:pt x="1360424" y="146545"/>
                  </a:lnTo>
                  <a:lnTo>
                    <a:pt x="1322578" y="128905"/>
                  </a:lnTo>
                  <a:lnTo>
                    <a:pt x="1312430" y="129819"/>
                  </a:lnTo>
                  <a:lnTo>
                    <a:pt x="1278509" y="151892"/>
                  </a:lnTo>
                  <a:lnTo>
                    <a:pt x="1268133" y="175768"/>
                  </a:lnTo>
                  <a:lnTo>
                    <a:pt x="1268222" y="188341"/>
                  </a:lnTo>
                  <a:lnTo>
                    <a:pt x="1287780" y="223266"/>
                  </a:lnTo>
                  <a:lnTo>
                    <a:pt x="1326896" y="242062"/>
                  </a:lnTo>
                  <a:lnTo>
                    <a:pt x="1336979" y="241160"/>
                  </a:lnTo>
                  <a:lnTo>
                    <a:pt x="1372133" y="216458"/>
                  </a:lnTo>
                  <a:lnTo>
                    <a:pt x="1381290" y="188341"/>
                  </a:lnTo>
                  <a:lnTo>
                    <a:pt x="1381340" y="187236"/>
                  </a:lnTo>
                  <a:close/>
                </a:path>
                <a:path w="2582545" h="640714">
                  <a:moveTo>
                    <a:pt x="1427099" y="160147"/>
                  </a:moveTo>
                  <a:lnTo>
                    <a:pt x="1350010" y="83058"/>
                  </a:lnTo>
                  <a:lnTo>
                    <a:pt x="1334389" y="98552"/>
                  </a:lnTo>
                  <a:lnTo>
                    <a:pt x="1411605" y="175768"/>
                  </a:lnTo>
                  <a:lnTo>
                    <a:pt x="1427099" y="160147"/>
                  </a:lnTo>
                  <a:close/>
                </a:path>
                <a:path w="2582545" h="640714">
                  <a:moveTo>
                    <a:pt x="1503553" y="83693"/>
                  </a:moveTo>
                  <a:lnTo>
                    <a:pt x="1499997" y="80137"/>
                  </a:lnTo>
                  <a:lnTo>
                    <a:pt x="1492504" y="72644"/>
                  </a:lnTo>
                  <a:lnTo>
                    <a:pt x="1426464" y="6604"/>
                  </a:lnTo>
                  <a:lnTo>
                    <a:pt x="1411986" y="21082"/>
                  </a:lnTo>
                  <a:lnTo>
                    <a:pt x="1463421" y="72644"/>
                  </a:lnTo>
                  <a:lnTo>
                    <a:pt x="1380363" y="52705"/>
                  </a:lnTo>
                  <a:lnTo>
                    <a:pt x="1365250" y="67818"/>
                  </a:lnTo>
                  <a:lnTo>
                    <a:pt x="1442339" y="144907"/>
                  </a:lnTo>
                  <a:lnTo>
                    <a:pt x="1456817" y="130429"/>
                  </a:lnTo>
                  <a:lnTo>
                    <a:pt x="1406525" y="80137"/>
                  </a:lnTo>
                  <a:lnTo>
                    <a:pt x="1487932" y="99314"/>
                  </a:lnTo>
                  <a:lnTo>
                    <a:pt x="1503553" y="83693"/>
                  </a:lnTo>
                  <a:close/>
                </a:path>
                <a:path w="2582545" h="640714">
                  <a:moveTo>
                    <a:pt x="1824990" y="297815"/>
                  </a:moveTo>
                  <a:lnTo>
                    <a:pt x="1778711" y="251460"/>
                  </a:lnTo>
                  <a:lnTo>
                    <a:pt x="1747901" y="220599"/>
                  </a:lnTo>
                  <a:lnTo>
                    <a:pt x="1724533" y="243967"/>
                  </a:lnTo>
                  <a:lnTo>
                    <a:pt x="1763268" y="310515"/>
                  </a:lnTo>
                  <a:lnTo>
                    <a:pt x="1740128" y="297053"/>
                  </a:lnTo>
                  <a:lnTo>
                    <a:pt x="1696720" y="271780"/>
                  </a:lnTo>
                  <a:lnTo>
                    <a:pt x="1673352" y="295148"/>
                  </a:lnTo>
                  <a:lnTo>
                    <a:pt x="1750441" y="372237"/>
                  </a:lnTo>
                  <a:lnTo>
                    <a:pt x="1764919" y="357759"/>
                  </a:lnTo>
                  <a:lnTo>
                    <a:pt x="1704213" y="297053"/>
                  </a:lnTo>
                  <a:lnTo>
                    <a:pt x="1780159" y="342519"/>
                  </a:lnTo>
                  <a:lnTo>
                    <a:pt x="1795272" y="327533"/>
                  </a:lnTo>
                  <a:lnTo>
                    <a:pt x="1785099" y="310515"/>
                  </a:lnTo>
                  <a:lnTo>
                    <a:pt x="1749806" y="251460"/>
                  </a:lnTo>
                  <a:lnTo>
                    <a:pt x="1810512" y="312293"/>
                  </a:lnTo>
                  <a:lnTo>
                    <a:pt x="1824990" y="297815"/>
                  </a:lnTo>
                  <a:close/>
                </a:path>
                <a:path w="2582545" h="640714">
                  <a:moveTo>
                    <a:pt x="1898777" y="223901"/>
                  </a:moveTo>
                  <a:lnTo>
                    <a:pt x="1885823" y="210947"/>
                  </a:lnTo>
                  <a:lnTo>
                    <a:pt x="1842770" y="254000"/>
                  </a:lnTo>
                  <a:lnTo>
                    <a:pt x="1821688" y="233045"/>
                  </a:lnTo>
                  <a:lnTo>
                    <a:pt x="1834642" y="220091"/>
                  </a:lnTo>
                  <a:lnTo>
                    <a:pt x="1860423" y="194310"/>
                  </a:lnTo>
                  <a:lnTo>
                    <a:pt x="1847469" y="181356"/>
                  </a:lnTo>
                  <a:lnTo>
                    <a:pt x="1808734" y="220091"/>
                  </a:lnTo>
                  <a:lnTo>
                    <a:pt x="1791589" y="202946"/>
                  </a:lnTo>
                  <a:lnTo>
                    <a:pt x="1833245" y="161290"/>
                  </a:lnTo>
                  <a:lnTo>
                    <a:pt x="1820164" y="148336"/>
                  </a:lnTo>
                  <a:lnTo>
                    <a:pt x="1763014" y="205486"/>
                  </a:lnTo>
                  <a:lnTo>
                    <a:pt x="1840103" y="282575"/>
                  </a:lnTo>
                  <a:lnTo>
                    <a:pt x="1868678" y="254000"/>
                  </a:lnTo>
                  <a:lnTo>
                    <a:pt x="1898777" y="223901"/>
                  </a:lnTo>
                  <a:close/>
                </a:path>
                <a:path w="2582545" h="640714">
                  <a:moveTo>
                    <a:pt x="1945259" y="177546"/>
                  </a:moveTo>
                  <a:lnTo>
                    <a:pt x="1896833" y="129032"/>
                  </a:lnTo>
                  <a:lnTo>
                    <a:pt x="1881251" y="113411"/>
                  </a:lnTo>
                  <a:lnTo>
                    <a:pt x="1903984" y="90551"/>
                  </a:lnTo>
                  <a:lnTo>
                    <a:pt x="1891030" y="77470"/>
                  </a:lnTo>
                  <a:lnTo>
                    <a:pt x="1829689" y="138811"/>
                  </a:lnTo>
                  <a:lnTo>
                    <a:pt x="1842770" y="151892"/>
                  </a:lnTo>
                  <a:lnTo>
                    <a:pt x="1865630" y="129032"/>
                  </a:lnTo>
                  <a:lnTo>
                    <a:pt x="1929765" y="193040"/>
                  </a:lnTo>
                  <a:lnTo>
                    <a:pt x="1945259" y="177546"/>
                  </a:lnTo>
                  <a:close/>
                </a:path>
                <a:path w="2582545" h="640714">
                  <a:moveTo>
                    <a:pt x="2039747" y="82931"/>
                  </a:moveTo>
                  <a:lnTo>
                    <a:pt x="2021586" y="64770"/>
                  </a:lnTo>
                  <a:lnTo>
                    <a:pt x="1962658" y="5842"/>
                  </a:lnTo>
                  <a:lnTo>
                    <a:pt x="1947037" y="21463"/>
                  </a:lnTo>
                  <a:lnTo>
                    <a:pt x="1977517" y="51943"/>
                  </a:lnTo>
                  <a:lnTo>
                    <a:pt x="1977263" y="51943"/>
                  </a:lnTo>
                  <a:lnTo>
                    <a:pt x="1946910" y="82296"/>
                  </a:lnTo>
                  <a:lnTo>
                    <a:pt x="1916557" y="51943"/>
                  </a:lnTo>
                  <a:lnTo>
                    <a:pt x="1900936" y="67437"/>
                  </a:lnTo>
                  <a:lnTo>
                    <a:pt x="1978152" y="144653"/>
                  </a:lnTo>
                  <a:lnTo>
                    <a:pt x="1993646" y="129032"/>
                  </a:lnTo>
                  <a:lnTo>
                    <a:pt x="1959991" y="95377"/>
                  </a:lnTo>
                  <a:lnTo>
                    <a:pt x="1973008" y="82296"/>
                  </a:lnTo>
                  <a:lnTo>
                    <a:pt x="1990471" y="64770"/>
                  </a:lnTo>
                  <a:lnTo>
                    <a:pt x="2024253" y="98552"/>
                  </a:lnTo>
                  <a:lnTo>
                    <a:pt x="2039747" y="82931"/>
                  </a:lnTo>
                  <a:close/>
                </a:path>
                <a:path w="2582545" h="640714">
                  <a:moveTo>
                    <a:pt x="2266658" y="372732"/>
                  </a:moveTo>
                  <a:lnTo>
                    <a:pt x="2265362" y="362813"/>
                  </a:lnTo>
                  <a:lnTo>
                    <a:pt x="2261743" y="352844"/>
                  </a:lnTo>
                  <a:lnTo>
                    <a:pt x="2255837" y="343103"/>
                  </a:lnTo>
                  <a:lnTo>
                    <a:pt x="2248738" y="334899"/>
                  </a:lnTo>
                  <a:lnTo>
                    <a:pt x="2247646" y="333629"/>
                  </a:lnTo>
                  <a:lnTo>
                    <a:pt x="2245868" y="332092"/>
                  </a:lnTo>
                  <a:lnTo>
                    <a:pt x="2245868" y="383921"/>
                  </a:lnTo>
                  <a:lnTo>
                    <a:pt x="2242921" y="391312"/>
                  </a:lnTo>
                  <a:lnTo>
                    <a:pt x="2236724" y="397510"/>
                  </a:lnTo>
                  <a:lnTo>
                    <a:pt x="2230628" y="403733"/>
                  </a:lnTo>
                  <a:lnTo>
                    <a:pt x="2223135" y="406527"/>
                  </a:lnTo>
                  <a:lnTo>
                    <a:pt x="2182838" y="385686"/>
                  </a:lnTo>
                  <a:lnTo>
                    <a:pt x="2175954" y="372999"/>
                  </a:lnTo>
                  <a:lnTo>
                    <a:pt x="2175840" y="372732"/>
                  </a:lnTo>
                  <a:lnTo>
                    <a:pt x="2174748" y="366395"/>
                  </a:lnTo>
                  <a:lnTo>
                    <a:pt x="2174240" y="358140"/>
                  </a:lnTo>
                  <a:lnTo>
                    <a:pt x="2177110" y="350901"/>
                  </a:lnTo>
                  <a:lnTo>
                    <a:pt x="2177161" y="350774"/>
                  </a:lnTo>
                  <a:lnTo>
                    <a:pt x="2183638" y="344297"/>
                  </a:lnTo>
                  <a:lnTo>
                    <a:pt x="2190115" y="337947"/>
                  </a:lnTo>
                  <a:lnTo>
                    <a:pt x="2197354" y="334899"/>
                  </a:lnTo>
                  <a:lnTo>
                    <a:pt x="2205609" y="335407"/>
                  </a:lnTo>
                  <a:lnTo>
                    <a:pt x="2241448" y="362610"/>
                  </a:lnTo>
                  <a:lnTo>
                    <a:pt x="2245817" y="383146"/>
                  </a:lnTo>
                  <a:lnTo>
                    <a:pt x="2245868" y="383921"/>
                  </a:lnTo>
                  <a:lnTo>
                    <a:pt x="2245868" y="332092"/>
                  </a:lnTo>
                  <a:lnTo>
                    <a:pt x="2238095" y="325374"/>
                  </a:lnTo>
                  <a:lnTo>
                    <a:pt x="2228304" y="319430"/>
                  </a:lnTo>
                  <a:lnTo>
                    <a:pt x="2218283" y="315798"/>
                  </a:lnTo>
                  <a:lnTo>
                    <a:pt x="2208022" y="314452"/>
                  </a:lnTo>
                  <a:lnTo>
                    <a:pt x="2197849" y="315366"/>
                  </a:lnTo>
                  <a:lnTo>
                    <a:pt x="2163826" y="337439"/>
                  </a:lnTo>
                  <a:lnTo>
                    <a:pt x="2156637" y="350774"/>
                  </a:lnTo>
                  <a:lnTo>
                    <a:pt x="2154415" y="356019"/>
                  </a:lnTo>
                  <a:lnTo>
                    <a:pt x="2153412" y="361569"/>
                  </a:lnTo>
                  <a:lnTo>
                    <a:pt x="2153501" y="366395"/>
                  </a:lnTo>
                  <a:lnTo>
                    <a:pt x="2153564" y="369112"/>
                  </a:lnTo>
                  <a:lnTo>
                    <a:pt x="2153666" y="373888"/>
                  </a:lnTo>
                  <a:lnTo>
                    <a:pt x="2173224" y="408813"/>
                  </a:lnTo>
                  <a:lnTo>
                    <a:pt x="2212340" y="427609"/>
                  </a:lnTo>
                  <a:lnTo>
                    <a:pt x="2222411" y="426694"/>
                  </a:lnTo>
                  <a:lnTo>
                    <a:pt x="2232063" y="423545"/>
                  </a:lnTo>
                  <a:lnTo>
                    <a:pt x="2241321" y="418223"/>
                  </a:lnTo>
                  <a:lnTo>
                    <a:pt x="2250186" y="410718"/>
                  </a:lnTo>
                  <a:lnTo>
                    <a:pt x="2253729" y="406527"/>
                  </a:lnTo>
                  <a:lnTo>
                    <a:pt x="2257564" y="402005"/>
                  </a:lnTo>
                  <a:lnTo>
                    <a:pt x="2262771" y="392811"/>
                  </a:lnTo>
                  <a:lnTo>
                    <a:pt x="2265807" y="383146"/>
                  </a:lnTo>
                  <a:lnTo>
                    <a:pt x="2266607" y="373888"/>
                  </a:lnTo>
                  <a:lnTo>
                    <a:pt x="2266658" y="372732"/>
                  </a:lnTo>
                  <a:close/>
                </a:path>
                <a:path w="2582545" h="640714">
                  <a:moveTo>
                    <a:pt x="2331466" y="326771"/>
                  </a:moveTo>
                  <a:lnTo>
                    <a:pt x="2283079" y="278384"/>
                  </a:lnTo>
                  <a:lnTo>
                    <a:pt x="2267331" y="262636"/>
                  </a:lnTo>
                  <a:lnTo>
                    <a:pt x="2290191" y="239903"/>
                  </a:lnTo>
                  <a:lnTo>
                    <a:pt x="2277110" y="226822"/>
                  </a:lnTo>
                  <a:lnTo>
                    <a:pt x="2215896" y="288163"/>
                  </a:lnTo>
                  <a:lnTo>
                    <a:pt x="2228850" y="301117"/>
                  </a:lnTo>
                  <a:lnTo>
                    <a:pt x="2251697" y="278384"/>
                  </a:lnTo>
                  <a:lnTo>
                    <a:pt x="2251951" y="278384"/>
                  </a:lnTo>
                  <a:lnTo>
                    <a:pt x="2315845" y="342392"/>
                  </a:lnTo>
                  <a:lnTo>
                    <a:pt x="2331466" y="326771"/>
                  </a:lnTo>
                  <a:close/>
                </a:path>
                <a:path w="2582545" h="640714">
                  <a:moveTo>
                    <a:pt x="2425954" y="232283"/>
                  </a:moveTo>
                  <a:lnTo>
                    <a:pt x="2407818" y="214122"/>
                  </a:lnTo>
                  <a:lnTo>
                    <a:pt x="2348865" y="155067"/>
                  </a:lnTo>
                  <a:lnTo>
                    <a:pt x="2333244" y="170688"/>
                  </a:lnTo>
                  <a:lnTo>
                    <a:pt x="2363724" y="201168"/>
                  </a:lnTo>
                  <a:lnTo>
                    <a:pt x="2363470" y="201168"/>
                  </a:lnTo>
                  <a:lnTo>
                    <a:pt x="2333117" y="231521"/>
                  </a:lnTo>
                  <a:lnTo>
                    <a:pt x="2302764" y="201168"/>
                  </a:lnTo>
                  <a:lnTo>
                    <a:pt x="2287143" y="216789"/>
                  </a:lnTo>
                  <a:lnTo>
                    <a:pt x="2364359" y="293878"/>
                  </a:lnTo>
                  <a:lnTo>
                    <a:pt x="2379853" y="278384"/>
                  </a:lnTo>
                  <a:lnTo>
                    <a:pt x="2346198" y="244602"/>
                  </a:lnTo>
                  <a:lnTo>
                    <a:pt x="2359279" y="231521"/>
                  </a:lnTo>
                  <a:lnTo>
                    <a:pt x="2376678" y="214122"/>
                  </a:lnTo>
                  <a:lnTo>
                    <a:pt x="2410460" y="247777"/>
                  </a:lnTo>
                  <a:lnTo>
                    <a:pt x="2425954" y="232283"/>
                  </a:lnTo>
                  <a:close/>
                </a:path>
                <a:path w="2582545" h="640714">
                  <a:moveTo>
                    <a:pt x="2500503" y="157734"/>
                  </a:moveTo>
                  <a:lnTo>
                    <a:pt x="2487549" y="144780"/>
                  </a:lnTo>
                  <a:lnTo>
                    <a:pt x="2444369" y="187833"/>
                  </a:lnTo>
                  <a:lnTo>
                    <a:pt x="2423414" y="166878"/>
                  </a:lnTo>
                  <a:lnTo>
                    <a:pt x="2436495" y="153797"/>
                  </a:lnTo>
                  <a:lnTo>
                    <a:pt x="2462149" y="128143"/>
                  </a:lnTo>
                  <a:lnTo>
                    <a:pt x="2449195" y="115062"/>
                  </a:lnTo>
                  <a:lnTo>
                    <a:pt x="2410460" y="153797"/>
                  </a:lnTo>
                  <a:lnTo>
                    <a:pt x="2393315" y="136779"/>
                  </a:lnTo>
                  <a:lnTo>
                    <a:pt x="2434971" y="95123"/>
                  </a:lnTo>
                  <a:lnTo>
                    <a:pt x="2421890" y="82042"/>
                  </a:lnTo>
                  <a:lnTo>
                    <a:pt x="2364740" y="139319"/>
                  </a:lnTo>
                  <a:lnTo>
                    <a:pt x="2441829" y="216408"/>
                  </a:lnTo>
                  <a:lnTo>
                    <a:pt x="2470404" y="187833"/>
                  </a:lnTo>
                  <a:lnTo>
                    <a:pt x="2500503" y="157734"/>
                  </a:lnTo>
                  <a:close/>
                </a:path>
                <a:path w="2582545" h="640714">
                  <a:moveTo>
                    <a:pt x="2582418" y="75819"/>
                  </a:moveTo>
                  <a:lnTo>
                    <a:pt x="2550299" y="68453"/>
                  </a:lnTo>
                  <a:lnTo>
                    <a:pt x="2548661" y="68072"/>
                  </a:lnTo>
                  <a:lnTo>
                    <a:pt x="2548915" y="68072"/>
                  </a:lnTo>
                  <a:lnTo>
                    <a:pt x="2541016" y="66802"/>
                  </a:lnTo>
                  <a:lnTo>
                    <a:pt x="2536571" y="66548"/>
                  </a:lnTo>
                  <a:lnTo>
                    <a:pt x="2531008" y="66548"/>
                  </a:lnTo>
                  <a:lnTo>
                    <a:pt x="2527046" y="67056"/>
                  </a:lnTo>
                  <a:lnTo>
                    <a:pt x="2521712" y="68453"/>
                  </a:lnTo>
                  <a:lnTo>
                    <a:pt x="2527554" y="60706"/>
                  </a:lnTo>
                  <a:lnTo>
                    <a:pt x="2530081" y="53594"/>
                  </a:lnTo>
                  <a:lnTo>
                    <a:pt x="2530170" y="53340"/>
                  </a:lnTo>
                  <a:lnTo>
                    <a:pt x="2529954" y="48387"/>
                  </a:lnTo>
                  <a:lnTo>
                    <a:pt x="2529700" y="43434"/>
                  </a:lnTo>
                  <a:lnTo>
                    <a:pt x="2529636" y="42291"/>
                  </a:lnTo>
                  <a:lnTo>
                    <a:pt x="2529522" y="40132"/>
                  </a:lnTo>
                  <a:lnTo>
                    <a:pt x="2529471" y="39243"/>
                  </a:lnTo>
                  <a:lnTo>
                    <a:pt x="2529459" y="38862"/>
                  </a:lnTo>
                  <a:lnTo>
                    <a:pt x="2526411" y="32385"/>
                  </a:lnTo>
                  <a:lnTo>
                    <a:pt x="2520569" y="26670"/>
                  </a:lnTo>
                  <a:lnTo>
                    <a:pt x="2515997" y="22098"/>
                  </a:lnTo>
                  <a:lnTo>
                    <a:pt x="2510917" y="19177"/>
                  </a:lnTo>
                  <a:lnTo>
                    <a:pt x="2510282" y="19037"/>
                  </a:lnTo>
                  <a:lnTo>
                    <a:pt x="2510282" y="53594"/>
                  </a:lnTo>
                  <a:lnTo>
                    <a:pt x="2509901" y="56134"/>
                  </a:lnTo>
                  <a:lnTo>
                    <a:pt x="2508631" y="58674"/>
                  </a:lnTo>
                  <a:lnTo>
                    <a:pt x="2507488" y="61214"/>
                  </a:lnTo>
                  <a:lnTo>
                    <a:pt x="2503043" y="66167"/>
                  </a:lnTo>
                  <a:lnTo>
                    <a:pt x="2484120" y="85090"/>
                  </a:lnTo>
                  <a:lnTo>
                    <a:pt x="2464562" y="65532"/>
                  </a:lnTo>
                  <a:lnTo>
                    <a:pt x="2476627" y="53340"/>
                  </a:lnTo>
                  <a:lnTo>
                    <a:pt x="2494153" y="39243"/>
                  </a:lnTo>
                  <a:lnTo>
                    <a:pt x="2498712" y="39624"/>
                  </a:lnTo>
                  <a:lnTo>
                    <a:pt x="2500122" y="39624"/>
                  </a:lnTo>
                  <a:lnTo>
                    <a:pt x="2502916" y="41021"/>
                  </a:lnTo>
                  <a:lnTo>
                    <a:pt x="2507869" y="45974"/>
                  </a:lnTo>
                  <a:lnTo>
                    <a:pt x="2509266" y="48387"/>
                  </a:lnTo>
                  <a:lnTo>
                    <a:pt x="2510231" y="53340"/>
                  </a:lnTo>
                  <a:lnTo>
                    <a:pt x="2510282" y="53594"/>
                  </a:lnTo>
                  <a:lnTo>
                    <a:pt x="2510282" y="19037"/>
                  </a:lnTo>
                  <a:lnTo>
                    <a:pt x="2505075" y="17780"/>
                  </a:lnTo>
                  <a:lnTo>
                    <a:pt x="2499233" y="16510"/>
                  </a:lnTo>
                  <a:lnTo>
                    <a:pt x="2493899" y="17018"/>
                  </a:lnTo>
                  <a:lnTo>
                    <a:pt x="2435860" y="68072"/>
                  </a:lnTo>
                  <a:lnTo>
                    <a:pt x="2513076" y="145161"/>
                  </a:lnTo>
                  <a:lnTo>
                    <a:pt x="2528570" y="129667"/>
                  </a:lnTo>
                  <a:lnTo>
                    <a:pt x="2496439" y="97409"/>
                  </a:lnTo>
                  <a:lnTo>
                    <a:pt x="2503170" y="90678"/>
                  </a:lnTo>
                  <a:lnTo>
                    <a:pt x="2506091" y="88392"/>
                  </a:lnTo>
                  <a:lnTo>
                    <a:pt x="2508250" y="87376"/>
                  </a:lnTo>
                  <a:lnTo>
                    <a:pt x="2510536" y="86233"/>
                  </a:lnTo>
                  <a:lnTo>
                    <a:pt x="2511806" y="85979"/>
                  </a:lnTo>
                  <a:lnTo>
                    <a:pt x="2519172" y="85979"/>
                  </a:lnTo>
                  <a:lnTo>
                    <a:pt x="2525649" y="86995"/>
                  </a:lnTo>
                  <a:lnTo>
                    <a:pt x="2563749" y="94488"/>
                  </a:lnTo>
                  <a:lnTo>
                    <a:pt x="2572258" y="85979"/>
                  </a:lnTo>
                  <a:lnTo>
                    <a:pt x="2573147" y="85090"/>
                  </a:lnTo>
                  <a:lnTo>
                    <a:pt x="2582418" y="75819"/>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pic>
          <p:nvPicPr>
            <p:cNvPr id="11" name="object 11"/>
            <p:cNvPicPr/>
            <p:nvPr/>
          </p:nvPicPr>
          <p:blipFill>
            <a:blip r:embed="rId6" cstate="print"/>
            <a:stretch>
              <a:fillRect/>
            </a:stretch>
          </p:blipFill>
          <p:spPr>
            <a:xfrm>
              <a:off x="4994401" y="4369815"/>
              <a:ext cx="1886203" cy="976502"/>
            </a:xfrm>
            <a:prstGeom prst="rect">
              <a:avLst/>
            </a:prstGeom>
          </p:spPr>
        </p:pic>
        <p:sp>
          <p:nvSpPr>
            <p:cNvPr id="12" name="object 12"/>
            <p:cNvSpPr/>
            <p:nvPr/>
          </p:nvSpPr>
          <p:spPr>
            <a:xfrm>
              <a:off x="7114032" y="4363846"/>
              <a:ext cx="302260" cy="287655"/>
            </a:xfrm>
            <a:custGeom>
              <a:avLst/>
              <a:gdLst/>
              <a:ahLst/>
              <a:cxnLst/>
              <a:rect l="l" t="t" r="r" b="b"/>
              <a:pathLst>
                <a:path w="302259" h="287654">
                  <a:moveTo>
                    <a:pt x="15494" y="207898"/>
                  </a:moveTo>
                  <a:lnTo>
                    <a:pt x="41148" y="264540"/>
                  </a:lnTo>
                  <a:lnTo>
                    <a:pt x="80010" y="287273"/>
                  </a:lnTo>
                  <a:lnTo>
                    <a:pt x="85344" y="286511"/>
                  </a:lnTo>
                  <a:lnTo>
                    <a:pt x="90804" y="284352"/>
                  </a:lnTo>
                  <a:lnTo>
                    <a:pt x="96266" y="282320"/>
                  </a:lnTo>
                  <a:lnTo>
                    <a:pt x="102743" y="277621"/>
                  </a:lnTo>
                  <a:lnTo>
                    <a:pt x="110109" y="270255"/>
                  </a:lnTo>
                  <a:lnTo>
                    <a:pt x="114836" y="265429"/>
                  </a:lnTo>
                  <a:lnTo>
                    <a:pt x="78740" y="265429"/>
                  </a:lnTo>
                  <a:lnTo>
                    <a:pt x="75183" y="264540"/>
                  </a:lnTo>
                  <a:lnTo>
                    <a:pt x="74872" y="264540"/>
                  </a:lnTo>
                  <a:lnTo>
                    <a:pt x="70739" y="261873"/>
                  </a:lnTo>
                  <a:lnTo>
                    <a:pt x="68452" y="260350"/>
                  </a:lnTo>
                  <a:lnTo>
                    <a:pt x="64008" y="256285"/>
                  </a:lnTo>
                  <a:lnTo>
                    <a:pt x="57276" y="249681"/>
                  </a:lnTo>
                  <a:lnTo>
                    <a:pt x="15494" y="207898"/>
                  </a:lnTo>
                  <a:close/>
                </a:path>
                <a:path w="302259" h="287654">
                  <a:moveTo>
                    <a:pt x="61468" y="161925"/>
                  </a:moveTo>
                  <a:lnTo>
                    <a:pt x="45974" y="177419"/>
                  </a:lnTo>
                  <a:lnTo>
                    <a:pt x="94742" y="226313"/>
                  </a:lnTo>
                  <a:lnTo>
                    <a:pt x="98806" y="230885"/>
                  </a:lnTo>
                  <a:lnTo>
                    <a:pt x="103124" y="236981"/>
                  </a:lnTo>
                  <a:lnTo>
                    <a:pt x="104013" y="240537"/>
                  </a:lnTo>
                  <a:lnTo>
                    <a:pt x="103632" y="244601"/>
                  </a:lnTo>
                  <a:lnTo>
                    <a:pt x="103250" y="247650"/>
                  </a:lnTo>
                  <a:lnTo>
                    <a:pt x="103124" y="248665"/>
                  </a:lnTo>
                  <a:lnTo>
                    <a:pt x="100711" y="252983"/>
                  </a:lnTo>
                  <a:lnTo>
                    <a:pt x="96266" y="257301"/>
                  </a:lnTo>
                  <a:lnTo>
                    <a:pt x="93305" y="260350"/>
                  </a:lnTo>
                  <a:lnTo>
                    <a:pt x="91720" y="261873"/>
                  </a:lnTo>
                  <a:lnTo>
                    <a:pt x="87629" y="264159"/>
                  </a:lnTo>
                  <a:lnTo>
                    <a:pt x="78740" y="265429"/>
                  </a:lnTo>
                  <a:lnTo>
                    <a:pt x="114836" y="265429"/>
                  </a:lnTo>
                  <a:lnTo>
                    <a:pt x="116080" y="264159"/>
                  </a:lnTo>
                  <a:lnTo>
                    <a:pt x="117788" y="261873"/>
                  </a:lnTo>
                  <a:lnTo>
                    <a:pt x="120396" y="258317"/>
                  </a:lnTo>
                  <a:lnTo>
                    <a:pt x="122554" y="252983"/>
                  </a:lnTo>
                  <a:lnTo>
                    <a:pt x="124841" y="247650"/>
                  </a:lnTo>
                  <a:lnTo>
                    <a:pt x="125729" y="242569"/>
                  </a:lnTo>
                  <a:lnTo>
                    <a:pt x="124968" y="232790"/>
                  </a:lnTo>
                  <a:lnTo>
                    <a:pt x="123317" y="227964"/>
                  </a:lnTo>
                  <a:lnTo>
                    <a:pt x="101981" y="202437"/>
                  </a:lnTo>
                  <a:lnTo>
                    <a:pt x="61468" y="161925"/>
                  </a:lnTo>
                  <a:close/>
                </a:path>
                <a:path w="302259" h="287654">
                  <a:moveTo>
                    <a:pt x="92964" y="130428"/>
                  </a:moveTo>
                  <a:lnTo>
                    <a:pt x="77850" y="145541"/>
                  </a:lnTo>
                  <a:lnTo>
                    <a:pt x="154940" y="222757"/>
                  </a:lnTo>
                  <a:lnTo>
                    <a:pt x="169418" y="208279"/>
                  </a:lnTo>
                  <a:lnTo>
                    <a:pt x="119125" y="157987"/>
                  </a:lnTo>
                  <a:lnTo>
                    <a:pt x="212603" y="157987"/>
                  </a:lnTo>
                  <a:lnTo>
                    <a:pt x="204996" y="150367"/>
                  </a:lnTo>
                  <a:lnTo>
                    <a:pt x="176022" y="150367"/>
                  </a:lnTo>
                  <a:lnTo>
                    <a:pt x="92964" y="130428"/>
                  </a:lnTo>
                  <a:close/>
                </a:path>
                <a:path w="302259" h="287654">
                  <a:moveTo>
                    <a:pt x="212603" y="157987"/>
                  </a:moveTo>
                  <a:lnTo>
                    <a:pt x="119125" y="157987"/>
                  </a:lnTo>
                  <a:lnTo>
                    <a:pt x="200533" y="177164"/>
                  </a:lnTo>
                  <a:lnTo>
                    <a:pt x="216153" y="161544"/>
                  </a:lnTo>
                  <a:lnTo>
                    <a:pt x="212603" y="157987"/>
                  </a:lnTo>
                  <a:close/>
                </a:path>
                <a:path w="302259" h="287654">
                  <a:moveTo>
                    <a:pt x="139065" y="84327"/>
                  </a:moveTo>
                  <a:lnTo>
                    <a:pt x="124587" y="98805"/>
                  </a:lnTo>
                  <a:lnTo>
                    <a:pt x="176022" y="150367"/>
                  </a:lnTo>
                  <a:lnTo>
                    <a:pt x="204996" y="150367"/>
                  </a:lnTo>
                  <a:lnTo>
                    <a:pt x="139065" y="84327"/>
                  </a:lnTo>
                  <a:close/>
                </a:path>
                <a:path w="302259" h="287654">
                  <a:moveTo>
                    <a:pt x="171069" y="52323"/>
                  </a:moveTo>
                  <a:lnTo>
                    <a:pt x="155448" y="67944"/>
                  </a:lnTo>
                  <a:lnTo>
                    <a:pt x="232664" y="145033"/>
                  </a:lnTo>
                  <a:lnTo>
                    <a:pt x="248158" y="129539"/>
                  </a:lnTo>
                  <a:lnTo>
                    <a:pt x="224917" y="106171"/>
                  </a:lnTo>
                  <a:lnTo>
                    <a:pt x="224812" y="95630"/>
                  </a:lnTo>
                  <a:lnTo>
                    <a:pt x="224722" y="86613"/>
                  </a:lnTo>
                  <a:lnTo>
                    <a:pt x="205359" y="86613"/>
                  </a:lnTo>
                  <a:lnTo>
                    <a:pt x="171069" y="52323"/>
                  </a:lnTo>
                  <a:close/>
                </a:path>
                <a:path w="302259" h="287654">
                  <a:moveTo>
                    <a:pt x="296958" y="80644"/>
                  </a:moveTo>
                  <a:lnTo>
                    <a:pt x="224663" y="80644"/>
                  </a:lnTo>
                  <a:lnTo>
                    <a:pt x="282067" y="95630"/>
                  </a:lnTo>
                  <a:lnTo>
                    <a:pt x="296958" y="80644"/>
                  </a:lnTo>
                  <a:close/>
                </a:path>
                <a:path w="302259" h="287654">
                  <a:moveTo>
                    <a:pt x="223393" y="0"/>
                  </a:moveTo>
                  <a:lnTo>
                    <a:pt x="202565" y="20827"/>
                  </a:lnTo>
                  <a:lnTo>
                    <a:pt x="205261" y="84327"/>
                  </a:lnTo>
                  <a:lnTo>
                    <a:pt x="205359" y="86613"/>
                  </a:lnTo>
                  <a:lnTo>
                    <a:pt x="224722" y="86613"/>
                  </a:lnTo>
                  <a:lnTo>
                    <a:pt x="224663" y="80644"/>
                  </a:lnTo>
                  <a:lnTo>
                    <a:pt x="296958" y="80644"/>
                  </a:lnTo>
                  <a:lnTo>
                    <a:pt x="302133" y="75437"/>
                  </a:lnTo>
                  <a:lnTo>
                    <a:pt x="224409" y="59054"/>
                  </a:lnTo>
                  <a:lnTo>
                    <a:pt x="223393"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13" name="object 13"/>
          <p:cNvSpPr txBox="1"/>
          <p:nvPr/>
        </p:nvSpPr>
        <p:spPr>
          <a:xfrm>
            <a:off x="3013076" y="3970146"/>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14" name="object 14"/>
          <p:cNvSpPr txBox="1"/>
          <p:nvPr/>
        </p:nvSpPr>
        <p:spPr>
          <a:xfrm>
            <a:off x="3505962" y="3882644"/>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22</a:t>
            </a:r>
            <a:endParaRPr sz="1200" kern="0">
              <a:solidFill>
                <a:sysClr val="windowText" lastClr="000000"/>
              </a:solidFill>
              <a:latin typeface="Arial"/>
              <a:cs typeface="Arial"/>
            </a:endParaRPr>
          </a:p>
        </p:txBody>
      </p:sp>
      <p:sp>
        <p:nvSpPr>
          <p:cNvPr id="15" name="object 15"/>
          <p:cNvSpPr txBox="1"/>
          <p:nvPr/>
        </p:nvSpPr>
        <p:spPr>
          <a:xfrm>
            <a:off x="4041395" y="3979545"/>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14</a:t>
            </a:r>
            <a:endParaRPr sz="1200" kern="0">
              <a:solidFill>
                <a:sysClr val="windowText" lastClr="000000"/>
              </a:solidFill>
              <a:latin typeface="Arial"/>
              <a:cs typeface="Arial"/>
            </a:endParaRPr>
          </a:p>
        </p:txBody>
      </p:sp>
      <p:sp>
        <p:nvSpPr>
          <p:cNvPr id="16" name="object 16"/>
          <p:cNvSpPr txBox="1"/>
          <p:nvPr/>
        </p:nvSpPr>
        <p:spPr>
          <a:xfrm>
            <a:off x="4576953" y="3884421"/>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21</a:t>
            </a:r>
            <a:endParaRPr sz="1200" kern="0">
              <a:solidFill>
                <a:sysClr val="windowText" lastClr="000000"/>
              </a:solidFill>
              <a:latin typeface="Arial"/>
              <a:cs typeface="Arial"/>
            </a:endParaRPr>
          </a:p>
        </p:txBody>
      </p:sp>
      <p:sp>
        <p:nvSpPr>
          <p:cNvPr id="17" name="object 17"/>
          <p:cNvSpPr txBox="1"/>
          <p:nvPr/>
        </p:nvSpPr>
        <p:spPr>
          <a:xfrm>
            <a:off x="5112766" y="3553459"/>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49</a:t>
            </a:r>
            <a:endParaRPr sz="1200" kern="0">
              <a:solidFill>
                <a:sysClr val="windowText" lastClr="000000"/>
              </a:solidFill>
              <a:latin typeface="Arial"/>
              <a:cs typeface="Arial"/>
            </a:endParaRPr>
          </a:p>
        </p:txBody>
      </p:sp>
      <p:sp>
        <p:nvSpPr>
          <p:cNvPr id="18" name="object 18"/>
          <p:cNvSpPr txBox="1"/>
          <p:nvPr/>
        </p:nvSpPr>
        <p:spPr>
          <a:xfrm>
            <a:off x="5622798" y="3805173"/>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10</a:t>
            </a:r>
            <a:endParaRPr sz="1200" kern="0">
              <a:solidFill>
                <a:sysClr val="windowText" lastClr="000000"/>
              </a:solidFill>
              <a:latin typeface="Arial"/>
              <a:cs typeface="Arial"/>
            </a:endParaRPr>
          </a:p>
        </p:txBody>
      </p:sp>
      <p:sp>
        <p:nvSpPr>
          <p:cNvPr id="19" name="object 19"/>
          <p:cNvSpPr txBox="1"/>
          <p:nvPr/>
        </p:nvSpPr>
        <p:spPr>
          <a:xfrm>
            <a:off x="6183885" y="3432809"/>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61</a:t>
            </a:r>
            <a:endParaRPr sz="1200" kern="0">
              <a:solidFill>
                <a:sysClr val="windowText" lastClr="000000"/>
              </a:solidFill>
              <a:latin typeface="Arial"/>
              <a:cs typeface="Arial"/>
            </a:endParaRPr>
          </a:p>
        </p:txBody>
      </p:sp>
      <p:sp>
        <p:nvSpPr>
          <p:cNvPr id="20" name="object 20"/>
          <p:cNvSpPr txBox="1"/>
          <p:nvPr/>
        </p:nvSpPr>
        <p:spPr>
          <a:xfrm>
            <a:off x="6762116" y="3861942"/>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6</a:t>
            </a:r>
            <a:endParaRPr sz="1200" kern="0">
              <a:solidFill>
                <a:sysClr val="windowText" lastClr="000000"/>
              </a:solidFill>
              <a:latin typeface="Arial"/>
              <a:cs typeface="Arial"/>
            </a:endParaRPr>
          </a:p>
        </p:txBody>
      </p:sp>
      <p:sp>
        <p:nvSpPr>
          <p:cNvPr id="21" name="object 21"/>
          <p:cNvSpPr txBox="1"/>
          <p:nvPr/>
        </p:nvSpPr>
        <p:spPr>
          <a:xfrm>
            <a:off x="7297674" y="3935095"/>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2</a:t>
            </a:r>
            <a:endParaRPr sz="1200" kern="0">
              <a:solidFill>
                <a:sysClr val="windowText" lastClr="000000"/>
              </a:solidFill>
              <a:latin typeface="Arial"/>
              <a:cs typeface="Arial"/>
            </a:endParaRPr>
          </a:p>
        </p:txBody>
      </p:sp>
      <p:sp>
        <p:nvSpPr>
          <p:cNvPr id="22" name="object 22"/>
          <p:cNvSpPr txBox="1"/>
          <p:nvPr/>
        </p:nvSpPr>
        <p:spPr>
          <a:xfrm>
            <a:off x="7790435" y="3745483"/>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34</a:t>
            </a:r>
            <a:endParaRPr sz="1200" kern="0">
              <a:solidFill>
                <a:sysClr val="windowText" lastClr="000000"/>
              </a:solidFill>
              <a:latin typeface="Arial"/>
              <a:cs typeface="Arial"/>
            </a:endParaRPr>
          </a:p>
        </p:txBody>
      </p:sp>
      <p:sp>
        <p:nvSpPr>
          <p:cNvPr id="23" name="object 23"/>
          <p:cNvSpPr txBox="1"/>
          <p:nvPr/>
        </p:nvSpPr>
        <p:spPr>
          <a:xfrm>
            <a:off x="8325994" y="3723513"/>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37</a:t>
            </a:r>
            <a:endParaRPr sz="1200" kern="0">
              <a:solidFill>
                <a:sysClr val="windowText" lastClr="000000"/>
              </a:solidFill>
              <a:latin typeface="Arial"/>
              <a:cs typeface="Arial"/>
            </a:endParaRPr>
          </a:p>
        </p:txBody>
      </p:sp>
      <p:sp>
        <p:nvSpPr>
          <p:cNvPr id="24" name="object 24"/>
          <p:cNvSpPr txBox="1"/>
          <p:nvPr/>
        </p:nvSpPr>
        <p:spPr>
          <a:xfrm>
            <a:off x="8861553" y="3979545"/>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14</a:t>
            </a:r>
            <a:endParaRPr sz="1200" kern="0">
              <a:solidFill>
                <a:sysClr val="windowText" lastClr="000000"/>
              </a:solidFill>
              <a:latin typeface="Arial"/>
              <a:cs typeface="Arial"/>
            </a:endParaRPr>
          </a:p>
        </p:txBody>
      </p:sp>
      <p:sp>
        <p:nvSpPr>
          <p:cNvPr id="25" name="object 25"/>
          <p:cNvSpPr txBox="1"/>
          <p:nvPr/>
        </p:nvSpPr>
        <p:spPr>
          <a:xfrm>
            <a:off x="3196209" y="3761613"/>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rgbClr val="C55A11"/>
                </a:solidFill>
                <a:latin typeface="Arial"/>
                <a:cs typeface="Arial"/>
              </a:rPr>
              <a:t>3</a:t>
            </a:r>
            <a:endParaRPr sz="1200" kern="0">
              <a:solidFill>
                <a:sysClr val="windowText" lastClr="000000"/>
              </a:solidFill>
              <a:latin typeface="Arial"/>
              <a:cs typeface="Arial"/>
            </a:endParaRPr>
          </a:p>
        </p:txBody>
      </p:sp>
      <p:sp>
        <p:nvSpPr>
          <p:cNvPr id="26" name="object 26"/>
          <p:cNvSpPr txBox="1"/>
          <p:nvPr/>
        </p:nvSpPr>
        <p:spPr>
          <a:xfrm>
            <a:off x="3689096" y="3395598"/>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23</a:t>
            </a:r>
            <a:endParaRPr sz="1200" kern="0">
              <a:solidFill>
                <a:sysClr val="windowText" lastClr="000000"/>
              </a:solidFill>
              <a:latin typeface="Arial"/>
              <a:cs typeface="Arial"/>
            </a:endParaRPr>
          </a:p>
        </p:txBody>
      </p:sp>
      <p:sp>
        <p:nvSpPr>
          <p:cNvPr id="27" name="object 27"/>
          <p:cNvSpPr txBox="1"/>
          <p:nvPr/>
        </p:nvSpPr>
        <p:spPr>
          <a:xfrm>
            <a:off x="4267327" y="3706748"/>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rgbClr val="C55A11"/>
                </a:solidFill>
                <a:latin typeface="Arial"/>
                <a:cs typeface="Arial"/>
              </a:rPr>
              <a:t>6</a:t>
            </a:r>
            <a:endParaRPr sz="1200" kern="0">
              <a:solidFill>
                <a:sysClr val="windowText" lastClr="000000"/>
              </a:solidFill>
              <a:latin typeface="Arial"/>
              <a:cs typeface="Arial"/>
            </a:endParaRPr>
          </a:p>
        </p:txBody>
      </p:sp>
      <p:sp>
        <p:nvSpPr>
          <p:cNvPr id="28" name="object 28"/>
          <p:cNvSpPr txBox="1"/>
          <p:nvPr/>
        </p:nvSpPr>
        <p:spPr>
          <a:xfrm>
            <a:off x="4760215" y="3084321"/>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40</a:t>
            </a:r>
            <a:endParaRPr sz="1200" kern="0">
              <a:solidFill>
                <a:sysClr val="windowText" lastClr="000000"/>
              </a:solidFill>
              <a:latin typeface="Arial"/>
              <a:cs typeface="Arial"/>
            </a:endParaRPr>
          </a:p>
        </p:txBody>
      </p:sp>
      <p:sp>
        <p:nvSpPr>
          <p:cNvPr id="29" name="object 29"/>
          <p:cNvSpPr txBox="1"/>
          <p:nvPr/>
        </p:nvSpPr>
        <p:spPr>
          <a:xfrm>
            <a:off x="5295647" y="2169033"/>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90</a:t>
            </a:r>
            <a:endParaRPr sz="1200" kern="0">
              <a:solidFill>
                <a:sysClr val="windowText" lastClr="000000"/>
              </a:solidFill>
              <a:latin typeface="Arial"/>
              <a:cs typeface="Arial"/>
            </a:endParaRPr>
          </a:p>
        </p:txBody>
      </p:sp>
      <p:sp>
        <p:nvSpPr>
          <p:cNvPr id="30" name="object 30"/>
          <p:cNvSpPr txBox="1"/>
          <p:nvPr/>
        </p:nvSpPr>
        <p:spPr>
          <a:xfrm>
            <a:off x="5831586" y="3560445"/>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14</a:t>
            </a:r>
            <a:endParaRPr sz="1200" kern="0">
              <a:solidFill>
                <a:sysClr val="windowText" lastClr="000000"/>
              </a:solidFill>
              <a:latin typeface="Arial"/>
              <a:cs typeface="Arial"/>
            </a:endParaRPr>
          </a:p>
        </p:txBody>
      </p:sp>
      <p:sp>
        <p:nvSpPr>
          <p:cNvPr id="31" name="object 31"/>
          <p:cNvSpPr txBox="1"/>
          <p:nvPr/>
        </p:nvSpPr>
        <p:spPr>
          <a:xfrm>
            <a:off x="6367018" y="2517140"/>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71</a:t>
            </a:r>
            <a:endParaRPr sz="1200" kern="0">
              <a:solidFill>
                <a:sysClr val="windowText" lastClr="000000"/>
              </a:solidFill>
              <a:latin typeface="Arial"/>
              <a:cs typeface="Arial"/>
            </a:endParaRPr>
          </a:p>
        </p:txBody>
      </p:sp>
      <p:sp>
        <p:nvSpPr>
          <p:cNvPr id="32" name="object 32"/>
          <p:cNvSpPr txBox="1"/>
          <p:nvPr/>
        </p:nvSpPr>
        <p:spPr>
          <a:xfrm>
            <a:off x="6945249" y="3798570"/>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rgbClr val="C55A11"/>
                </a:solidFill>
                <a:latin typeface="Arial"/>
                <a:cs typeface="Arial"/>
              </a:rPr>
              <a:t>1</a:t>
            </a:r>
            <a:endParaRPr sz="1200" kern="0">
              <a:solidFill>
                <a:sysClr val="windowText" lastClr="000000"/>
              </a:solidFill>
              <a:latin typeface="Arial"/>
              <a:cs typeface="Arial"/>
            </a:endParaRPr>
          </a:p>
        </p:txBody>
      </p:sp>
      <p:sp>
        <p:nvSpPr>
          <p:cNvPr id="33" name="object 33"/>
          <p:cNvSpPr txBox="1"/>
          <p:nvPr/>
        </p:nvSpPr>
        <p:spPr>
          <a:xfrm>
            <a:off x="7480809" y="3761613"/>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rgbClr val="C55A11"/>
                </a:solidFill>
                <a:latin typeface="Arial"/>
                <a:cs typeface="Arial"/>
              </a:rPr>
              <a:t>3</a:t>
            </a:r>
            <a:endParaRPr sz="1200" kern="0">
              <a:solidFill>
                <a:sysClr val="windowText" lastClr="000000"/>
              </a:solidFill>
              <a:latin typeface="Arial"/>
              <a:cs typeface="Arial"/>
            </a:endParaRPr>
          </a:p>
        </p:txBody>
      </p:sp>
      <p:sp>
        <p:nvSpPr>
          <p:cNvPr id="34" name="object 34"/>
          <p:cNvSpPr txBox="1"/>
          <p:nvPr/>
        </p:nvSpPr>
        <p:spPr>
          <a:xfrm>
            <a:off x="8037069" y="3409950"/>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20</a:t>
            </a:r>
            <a:endParaRPr sz="1200" kern="0">
              <a:solidFill>
                <a:sysClr val="windowText" lastClr="000000"/>
              </a:solidFill>
              <a:latin typeface="Arial"/>
              <a:cs typeface="Arial"/>
            </a:endParaRPr>
          </a:p>
        </p:txBody>
      </p:sp>
      <p:sp>
        <p:nvSpPr>
          <p:cNvPr id="35" name="object 35"/>
          <p:cNvSpPr txBox="1"/>
          <p:nvPr/>
        </p:nvSpPr>
        <p:spPr>
          <a:xfrm>
            <a:off x="8509255" y="2919729"/>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49</a:t>
            </a:r>
            <a:endParaRPr sz="1200" kern="0">
              <a:solidFill>
                <a:sysClr val="windowText" lastClr="000000"/>
              </a:solidFill>
              <a:latin typeface="Arial"/>
              <a:cs typeface="Arial"/>
            </a:endParaRPr>
          </a:p>
        </p:txBody>
      </p:sp>
      <p:sp>
        <p:nvSpPr>
          <p:cNvPr id="36" name="object 36"/>
          <p:cNvSpPr txBox="1"/>
          <p:nvPr/>
        </p:nvSpPr>
        <p:spPr>
          <a:xfrm>
            <a:off x="9044686" y="3505580"/>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rgbClr val="C55A11"/>
                </a:solidFill>
                <a:latin typeface="Arial"/>
                <a:cs typeface="Arial"/>
              </a:rPr>
              <a:t>17</a:t>
            </a:r>
            <a:endParaRPr sz="1200" kern="0">
              <a:solidFill>
                <a:sysClr val="windowText" lastClr="000000"/>
              </a:solidFill>
              <a:latin typeface="Arial"/>
              <a:cs typeface="Arial"/>
            </a:endParaRPr>
          </a:p>
        </p:txBody>
      </p:sp>
      <p:sp>
        <p:nvSpPr>
          <p:cNvPr id="37" name="object 37"/>
          <p:cNvSpPr txBox="1"/>
          <p:nvPr/>
        </p:nvSpPr>
        <p:spPr>
          <a:xfrm>
            <a:off x="3547618" y="1144016"/>
            <a:ext cx="5010785" cy="330835"/>
          </a:xfrm>
          <a:prstGeom prst="rect">
            <a:avLst/>
          </a:prstGeom>
        </p:spPr>
        <p:txBody>
          <a:bodyPr vert="horz" wrap="square" lIns="0" tIns="13335" rIns="0" bIns="0" rtlCol="0">
            <a:spAutoFit/>
          </a:bodyPr>
          <a:lstStyle/>
          <a:p>
            <a:pPr marL="12700" defTabSz="914400">
              <a:spcBef>
                <a:spcPts val="105"/>
              </a:spcBef>
            </a:pPr>
            <a:r>
              <a:rPr sz="2000" b="1" u="sng" kern="0" spc="-10" dirty="0">
                <a:solidFill>
                  <a:sysClr val="windowText" lastClr="000000"/>
                </a:solidFill>
                <a:uFill>
                  <a:solidFill>
                    <a:srgbClr val="000000"/>
                  </a:solidFill>
                </a:uFill>
                <a:latin typeface="Arial"/>
                <a:cs typeface="Arial"/>
              </a:rPr>
              <a:t>SUSPECTED</a:t>
            </a:r>
            <a:r>
              <a:rPr sz="2000" b="1" u="sng" kern="0" spc="-55"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DRUG</a:t>
            </a:r>
            <a:r>
              <a:rPr sz="2000" b="1" u="sng" kern="0" spc="-60"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USED</a:t>
            </a:r>
            <a:r>
              <a:rPr sz="2000" b="1" u="sng" kern="0" spc="-50" dirty="0">
                <a:solidFill>
                  <a:sysClr val="windowText" lastClr="000000"/>
                </a:solidFill>
                <a:uFill>
                  <a:solidFill>
                    <a:srgbClr val="000000"/>
                  </a:solidFill>
                </a:uFill>
                <a:latin typeface="Arial"/>
                <a:cs typeface="Arial"/>
              </a:rPr>
              <a:t> </a:t>
            </a:r>
            <a:r>
              <a:rPr sz="2000" b="1" u="sng" kern="0" dirty="0">
                <a:solidFill>
                  <a:sysClr val="windowText" lastClr="000000"/>
                </a:solidFill>
                <a:uFill>
                  <a:solidFill>
                    <a:srgbClr val="000000"/>
                  </a:solidFill>
                </a:uFill>
                <a:latin typeface="Arial"/>
                <a:cs typeface="Arial"/>
              </a:rPr>
              <a:t>IN</a:t>
            </a:r>
            <a:r>
              <a:rPr sz="2000" b="1" u="sng" kern="0" spc="-40" dirty="0">
                <a:solidFill>
                  <a:sysClr val="windowText" lastClr="000000"/>
                </a:solidFill>
                <a:uFill>
                  <a:solidFill>
                    <a:srgbClr val="000000"/>
                  </a:solidFill>
                </a:uFill>
                <a:latin typeface="Arial"/>
                <a:cs typeface="Arial"/>
              </a:rPr>
              <a:t> </a:t>
            </a:r>
            <a:r>
              <a:rPr sz="2000" b="1" u="sng" kern="0" spc="-10" dirty="0">
                <a:solidFill>
                  <a:sysClr val="windowText" lastClr="000000"/>
                </a:solidFill>
                <a:uFill>
                  <a:solidFill>
                    <a:srgbClr val="000000"/>
                  </a:solidFill>
                </a:uFill>
                <a:latin typeface="Arial"/>
                <a:cs typeface="Arial"/>
              </a:rPr>
              <a:t>OVERDOSE</a:t>
            </a:r>
            <a:endParaRPr sz="2000" kern="0">
              <a:solidFill>
                <a:sysClr val="windowText" lastClr="000000"/>
              </a:solidFill>
              <a:latin typeface="Arial"/>
              <a:cs typeface="Arial"/>
            </a:endParaRPr>
          </a:p>
        </p:txBody>
      </p:sp>
      <p:grpSp>
        <p:nvGrpSpPr>
          <p:cNvPr id="38" name="object 38"/>
          <p:cNvGrpSpPr/>
          <p:nvPr/>
        </p:nvGrpSpPr>
        <p:grpSpPr>
          <a:xfrm>
            <a:off x="5018532" y="6053328"/>
            <a:ext cx="1254760" cy="90170"/>
            <a:chOff x="3494532" y="6053328"/>
            <a:chExt cx="1254760" cy="90170"/>
          </a:xfrm>
        </p:grpSpPr>
        <p:sp>
          <p:nvSpPr>
            <p:cNvPr id="39" name="object 39"/>
            <p:cNvSpPr/>
            <p:nvPr/>
          </p:nvSpPr>
          <p:spPr>
            <a:xfrm>
              <a:off x="3494532" y="6053328"/>
              <a:ext cx="88900" cy="90170"/>
            </a:xfrm>
            <a:custGeom>
              <a:avLst/>
              <a:gdLst/>
              <a:ahLst/>
              <a:cxnLst/>
              <a:rect l="l" t="t" r="r" b="b"/>
              <a:pathLst>
                <a:path w="88900" h="90170">
                  <a:moveTo>
                    <a:pt x="88391" y="0"/>
                  </a:moveTo>
                  <a:lnTo>
                    <a:pt x="0" y="0"/>
                  </a:lnTo>
                  <a:lnTo>
                    <a:pt x="0" y="89916"/>
                  </a:lnTo>
                  <a:lnTo>
                    <a:pt x="88391" y="89916"/>
                  </a:lnTo>
                  <a:lnTo>
                    <a:pt x="88391" y="0"/>
                  </a:lnTo>
                  <a:close/>
                </a:path>
              </a:pathLst>
            </a:custGeom>
            <a:solidFill>
              <a:srgbClr val="5B9BD4"/>
            </a:solidFill>
          </p:spPr>
          <p:txBody>
            <a:bodyPr wrap="square" lIns="0" tIns="0" rIns="0" bIns="0" rtlCol="0"/>
            <a:lstStyle/>
            <a:p>
              <a:pPr defTabSz="914400"/>
              <a:endParaRPr kern="0">
                <a:solidFill>
                  <a:sysClr val="windowText" lastClr="000000"/>
                </a:solidFill>
              </a:endParaRPr>
            </a:p>
          </p:txBody>
        </p:sp>
        <p:sp>
          <p:nvSpPr>
            <p:cNvPr id="40" name="object 40"/>
            <p:cNvSpPr/>
            <p:nvPr/>
          </p:nvSpPr>
          <p:spPr>
            <a:xfrm>
              <a:off x="4660392" y="6053328"/>
              <a:ext cx="88900" cy="90170"/>
            </a:xfrm>
            <a:custGeom>
              <a:avLst/>
              <a:gdLst/>
              <a:ahLst/>
              <a:cxnLst/>
              <a:rect l="l" t="t" r="r" b="b"/>
              <a:pathLst>
                <a:path w="88900" h="90170">
                  <a:moveTo>
                    <a:pt x="88391" y="0"/>
                  </a:moveTo>
                  <a:lnTo>
                    <a:pt x="0" y="0"/>
                  </a:lnTo>
                  <a:lnTo>
                    <a:pt x="0" y="89916"/>
                  </a:lnTo>
                  <a:lnTo>
                    <a:pt x="88391" y="89916"/>
                  </a:lnTo>
                  <a:lnTo>
                    <a:pt x="88391" y="0"/>
                  </a:lnTo>
                  <a:close/>
                </a:path>
              </a:pathLst>
            </a:custGeom>
            <a:solidFill>
              <a:srgbClr val="EC7C30"/>
            </a:solidFill>
          </p:spPr>
          <p:txBody>
            <a:bodyPr wrap="square" lIns="0" tIns="0" rIns="0" bIns="0" rtlCol="0"/>
            <a:lstStyle/>
            <a:p>
              <a:pPr defTabSz="914400"/>
              <a:endParaRPr kern="0">
                <a:solidFill>
                  <a:sysClr val="windowText" lastClr="000000"/>
                </a:solidFill>
              </a:endParaRPr>
            </a:p>
          </p:txBody>
        </p:sp>
      </p:grpSp>
      <p:sp>
        <p:nvSpPr>
          <p:cNvPr id="41" name="object 41"/>
          <p:cNvSpPr txBox="1"/>
          <p:nvPr/>
        </p:nvSpPr>
        <p:spPr>
          <a:xfrm>
            <a:off x="4826508" y="5952744"/>
            <a:ext cx="2468880" cy="242374"/>
          </a:xfrm>
          <a:prstGeom prst="rect">
            <a:avLst/>
          </a:prstGeom>
          <a:ln w="9144">
            <a:solidFill>
              <a:srgbClr val="000000"/>
            </a:solidFill>
          </a:ln>
        </p:spPr>
        <p:txBody>
          <a:bodyPr vert="horz" wrap="square" lIns="0" tIns="26670" rIns="0" bIns="0" rtlCol="0">
            <a:spAutoFit/>
          </a:bodyPr>
          <a:lstStyle/>
          <a:p>
            <a:pPr marL="320675" defTabSz="914400">
              <a:spcBef>
                <a:spcPts val="210"/>
              </a:spcBef>
              <a:tabLst>
                <a:tab pos="1486535" algn="l"/>
              </a:tabLst>
            </a:pPr>
            <a:r>
              <a:rPr sz="1400" b="1" kern="0" dirty="0">
                <a:solidFill>
                  <a:sysClr val="windowText" lastClr="000000"/>
                </a:solidFill>
                <a:latin typeface="Arial"/>
                <a:cs typeface="Arial"/>
              </a:rPr>
              <a:t>YTD</a:t>
            </a:r>
            <a:r>
              <a:rPr sz="1400" b="1" kern="0" spc="-5" dirty="0">
                <a:solidFill>
                  <a:sysClr val="windowText" lastClr="000000"/>
                </a:solidFill>
                <a:latin typeface="Arial"/>
                <a:cs typeface="Arial"/>
              </a:rPr>
              <a:t> </a:t>
            </a:r>
            <a:r>
              <a:rPr sz="1400" b="1" kern="0" spc="-20" dirty="0">
                <a:solidFill>
                  <a:sysClr val="windowText" lastClr="000000"/>
                </a:solidFill>
                <a:latin typeface="Arial"/>
                <a:cs typeface="Arial"/>
              </a:rPr>
              <a:t>CY24</a:t>
            </a:r>
            <a:r>
              <a:rPr sz="1400" b="1" kern="0" dirty="0">
                <a:solidFill>
                  <a:sysClr val="windowText" lastClr="000000"/>
                </a:solidFill>
                <a:latin typeface="Arial"/>
                <a:cs typeface="Arial"/>
              </a:rPr>
              <a:t>	YTD</a:t>
            </a:r>
            <a:r>
              <a:rPr sz="1400" b="1" kern="0" spc="-15" dirty="0">
                <a:solidFill>
                  <a:sysClr val="windowText" lastClr="000000"/>
                </a:solidFill>
                <a:latin typeface="Arial"/>
                <a:cs typeface="Arial"/>
              </a:rPr>
              <a:t> </a:t>
            </a:r>
            <a:r>
              <a:rPr sz="1400" b="1" kern="0" spc="-20" dirty="0">
                <a:solidFill>
                  <a:sysClr val="windowText" lastClr="000000"/>
                </a:solidFill>
                <a:latin typeface="Arial"/>
                <a:cs typeface="Arial"/>
              </a:rPr>
              <a:t>CY23</a:t>
            </a:r>
            <a:endParaRPr sz="1400" kern="0">
              <a:solidFill>
                <a:sysClr val="windowText" lastClr="000000"/>
              </a:solidFill>
              <a:latin typeface="Arial"/>
              <a:cs typeface="Arial"/>
            </a:endParaRPr>
          </a:p>
        </p:txBody>
      </p:sp>
      <p:grpSp>
        <p:nvGrpSpPr>
          <p:cNvPr id="42" name="object 42"/>
          <p:cNvGrpSpPr/>
          <p:nvPr/>
        </p:nvGrpSpPr>
        <p:grpSpPr>
          <a:xfrm>
            <a:off x="2392426" y="1068069"/>
            <a:ext cx="7319009" cy="5299710"/>
            <a:chOff x="868425" y="1068069"/>
            <a:chExt cx="7319009" cy="5299710"/>
          </a:xfrm>
        </p:grpSpPr>
        <p:sp>
          <p:nvSpPr>
            <p:cNvPr id="43" name="object 43"/>
            <p:cNvSpPr/>
            <p:nvPr/>
          </p:nvSpPr>
          <p:spPr>
            <a:xfrm>
              <a:off x="878585" y="1078229"/>
              <a:ext cx="7298690" cy="5279390"/>
            </a:xfrm>
            <a:custGeom>
              <a:avLst/>
              <a:gdLst/>
              <a:ahLst/>
              <a:cxnLst/>
              <a:rect l="l" t="t" r="r" b="b"/>
              <a:pathLst>
                <a:path w="7298690" h="5279390">
                  <a:moveTo>
                    <a:pt x="0" y="5279136"/>
                  </a:moveTo>
                  <a:lnTo>
                    <a:pt x="7298435" y="5279136"/>
                  </a:lnTo>
                  <a:lnTo>
                    <a:pt x="7298435" y="0"/>
                  </a:lnTo>
                  <a:lnTo>
                    <a:pt x="0" y="0"/>
                  </a:lnTo>
                  <a:lnTo>
                    <a:pt x="0" y="5279136"/>
                  </a:lnTo>
                  <a:close/>
                </a:path>
              </a:pathLst>
            </a:custGeom>
            <a:ln w="19812">
              <a:solidFill>
                <a:srgbClr val="000000"/>
              </a:solidFill>
            </a:ln>
          </p:spPr>
          <p:txBody>
            <a:bodyPr wrap="square" lIns="0" tIns="0" rIns="0" bIns="0" rtlCol="0"/>
            <a:lstStyle/>
            <a:p>
              <a:pPr defTabSz="914400"/>
              <a:endParaRPr kern="0">
                <a:solidFill>
                  <a:sysClr val="windowText" lastClr="000000"/>
                </a:solidFill>
              </a:endParaRPr>
            </a:p>
          </p:txBody>
        </p:sp>
        <p:pic>
          <p:nvPicPr>
            <p:cNvPr id="44" name="object 44"/>
            <p:cNvPicPr/>
            <p:nvPr/>
          </p:nvPicPr>
          <p:blipFill>
            <a:blip r:embed="rId7" cstate="print"/>
            <a:stretch>
              <a:fillRect/>
            </a:stretch>
          </p:blipFill>
          <p:spPr>
            <a:xfrm>
              <a:off x="1757172" y="2388082"/>
              <a:ext cx="1644396" cy="705637"/>
            </a:xfrm>
            <a:prstGeom prst="rect">
              <a:avLst/>
            </a:prstGeom>
          </p:spPr>
        </p:pic>
        <p:pic>
          <p:nvPicPr>
            <p:cNvPr id="45" name="object 45"/>
            <p:cNvPicPr/>
            <p:nvPr/>
          </p:nvPicPr>
          <p:blipFill>
            <a:blip r:embed="rId8" cstate="print"/>
            <a:stretch>
              <a:fillRect/>
            </a:stretch>
          </p:blipFill>
          <p:spPr>
            <a:xfrm>
              <a:off x="1815083" y="2433815"/>
              <a:ext cx="1450847" cy="615708"/>
            </a:xfrm>
            <a:prstGeom prst="rect">
              <a:avLst/>
            </a:prstGeom>
          </p:spPr>
        </p:pic>
        <p:sp>
          <p:nvSpPr>
            <p:cNvPr id="46" name="object 46"/>
            <p:cNvSpPr/>
            <p:nvPr/>
          </p:nvSpPr>
          <p:spPr>
            <a:xfrm>
              <a:off x="1789175" y="2420111"/>
              <a:ext cx="1530350" cy="591820"/>
            </a:xfrm>
            <a:custGeom>
              <a:avLst/>
              <a:gdLst/>
              <a:ahLst/>
              <a:cxnLst/>
              <a:rect l="l" t="t" r="r" b="b"/>
              <a:pathLst>
                <a:path w="1530350" h="591819">
                  <a:moveTo>
                    <a:pt x="1431544" y="0"/>
                  </a:moveTo>
                  <a:lnTo>
                    <a:pt x="98551" y="0"/>
                  </a:lnTo>
                  <a:lnTo>
                    <a:pt x="60168" y="7737"/>
                  </a:lnTo>
                  <a:lnTo>
                    <a:pt x="28844" y="28844"/>
                  </a:lnTo>
                  <a:lnTo>
                    <a:pt x="7737" y="60168"/>
                  </a:lnTo>
                  <a:lnTo>
                    <a:pt x="0" y="98551"/>
                  </a:lnTo>
                  <a:lnTo>
                    <a:pt x="0" y="492760"/>
                  </a:lnTo>
                  <a:lnTo>
                    <a:pt x="7737" y="531143"/>
                  </a:lnTo>
                  <a:lnTo>
                    <a:pt x="28844" y="562467"/>
                  </a:lnTo>
                  <a:lnTo>
                    <a:pt x="60168" y="583574"/>
                  </a:lnTo>
                  <a:lnTo>
                    <a:pt x="98551" y="591312"/>
                  </a:lnTo>
                  <a:lnTo>
                    <a:pt x="1431544" y="591312"/>
                  </a:lnTo>
                  <a:lnTo>
                    <a:pt x="1469927" y="583574"/>
                  </a:lnTo>
                  <a:lnTo>
                    <a:pt x="1501251" y="562467"/>
                  </a:lnTo>
                  <a:lnTo>
                    <a:pt x="1522358" y="531143"/>
                  </a:lnTo>
                  <a:lnTo>
                    <a:pt x="1530096" y="492760"/>
                  </a:lnTo>
                  <a:lnTo>
                    <a:pt x="1530096" y="98551"/>
                  </a:lnTo>
                  <a:lnTo>
                    <a:pt x="1522358" y="60168"/>
                  </a:lnTo>
                  <a:lnTo>
                    <a:pt x="1501251" y="28844"/>
                  </a:lnTo>
                  <a:lnTo>
                    <a:pt x="1469927" y="7737"/>
                  </a:lnTo>
                  <a:lnTo>
                    <a:pt x="1431544" y="0"/>
                  </a:lnTo>
                  <a:close/>
                </a:path>
              </a:pathLst>
            </a:custGeom>
            <a:solidFill>
              <a:srgbClr val="FAE4D5"/>
            </a:solidFill>
          </p:spPr>
          <p:txBody>
            <a:bodyPr wrap="square" lIns="0" tIns="0" rIns="0" bIns="0" rtlCol="0"/>
            <a:lstStyle/>
            <a:p>
              <a:pPr defTabSz="914400"/>
              <a:endParaRPr kern="0">
                <a:solidFill>
                  <a:sysClr val="windowText" lastClr="000000"/>
                </a:solidFill>
              </a:endParaRPr>
            </a:p>
          </p:txBody>
        </p:sp>
        <p:sp>
          <p:nvSpPr>
            <p:cNvPr id="47" name="object 47"/>
            <p:cNvSpPr/>
            <p:nvPr/>
          </p:nvSpPr>
          <p:spPr>
            <a:xfrm>
              <a:off x="1789175" y="2420111"/>
              <a:ext cx="1530350" cy="591820"/>
            </a:xfrm>
            <a:custGeom>
              <a:avLst/>
              <a:gdLst/>
              <a:ahLst/>
              <a:cxnLst/>
              <a:rect l="l" t="t" r="r" b="b"/>
              <a:pathLst>
                <a:path w="1530350" h="591819">
                  <a:moveTo>
                    <a:pt x="0" y="98551"/>
                  </a:moveTo>
                  <a:lnTo>
                    <a:pt x="7737" y="60168"/>
                  </a:lnTo>
                  <a:lnTo>
                    <a:pt x="28844" y="28844"/>
                  </a:lnTo>
                  <a:lnTo>
                    <a:pt x="60168" y="7737"/>
                  </a:lnTo>
                  <a:lnTo>
                    <a:pt x="98551" y="0"/>
                  </a:lnTo>
                  <a:lnTo>
                    <a:pt x="1431544" y="0"/>
                  </a:lnTo>
                  <a:lnTo>
                    <a:pt x="1469927" y="7737"/>
                  </a:lnTo>
                  <a:lnTo>
                    <a:pt x="1501251" y="28844"/>
                  </a:lnTo>
                  <a:lnTo>
                    <a:pt x="1522358" y="60168"/>
                  </a:lnTo>
                  <a:lnTo>
                    <a:pt x="1530096" y="98551"/>
                  </a:lnTo>
                  <a:lnTo>
                    <a:pt x="1530096" y="492760"/>
                  </a:lnTo>
                  <a:lnTo>
                    <a:pt x="1522358" y="531143"/>
                  </a:lnTo>
                  <a:lnTo>
                    <a:pt x="1501251" y="562467"/>
                  </a:lnTo>
                  <a:lnTo>
                    <a:pt x="1469927" y="583574"/>
                  </a:lnTo>
                  <a:lnTo>
                    <a:pt x="1431544" y="591312"/>
                  </a:lnTo>
                  <a:lnTo>
                    <a:pt x="98551" y="591312"/>
                  </a:lnTo>
                  <a:lnTo>
                    <a:pt x="60168" y="583574"/>
                  </a:lnTo>
                  <a:lnTo>
                    <a:pt x="28844" y="562467"/>
                  </a:lnTo>
                  <a:lnTo>
                    <a:pt x="7737" y="531143"/>
                  </a:lnTo>
                  <a:lnTo>
                    <a:pt x="0" y="492760"/>
                  </a:lnTo>
                  <a:lnTo>
                    <a:pt x="0" y="98551"/>
                  </a:lnTo>
                  <a:close/>
                </a:path>
              </a:pathLst>
            </a:custGeom>
            <a:ln w="12191">
              <a:solidFill>
                <a:srgbClr val="000000"/>
              </a:solidFill>
            </a:ln>
          </p:spPr>
          <p:txBody>
            <a:bodyPr wrap="square" lIns="0" tIns="0" rIns="0" bIns="0" rtlCol="0"/>
            <a:lstStyle/>
            <a:p>
              <a:pPr defTabSz="914400"/>
              <a:endParaRPr kern="0">
                <a:solidFill>
                  <a:sysClr val="windowText" lastClr="000000"/>
                </a:solidFill>
              </a:endParaRPr>
            </a:p>
          </p:txBody>
        </p:sp>
      </p:grpSp>
      <p:sp>
        <p:nvSpPr>
          <p:cNvPr id="48" name="object 48"/>
          <p:cNvSpPr txBox="1"/>
          <p:nvPr/>
        </p:nvSpPr>
        <p:spPr>
          <a:xfrm>
            <a:off x="3421761" y="2479040"/>
            <a:ext cx="1235075" cy="436880"/>
          </a:xfrm>
          <a:prstGeom prst="rect">
            <a:avLst/>
          </a:prstGeom>
        </p:spPr>
        <p:txBody>
          <a:bodyPr vert="horz" wrap="square" lIns="0" tIns="12700" rIns="0" bIns="0" rtlCol="0">
            <a:spAutoFit/>
          </a:bodyPr>
          <a:lstStyle/>
          <a:p>
            <a:pPr marL="1270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12</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of</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21</a:t>
            </a:r>
            <a:r>
              <a:rPr sz="900" kern="0" spc="-10" dirty="0">
                <a:solidFill>
                  <a:sysClr val="windowText" lastClr="000000"/>
                </a:solidFill>
                <a:latin typeface="Arial"/>
                <a:cs typeface="Arial"/>
              </a:rPr>
              <a:t> </a:t>
            </a:r>
            <a:r>
              <a:rPr sz="900" kern="0" spc="-20" dirty="0">
                <a:solidFill>
                  <a:sysClr val="windowText" lastClr="000000"/>
                </a:solidFill>
                <a:latin typeface="Arial"/>
                <a:cs typeface="Arial"/>
              </a:rPr>
              <a:t>(57%)</a:t>
            </a:r>
            <a:endParaRPr sz="900" kern="0">
              <a:solidFill>
                <a:sysClr val="windowText" lastClr="000000"/>
              </a:solidFill>
              <a:latin typeface="Arial"/>
              <a:cs typeface="Arial"/>
            </a:endParaRPr>
          </a:p>
          <a:p>
            <a:pPr marL="12700" marR="5080" defTabSz="914400"/>
            <a:r>
              <a:rPr sz="900" kern="0" dirty="0">
                <a:solidFill>
                  <a:sysClr val="windowText" lastClr="000000"/>
                </a:solidFill>
                <a:latin typeface="Arial"/>
                <a:cs typeface="Arial"/>
              </a:rPr>
              <a:t>overdoses</a:t>
            </a:r>
            <a:r>
              <a:rPr sz="900" kern="0" spc="-40" dirty="0">
                <a:solidFill>
                  <a:sysClr val="windowText" lastClr="000000"/>
                </a:solidFill>
                <a:latin typeface="Arial"/>
                <a:cs typeface="Arial"/>
              </a:rPr>
              <a:t> </a:t>
            </a:r>
            <a:r>
              <a:rPr sz="900" kern="0" spc="-10" dirty="0">
                <a:solidFill>
                  <a:sysClr val="windowText" lastClr="000000"/>
                </a:solidFill>
                <a:latin typeface="Arial"/>
                <a:cs typeface="Arial"/>
              </a:rPr>
              <a:t>involved </a:t>
            </a:r>
            <a:r>
              <a:rPr sz="900" kern="0" dirty="0">
                <a:solidFill>
                  <a:sysClr val="windowText" lastClr="000000"/>
                </a:solidFill>
                <a:latin typeface="Arial"/>
                <a:cs typeface="Arial"/>
              </a:rPr>
              <a:t>naloxone</a:t>
            </a:r>
            <a:r>
              <a:rPr sz="900" kern="0" spc="-35" dirty="0">
                <a:solidFill>
                  <a:sysClr val="windowText" lastClr="000000"/>
                </a:solidFill>
                <a:latin typeface="Arial"/>
                <a:cs typeface="Arial"/>
              </a:rPr>
              <a:t> </a:t>
            </a:r>
            <a:r>
              <a:rPr sz="900" kern="0" spc="-10" dirty="0">
                <a:solidFill>
                  <a:sysClr val="windowText" lastClr="000000"/>
                </a:solidFill>
                <a:latin typeface="Arial"/>
                <a:cs typeface="Arial"/>
              </a:rPr>
              <a:t>administration</a:t>
            </a:r>
            <a:endParaRPr sz="900" kern="0">
              <a:solidFill>
                <a:sysClr val="windowText" lastClr="000000"/>
              </a:solidFill>
              <a:latin typeface="Arial"/>
              <a:cs typeface="Arial"/>
            </a:endParaRPr>
          </a:p>
        </p:txBody>
      </p:sp>
      <p:grpSp>
        <p:nvGrpSpPr>
          <p:cNvPr id="49" name="object 49"/>
          <p:cNvGrpSpPr/>
          <p:nvPr/>
        </p:nvGrpSpPr>
        <p:grpSpPr>
          <a:xfrm>
            <a:off x="4398264" y="1511795"/>
            <a:ext cx="1643380" cy="707390"/>
            <a:chOff x="2874264" y="1511795"/>
            <a:chExt cx="1643380" cy="707390"/>
          </a:xfrm>
        </p:grpSpPr>
        <p:pic>
          <p:nvPicPr>
            <p:cNvPr id="50" name="object 50"/>
            <p:cNvPicPr/>
            <p:nvPr/>
          </p:nvPicPr>
          <p:blipFill>
            <a:blip r:embed="rId9" cstate="print"/>
            <a:stretch>
              <a:fillRect/>
            </a:stretch>
          </p:blipFill>
          <p:spPr>
            <a:xfrm>
              <a:off x="2874264" y="1511795"/>
              <a:ext cx="1642872" cy="707148"/>
            </a:xfrm>
            <a:prstGeom prst="rect">
              <a:avLst/>
            </a:prstGeom>
          </p:spPr>
        </p:pic>
        <p:pic>
          <p:nvPicPr>
            <p:cNvPr id="51" name="object 51"/>
            <p:cNvPicPr/>
            <p:nvPr/>
          </p:nvPicPr>
          <p:blipFill>
            <a:blip r:embed="rId10" cstate="print"/>
            <a:stretch>
              <a:fillRect/>
            </a:stretch>
          </p:blipFill>
          <p:spPr>
            <a:xfrm>
              <a:off x="2932176" y="1557528"/>
              <a:ext cx="1450848" cy="617220"/>
            </a:xfrm>
            <a:prstGeom prst="rect">
              <a:avLst/>
            </a:prstGeom>
          </p:spPr>
        </p:pic>
        <p:sp>
          <p:nvSpPr>
            <p:cNvPr id="52" name="object 52"/>
            <p:cNvSpPr/>
            <p:nvPr/>
          </p:nvSpPr>
          <p:spPr>
            <a:xfrm>
              <a:off x="2906268" y="1543812"/>
              <a:ext cx="1529080" cy="593090"/>
            </a:xfrm>
            <a:custGeom>
              <a:avLst/>
              <a:gdLst/>
              <a:ahLst/>
              <a:cxnLst/>
              <a:rect l="l" t="t" r="r" b="b"/>
              <a:pathLst>
                <a:path w="1529079" h="593089">
                  <a:moveTo>
                    <a:pt x="1429766" y="0"/>
                  </a:moveTo>
                  <a:lnTo>
                    <a:pt x="98806" y="0"/>
                  </a:lnTo>
                  <a:lnTo>
                    <a:pt x="60328" y="7758"/>
                  </a:lnTo>
                  <a:lnTo>
                    <a:pt x="28924" y="28924"/>
                  </a:lnTo>
                  <a:lnTo>
                    <a:pt x="7758" y="60328"/>
                  </a:lnTo>
                  <a:lnTo>
                    <a:pt x="0" y="98805"/>
                  </a:lnTo>
                  <a:lnTo>
                    <a:pt x="0" y="494029"/>
                  </a:lnTo>
                  <a:lnTo>
                    <a:pt x="7758" y="532507"/>
                  </a:lnTo>
                  <a:lnTo>
                    <a:pt x="28924" y="563911"/>
                  </a:lnTo>
                  <a:lnTo>
                    <a:pt x="60328" y="585077"/>
                  </a:lnTo>
                  <a:lnTo>
                    <a:pt x="98806" y="592836"/>
                  </a:lnTo>
                  <a:lnTo>
                    <a:pt x="1429766" y="592836"/>
                  </a:lnTo>
                  <a:lnTo>
                    <a:pt x="1468243" y="585077"/>
                  </a:lnTo>
                  <a:lnTo>
                    <a:pt x="1499647" y="563911"/>
                  </a:lnTo>
                  <a:lnTo>
                    <a:pt x="1520813" y="532507"/>
                  </a:lnTo>
                  <a:lnTo>
                    <a:pt x="1528571" y="494029"/>
                  </a:lnTo>
                  <a:lnTo>
                    <a:pt x="1528571" y="98805"/>
                  </a:lnTo>
                  <a:lnTo>
                    <a:pt x="1520813" y="60328"/>
                  </a:lnTo>
                  <a:lnTo>
                    <a:pt x="1499647" y="28924"/>
                  </a:lnTo>
                  <a:lnTo>
                    <a:pt x="1468243" y="7758"/>
                  </a:lnTo>
                  <a:lnTo>
                    <a:pt x="1429766" y="0"/>
                  </a:lnTo>
                  <a:close/>
                </a:path>
              </a:pathLst>
            </a:custGeom>
            <a:solidFill>
              <a:srgbClr val="FAE4D5"/>
            </a:solidFill>
          </p:spPr>
          <p:txBody>
            <a:bodyPr wrap="square" lIns="0" tIns="0" rIns="0" bIns="0" rtlCol="0"/>
            <a:lstStyle/>
            <a:p>
              <a:pPr defTabSz="914400"/>
              <a:endParaRPr kern="0">
                <a:solidFill>
                  <a:sysClr val="windowText" lastClr="000000"/>
                </a:solidFill>
              </a:endParaRPr>
            </a:p>
          </p:txBody>
        </p:sp>
        <p:sp>
          <p:nvSpPr>
            <p:cNvPr id="53" name="object 53"/>
            <p:cNvSpPr/>
            <p:nvPr/>
          </p:nvSpPr>
          <p:spPr>
            <a:xfrm>
              <a:off x="2906268" y="1543812"/>
              <a:ext cx="1529080" cy="593090"/>
            </a:xfrm>
            <a:custGeom>
              <a:avLst/>
              <a:gdLst/>
              <a:ahLst/>
              <a:cxnLst/>
              <a:rect l="l" t="t" r="r" b="b"/>
              <a:pathLst>
                <a:path w="1529079" h="593089">
                  <a:moveTo>
                    <a:pt x="0" y="98805"/>
                  </a:moveTo>
                  <a:lnTo>
                    <a:pt x="7758" y="60328"/>
                  </a:lnTo>
                  <a:lnTo>
                    <a:pt x="28924" y="28924"/>
                  </a:lnTo>
                  <a:lnTo>
                    <a:pt x="60328" y="7758"/>
                  </a:lnTo>
                  <a:lnTo>
                    <a:pt x="98806" y="0"/>
                  </a:lnTo>
                  <a:lnTo>
                    <a:pt x="1429766" y="0"/>
                  </a:lnTo>
                  <a:lnTo>
                    <a:pt x="1468243" y="7758"/>
                  </a:lnTo>
                  <a:lnTo>
                    <a:pt x="1499647" y="28924"/>
                  </a:lnTo>
                  <a:lnTo>
                    <a:pt x="1520813" y="60328"/>
                  </a:lnTo>
                  <a:lnTo>
                    <a:pt x="1528571" y="98805"/>
                  </a:lnTo>
                  <a:lnTo>
                    <a:pt x="1528571" y="494029"/>
                  </a:lnTo>
                  <a:lnTo>
                    <a:pt x="1520813" y="532507"/>
                  </a:lnTo>
                  <a:lnTo>
                    <a:pt x="1499647" y="563911"/>
                  </a:lnTo>
                  <a:lnTo>
                    <a:pt x="1468243" y="585077"/>
                  </a:lnTo>
                  <a:lnTo>
                    <a:pt x="1429766" y="592836"/>
                  </a:lnTo>
                  <a:lnTo>
                    <a:pt x="98806" y="592836"/>
                  </a:lnTo>
                  <a:lnTo>
                    <a:pt x="60328" y="585077"/>
                  </a:lnTo>
                  <a:lnTo>
                    <a:pt x="28924" y="563911"/>
                  </a:lnTo>
                  <a:lnTo>
                    <a:pt x="7758" y="532507"/>
                  </a:lnTo>
                  <a:lnTo>
                    <a:pt x="0" y="494029"/>
                  </a:lnTo>
                  <a:lnTo>
                    <a:pt x="0" y="98805"/>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54" name="object 54"/>
          <p:cNvSpPr txBox="1"/>
          <p:nvPr/>
        </p:nvSpPr>
        <p:spPr>
          <a:xfrm>
            <a:off x="4538599" y="1602994"/>
            <a:ext cx="1235075" cy="436880"/>
          </a:xfrm>
          <a:prstGeom prst="rect">
            <a:avLst/>
          </a:prstGeom>
        </p:spPr>
        <p:txBody>
          <a:bodyPr vert="horz" wrap="square" lIns="0" tIns="12700" rIns="0" bIns="0" rtlCol="0">
            <a:spAutoFit/>
          </a:bodyPr>
          <a:lstStyle/>
          <a:p>
            <a:pPr marL="1270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39</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of</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49</a:t>
            </a:r>
            <a:r>
              <a:rPr sz="900" kern="0" spc="-10" dirty="0">
                <a:solidFill>
                  <a:sysClr val="windowText" lastClr="000000"/>
                </a:solidFill>
                <a:latin typeface="Arial"/>
                <a:cs typeface="Arial"/>
              </a:rPr>
              <a:t> </a:t>
            </a:r>
            <a:r>
              <a:rPr sz="900" kern="0" spc="-20" dirty="0">
                <a:solidFill>
                  <a:sysClr val="windowText" lastClr="000000"/>
                </a:solidFill>
                <a:latin typeface="Arial"/>
                <a:cs typeface="Arial"/>
              </a:rPr>
              <a:t>(80%)</a:t>
            </a:r>
            <a:endParaRPr sz="900" kern="0">
              <a:solidFill>
                <a:sysClr val="windowText" lastClr="000000"/>
              </a:solidFill>
              <a:latin typeface="Arial"/>
              <a:cs typeface="Arial"/>
            </a:endParaRPr>
          </a:p>
          <a:p>
            <a:pPr marL="12700" marR="5080" defTabSz="914400"/>
            <a:r>
              <a:rPr sz="900" kern="0" dirty="0">
                <a:solidFill>
                  <a:sysClr val="windowText" lastClr="000000"/>
                </a:solidFill>
                <a:latin typeface="Arial"/>
                <a:cs typeface="Arial"/>
              </a:rPr>
              <a:t>overdoses</a:t>
            </a:r>
            <a:r>
              <a:rPr sz="900" kern="0" spc="-40" dirty="0">
                <a:solidFill>
                  <a:sysClr val="windowText" lastClr="000000"/>
                </a:solidFill>
                <a:latin typeface="Arial"/>
                <a:cs typeface="Arial"/>
              </a:rPr>
              <a:t> </a:t>
            </a:r>
            <a:r>
              <a:rPr sz="900" kern="0" spc="-10" dirty="0">
                <a:solidFill>
                  <a:sysClr val="windowText" lastClr="000000"/>
                </a:solidFill>
                <a:latin typeface="Arial"/>
                <a:cs typeface="Arial"/>
              </a:rPr>
              <a:t>involved </a:t>
            </a:r>
            <a:r>
              <a:rPr sz="900" kern="0" dirty="0">
                <a:solidFill>
                  <a:sysClr val="windowText" lastClr="000000"/>
                </a:solidFill>
                <a:latin typeface="Arial"/>
                <a:cs typeface="Arial"/>
              </a:rPr>
              <a:t>naloxone</a:t>
            </a:r>
            <a:r>
              <a:rPr sz="900" kern="0" spc="-35" dirty="0">
                <a:solidFill>
                  <a:sysClr val="windowText" lastClr="000000"/>
                </a:solidFill>
                <a:latin typeface="Arial"/>
                <a:cs typeface="Arial"/>
              </a:rPr>
              <a:t> </a:t>
            </a:r>
            <a:r>
              <a:rPr sz="900" kern="0" spc="-10" dirty="0">
                <a:solidFill>
                  <a:sysClr val="windowText" lastClr="000000"/>
                </a:solidFill>
                <a:latin typeface="Arial"/>
                <a:cs typeface="Arial"/>
              </a:rPr>
              <a:t>administration</a:t>
            </a:r>
            <a:endParaRPr sz="900" kern="0">
              <a:solidFill>
                <a:sysClr val="windowText" lastClr="000000"/>
              </a:solidFill>
              <a:latin typeface="Arial"/>
              <a:cs typeface="Arial"/>
            </a:endParaRPr>
          </a:p>
        </p:txBody>
      </p:sp>
      <p:grpSp>
        <p:nvGrpSpPr>
          <p:cNvPr id="55" name="object 55"/>
          <p:cNvGrpSpPr/>
          <p:nvPr/>
        </p:nvGrpSpPr>
        <p:grpSpPr>
          <a:xfrm>
            <a:off x="6121908" y="1537703"/>
            <a:ext cx="1643380" cy="707390"/>
            <a:chOff x="4597908" y="1537703"/>
            <a:chExt cx="1643380" cy="707390"/>
          </a:xfrm>
        </p:grpSpPr>
        <p:pic>
          <p:nvPicPr>
            <p:cNvPr id="56" name="object 56"/>
            <p:cNvPicPr/>
            <p:nvPr/>
          </p:nvPicPr>
          <p:blipFill>
            <a:blip r:embed="rId9" cstate="print"/>
            <a:stretch>
              <a:fillRect/>
            </a:stretch>
          </p:blipFill>
          <p:spPr>
            <a:xfrm>
              <a:off x="4597908" y="1537703"/>
              <a:ext cx="1642872" cy="707148"/>
            </a:xfrm>
            <a:prstGeom prst="rect">
              <a:avLst/>
            </a:prstGeom>
          </p:spPr>
        </p:pic>
        <p:pic>
          <p:nvPicPr>
            <p:cNvPr id="57" name="object 57"/>
            <p:cNvPicPr/>
            <p:nvPr/>
          </p:nvPicPr>
          <p:blipFill>
            <a:blip r:embed="rId11" cstate="print"/>
            <a:stretch>
              <a:fillRect/>
            </a:stretch>
          </p:blipFill>
          <p:spPr>
            <a:xfrm>
              <a:off x="4655820" y="1583423"/>
              <a:ext cx="1450848" cy="615708"/>
            </a:xfrm>
            <a:prstGeom prst="rect">
              <a:avLst/>
            </a:prstGeom>
          </p:spPr>
        </p:pic>
        <p:sp>
          <p:nvSpPr>
            <p:cNvPr id="58" name="object 58"/>
            <p:cNvSpPr/>
            <p:nvPr/>
          </p:nvSpPr>
          <p:spPr>
            <a:xfrm>
              <a:off x="4629912" y="1569720"/>
              <a:ext cx="1529080" cy="593090"/>
            </a:xfrm>
            <a:custGeom>
              <a:avLst/>
              <a:gdLst/>
              <a:ahLst/>
              <a:cxnLst/>
              <a:rect l="l" t="t" r="r" b="b"/>
              <a:pathLst>
                <a:path w="1529079" h="593089">
                  <a:moveTo>
                    <a:pt x="1429765" y="0"/>
                  </a:moveTo>
                  <a:lnTo>
                    <a:pt x="98805" y="0"/>
                  </a:lnTo>
                  <a:lnTo>
                    <a:pt x="60328" y="7758"/>
                  </a:lnTo>
                  <a:lnTo>
                    <a:pt x="28924" y="28924"/>
                  </a:lnTo>
                  <a:lnTo>
                    <a:pt x="7758" y="60328"/>
                  </a:lnTo>
                  <a:lnTo>
                    <a:pt x="0" y="98805"/>
                  </a:lnTo>
                  <a:lnTo>
                    <a:pt x="0" y="494029"/>
                  </a:lnTo>
                  <a:lnTo>
                    <a:pt x="7758" y="532507"/>
                  </a:lnTo>
                  <a:lnTo>
                    <a:pt x="28924" y="563911"/>
                  </a:lnTo>
                  <a:lnTo>
                    <a:pt x="60328" y="585077"/>
                  </a:lnTo>
                  <a:lnTo>
                    <a:pt x="98805" y="592835"/>
                  </a:lnTo>
                  <a:lnTo>
                    <a:pt x="1429765" y="592835"/>
                  </a:lnTo>
                  <a:lnTo>
                    <a:pt x="1468243" y="585077"/>
                  </a:lnTo>
                  <a:lnTo>
                    <a:pt x="1499647" y="563911"/>
                  </a:lnTo>
                  <a:lnTo>
                    <a:pt x="1520813" y="532507"/>
                  </a:lnTo>
                  <a:lnTo>
                    <a:pt x="1528572" y="494029"/>
                  </a:lnTo>
                  <a:lnTo>
                    <a:pt x="1528572" y="98805"/>
                  </a:lnTo>
                  <a:lnTo>
                    <a:pt x="1520813" y="60328"/>
                  </a:lnTo>
                  <a:lnTo>
                    <a:pt x="1499647" y="28924"/>
                  </a:lnTo>
                  <a:lnTo>
                    <a:pt x="1468243" y="7758"/>
                  </a:lnTo>
                  <a:lnTo>
                    <a:pt x="1429765" y="0"/>
                  </a:lnTo>
                  <a:close/>
                </a:path>
              </a:pathLst>
            </a:custGeom>
            <a:solidFill>
              <a:srgbClr val="FAE4D5"/>
            </a:solidFill>
          </p:spPr>
          <p:txBody>
            <a:bodyPr wrap="square" lIns="0" tIns="0" rIns="0" bIns="0" rtlCol="0"/>
            <a:lstStyle/>
            <a:p>
              <a:pPr defTabSz="914400"/>
              <a:endParaRPr kern="0">
                <a:solidFill>
                  <a:sysClr val="windowText" lastClr="000000"/>
                </a:solidFill>
              </a:endParaRPr>
            </a:p>
          </p:txBody>
        </p:sp>
        <p:sp>
          <p:nvSpPr>
            <p:cNvPr id="59" name="object 59"/>
            <p:cNvSpPr/>
            <p:nvPr/>
          </p:nvSpPr>
          <p:spPr>
            <a:xfrm>
              <a:off x="4629912" y="1569720"/>
              <a:ext cx="1529080" cy="593090"/>
            </a:xfrm>
            <a:custGeom>
              <a:avLst/>
              <a:gdLst/>
              <a:ahLst/>
              <a:cxnLst/>
              <a:rect l="l" t="t" r="r" b="b"/>
              <a:pathLst>
                <a:path w="1529079" h="593089">
                  <a:moveTo>
                    <a:pt x="0" y="98805"/>
                  </a:moveTo>
                  <a:lnTo>
                    <a:pt x="7758" y="60328"/>
                  </a:lnTo>
                  <a:lnTo>
                    <a:pt x="28924" y="28924"/>
                  </a:lnTo>
                  <a:lnTo>
                    <a:pt x="60328" y="7758"/>
                  </a:lnTo>
                  <a:lnTo>
                    <a:pt x="98805" y="0"/>
                  </a:lnTo>
                  <a:lnTo>
                    <a:pt x="1429765" y="0"/>
                  </a:lnTo>
                  <a:lnTo>
                    <a:pt x="1468243" y="7758"/>
                  </a:lnTo>
                  <a:lnTo>
                    <a:pt x="1499647" y="28924"/>
                  </a:lnTo>
                  <a:lnTo>
                    <a:pt x="1520813" y="60328"/>
                  </a:lnTo>
                  <a:lnTo>
                    <a:pt x="1528572" y="98805"/>
                  </a:lnTo>
                  <a:lnTo>
                    <a:pt x="1528572" y="494029"/>
                  </a:lnTo>
                  <a:lnTo>
                    <a:pt x="1520813" y="532507"/>
                  </a:lnTo>
                  <a:lnTo>
                    <a:pt x="1499647" y="563911"/>
                  </a:lnTo>
                  <a:lnTo>
                    <a:pt x="1468243" y="585077"/>
                  </a:lnTo>
                  <a:lnTo>
                    <a:pt x="1429765" y="592835"/>
                  </a:lnTo>
                  <a:lnTo>
                    <a:pt x="98805" y="592835"/>
                  </a:lnTo>
                  <a:lnTo>
                    <a:pt x="60328" y="585077"/>
                  </a:lnTo>
                  <a:lnTo>
                    <a:pt x="28924" y="563911"/>
                  </a:lnTo>
                  <a:lnTo>
                    <a:pt x="7758" y="532507"/>
                  </a:lnTo>
                  <a:lnTo>
                    <a:pt x="0" y="494029"/>
                  </a:lnTo>
                  <a:lnTo>
                    <a:pt x="0" y="98805"/>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60" name="object 60"/>
          <p:cNvSpPr txBox="1"/>
          <p:nvPr/>
        </p:nvSpPr>
        <p:spPr>
          <a:xfrm>
            <a:off x="6262879" y="1628648"/>
            <a:ext cx="1235075" cy="437515"/>
          </a:xfrm>
          <a:prstGeom prst="rect">
            <a:avLst/>
          </a:prstGeom>
        </p:spPr>
        <p:txBody>
          <a:bodyPr vert="horz" wrap="square" lIns="0" tIns="12700" rIns="0" bIns="0" rtlCol="0">
            <a:spAutoFit/>
          </a:bodyPr>
          <a:lstStyle/>
          <a:p>
            <a:pPr marL="1270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44</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of</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61</a:t>
            </a:r>
            <a:r>
              <a:rPr sz="900" kern="0" spc="-10" dirty="0">
                <a:solidFill>
                  <a:sysClr val="windowText" lastClr="000000"/>
                </a:solidFill>
                <a:latin typeface="Arial"/>
                <a:cs typeface="Arial"/>
              </a:rPr>
              <a:t> </a:t>
            </a:r>
            <a:r>
              <a:rPr sz="900" kern="0" spc="-20" dirty="0">
                <a:solidFill>
                  <a:sysClr val="windowText" lastClr="000000"/>
                </a:solidFill>
                <a:latin typeface="Arial"/>
                <a:cs typeface="Arial"/>
              </a:rPr>
              <a:t>(72%)</a:t>
            </a:r>
            <a:endParaRPr sz="900" kern="0">
              <a:solidFill>
                <a:sysClr val="windowText" lastClr="000000"/>
              </a:solidFill>
              <a:latin typeface="Arial"/>
              <a:cs typeface="Arial"/>
            </a:endParaRPr>
          </a:p>
          <a:p>
            <a:pPr marL="12700" marR="5080" defTabSz="914400"/>
            <a:r>
              <a:rPr sz="900" kern="0" dirty="0">
                <a:solidFill>
                  <a:sysClr val="windowText" lastClr="000000"/>
                </a:solidFill>
                <a:latin typeface="Arial"/>
                <a:cs typeface="Arial"/>
              </a:rPr>
              <a:t>overdoses</a:t>
            </a:r>
            <a:r>
              <a:rPr sz="900" kern="0" spc="-40" dirty="0">
                <a:solidFill>
                  <a:sysClr val="windowText" lastClr="000000"/>
                </a:solidFill>
                <a:latin typeface="Arial"/>
                <a:cs typeface="Arial"/>
              </a:rPr>
              <a:t> </a:t>
            </a:r>
            <a:r>
              <a:rPr sz="900" kern="0" spc="-10" dirty="0">
                <a:solidFill>
                  <a:sysClr val="windowText" lastClr="000000"/>
                </a:solidFill>
                <a:latin typeface="Arial"/>
                <a:cs typeface="Arial"/>
              </a:rPr>
              <a:t>involved </a:t>
            </a:r>
            <a:r>
              <a:rPr sz="900" kern="0" dirty="0">
                <a:solidFill>
                  <a:sysClr val="windowText" lastClr="000000"/>
                </a:solidFill>
                <a:latin typeface="Arial"/>
                <a:cs typeface="Arial"/>
              </a:rPr>
              <a:t>naloxone</a:t>
            </a:r>
            <a:r>
              <a:rPr sz="900" kern="0" spc="-35" dirty="0">
                <a:solidFill>
                  <a:sysClr val="windowText" lastClr="000000"/>
                </a:solidFill>
                <a:latin typeface="Arial"/>
                <a:cs typeface="Arial"/>
              </a:rPr>
              <a:t> </a:t>
            </a:r>
            <a:r>
              <a:rPr sz="900" kern="0" spc="-10" dirty="0">
                <a:solidFill>
                  <a:sysClr val="windowText" lastClr="000000"/>
                </a:solidFill>
                <a:latin typeface="Arial"/>
                <a:cs typeface="Arial"/>
              </a:rPr>
              <a:t>administration</a:t>
            </a:r>
            <a:endParaRPr sz="900" kern="0">
              <a:solidFill>
                <a:sysClr val="windowText" lastClr="000000"/>
              </a:solidFill>
              <a:latin typeface="Arial"/>
              <a:cs typeface="Arial"/>
            </a:endParaRPr>
          </a:p>
        </p:txBody>
      </p:sp>
      <p:grpSp>
        <p:nvGrpSpPr>
          <p:cNvPr id="61" name="object 61"/>
          <p:cNvGrpSpPr/>
          <p:nvPr/>
        </p:nvGrpSpPr>
        <p:grpSpPr>
          <a:xfrm>
            <a:off x="6825996" y="2508491"/>
            <a:ext cx="1644650" cy="707390"/>
            <a:chOff x="5301996" y="2508491"/>
            <a:chExt cx="1644650" cy="707390"/>
          </a:xfrm>
        </p:grpSpPr>
        <p:pic>
          <p:nvPicPr>
            <p:cNvPr id="62" name="object 62"/>
            <p:cNvPicPr/>
            <p:nvPr/>
          </p:nvPicPr>
          <p:blipFill>
            <a:blip r:embed="rId12" cstate="print"/>
            <a:stretch>
              <a:fillRect/>
            </a:stretch>
          </p:blipFill>
          <p:spPr>
            <a:xfrm>
              <a:off x="5301996" y="2508491"/>
              <a:ext cx="1644396" cy="707148"/>
            </a:xfrm>
            <a:prstGeom prst="rect">
              <a:avLst/>
            </a:prstGeom>
          </p:spPr>
        </p:pic>
        <p:pic>
          <p:nvPicPr>
            <p:cNvPr id="63" name="object 63"/>
            <p:cNvPicPr/>
            <p:nvPr/>
          </p:nvPicPr>
          <p:blipFill>
            <a:blip r:embed="rId13" cstate="print"/>
            <a:stretch>
              <a:fillRect/>
            </a:stretch>
          </p:blipFill>
          <p:spPr>
            <a:xfrm>
              <a:off x="5359908" y="2554211"/>
              <a:ext cx="1450847" cy="615708"/>
            </a:xfrm>
            <a:prstGeom prst="rect">
              <a:avLst/>
            </a:prstGeom>
          </p:spPr>
        </p:pic>
        <p:sp>
          <p:nvSpPr>
            <p:cNvPr id="64" name="object 64"/>
            <p:cNvSpPr/>
            <p:nvPr/>
          </p:nvSpPr>
          <p:spPr>
            <a:xfrm>
              <a:off x="5334000" y="2540507"/>
              <a:ext cx="1530350" cy="593090"/>
            </a:xfrm>
            <a:custGeom>
              <a:avLst/>
              <a:gdLst/>
              <a:ahLst/>
              <a:cxnLst/>
              <a:rect l="l" t="t" r="r" b="b"/>
              <a:pathLst>
                <a:path w="1530350" h="593089">
                  <a:moveTo>
                    <a:pt x="1431290" y="0"/>
                  </a:moveTo>
                  <a:lnTo>
                    <a:pt x="98805" y="0"/>
                  </a:lnTo>
                  <a:lnTo>
                    <a:pt x="60328" y="7758"/>
                  </a:lnTo>
                  <a:lnTo>
                    <a:pt x="28924" y="28924"/>
                  </a:lnTo>
                  <a:lnTo>
                    <a:pt x="7758" y="60328"/>
                  </a:lnTo>
                  <a:lnTo>
                    <a:pt x="0" y="98805"/>
                  </a:lnTo>
                  <a:lnTo>
                    <a:pt x="0" y="494029"/>
                  </a:lnTo>
                  <a:lnTo>
                    <a:pt x="7758" y="532507"/>
                  </a:lnTo>
                  <a:lnTo>
                    <a:pt x="28924" y="563911"/>
                  </a:lnTo>
                  <a:lnTo>
                    <a:pt x="60328" y="585077"/>
                  </a:lnTo>
                  <a:lnTo>
                    <a:pt x="98805" y="592836"/>
                  </a:lnTo>
                  <a:lnTo>
                    <a:pt x="1431290" y="592836"/>
                  </a:lnTo>
                  <a:lnTo>
                    <a:pt x="1469767" y="585077"/>
                  </a:lnTo>
                  <a:lnTo>
                    <a:pt x="1501171" y="563911"/>
                  </a:lnTo>
                  <a:lnTo>
                    <a:pt x="1522337" y="532507"/>
                  </a:lnTo>
                  <a:lnTo>
                    <a:pt x="1530096" y="494029"/>
                  </a:lnTo>
                  <a:lnTo>
                    <a:pt x="1530096" y="98805"/>
                  </a:lnTo>
                  <a:lnTo>
                    <a:pt x="1522337" y="60328"/>
                  </a:lnTo>
                  <a:lnTo>
                    <a:pt x="1501171" y="28924"/>
                  </a:lnTo>
                  <a:lnTo>
                    <a:pt x="1469767" y="7758"/>
                  </a:lnTo>
                  <a:lnTo>
                    <a:pt x="1431290" y="0"/>
                  </a:lnTo>
                  <a:close/>
                </a:path>
              </a:pathLst>
            </a:custGeom>
            <a:solidFill>
              <a:srgbClr val="FAE4D5"/>
            </a:solidFill>
          </p:spPr>
          <p:txBody>
            <a:bodyPr wrap="square" lIns="0" tIns="0" rIns="0" bIns="0" rtlCol="0"/>
            <a:lstStyle/>
            <a:p>
              <a:pPr defTabSz="914400"/>
              <a:endParaRPr kern="0">
                <a:solidFill>
                  <a:sysClr val="windowText" lastClr="000000"/>
                </a:solidFill>
              </a:endParaRPr>
            </a:p>
          </p:txBody>
        </p:sp>
        <p:sp>
          <p:nvSpPr>
            <p:cNvPr id="65" name="object 65"/>
            <p:cNvSpPr/>
            <p:nvPr/>
          </p:nvSpPr>
          <p:spPr>
            <a:xfrm>
              <a:off x="5334000" y="2540507"/>
              <a:ext cx="1530350" cy="593090"/>
            </a:xfrm>
            <a:custGeom>
              <a:avLst/>
              <a:gdLst/>
              <a:ahLst/>
              <a:cxnLst/>
              <a:rect l="l" t="t" r="r" b="b"/>
              <a:pathLst>
                <a:path w="1530350" h="593089">
                  <a:moveTo>
                    <a:pt x="0" y="98805"/>
                  </a:moveTo>
                  <a:lnTo>
                    <a:pt x="7758" y="60328"/>
                  </a:lnTo>
                  <a:lnTo>
                    <a:pt x="28924" y="28924"/>
                  </a:lnTo>
                  <a:lnTo>
                    <a:pt x="60328" y="7758"/>
                  </a:lnTo>
                  <a:lnTo>
                    <a:pt x="98805" y="0"/>
                  </a:lnTo>
                  <a:lnTo>
                    <a:pt x="1431290" y="0"/>
                  </a:lnTo>
                  <a:lnTo>
                    <a:pt x="1469767" y="7758"/>
                  </a:lnTo>
                  <a:lnTo>
                    <a:pt x="1501171" y="28924"/>
                  </a:lnTo>
                  <a:lnTo>
                    <a:pt x="1522337" y="60328"/>
                  </a:lnTo>
                  <a:lnTo>
                    <a:pt x="1530096" y="98805"/>
                  </a:lnTo>
                  <a:lnTo>
                    <a:pt x="1530096" y="494029"/>
                  </a:lnTo>
                  <a:lnTo>
                    <a:pt x="1522337" y="532507"/>
                  </a:lnTo>
                  <a:lnTo>
                    <a:pt x="1501171" y="563911"/>
                  </a:lnTo>
                  <a:lnTo>
                    <a:pt x="1469767" y="585077"/>
                  </a:lnTo>
                  <a:lnTo>
                    <a:pt x="1431290" y="592836"/>
                  </a:lnTo>
                  <a:lnTo>
                    <a:pt x="98805" y="592836"/>
                  </a:lnTo>
                  <a:lnTo>
                    <a:pt x="60328" y="585077"/>
                  </a:lnTo>
                  <a:lnTo>
                    <a:pt x="28924" y="563911"/>
                  </a:lnTo>
                  <a:lnTo>
                    <a:pt x="7758" y="532507"/>
                  </a:lnTo>
                  <a:lnTo>
                    <a:pt x="0" y="494029"/>
                  </a:lnTo>
                  <a:lnTo>
                    <a:pt x="0" y="98805"/>
                  </a:lnTo>
                  <a:close/>
                </a:path>
              </a:pathLst>
            </a:custGeom>
            <a:ln w="12191">
              <a:solidFill>
                <a:srgbClr val="000000"/>
              </a:solidFill>
            </a:ln>
          </p:spPr>
          <p:txBody>
            <a:bodyPr wrap="square" lIns="0" tIns="0" rIns="0" bIns="0" rtlCol="0"/>
            <a:lstStyle/>
            <a:p>
              <a:pPr defTabSz="914400"/>
              <a:endParaRPr kern="0">
                <a:solidFill>
                  <a:sysClr val="windowText" lastClr="000000"/>
                </a:solidFill>
              </a:endParaRPr>
            </a:p>
          </p:txBody>
        </p:sp>
      </p:grpSp>
      <p:sp>
        <p:nvSpPr>
          <p:cNvPr id="66" name="object 66"/>
          <p:cNvSpPr txBox="1"/>
          <p:nvPr/>
        </p:nvSpPr>
        <p:spPr>
          <a:xfrm>
            <a:off x="6967221" y="2599690"/>
            <a:ext cx="1235075" cy="436880"/>
          </a:xfrm>
          <a:prstGeom prst="rect">
            <a:avLst/>
          </a:prstGeom>
        </p:spPr>
        <p:txBody>
          <a:bodyPr vert="horz" wrap="square" lIns="0" tIns="12700" rIns="0" bIns="0" rtlCol="0">
            <a:spAutoFit/>
          </a:bodyPr>
          <a:lstStyle/>
          <a:p>
            <a:pPr marL="1270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9</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of 34</a:t>
            </a:r>
            <a:r>
              <a:rPr sz="900" kern="0" spc="-10" dirty="0">
                <a:solidFill>
                  <a:sysClr val="windowText" lastClr="000000"/>
                </a:solidFill>
                <a:latin typeface="Arial"/>
                <a:cs typeface="Arial"/>
              </a:rPr>
              <a:t> (26%)</a:t>
            </a:r>
            <a:endParaRPr sz="900" kern="0">
              <a:solidFill>
                <a:sysClr val="windowText" lastClr="000000"/>
              </a:solidFill>
              <a:latin typeface="Arial"/>
              <a:cs typeface="Arial"/>
            </a:endParaRPr>
          </a:p>
          <a:p>
            <a:pPr marL="12700" marR="5080" defTabSz="914400"/>
            <a:r>
              <a:rPr sz="900" kern="0" dirty="0">
                <a:solidFill>
                  <a:sysClr val="windowText" lastClr="000000"/>
                </a:solidFill>
                <a:latin typeface="Arial"/>
                <a:cs typeface="Arial"/>
              </a:rPr>
              <a:t>overdoses</a:t>
            </a:r>
            <a:r>
              <a:rPr sz="900" kern="0" spc="-40" dirty="0">
                <a:solidFill>
                  <a:sysClr val="windowText" lastClr="000000"/>
                </a:solidFill>
                <a:latin typeface="Arial"/>
                <a:cs typeface="Arial"/>
              </a:rPr>
              <a:t> </a:t>
            </a:r>
            <a:r>
              <a:rPr sz="900" kern="0" spc="-10" dirty="0">
                <a:solidFill>
                  <a:sysClr val="windowText" lastClr="000000"/>
                </a:solidFill>
                <a:latin typeface="Arial"/>
                <a:cs typeface="Arial"/>
              </a:rPr>
              <a:t>involved </a:t>
            </a:r>
            <a:r>
              <a:rPr sz="900" kern="0" dirty="0">
                <a:solidFill>
                  <a:sysClr val="windowText" lastClr="000000"/>
                </a:solidFill>
                <a:latin typeface="Arial"/>
                <a:cs typeface="Arial"/>
              </a:rPr>
              <a:t>naloxone</a:t>
            </a:r>
            <a:r>
              <a:rPr sz="900" kern="0" spc="-35" dirty="0">
                <a:solidFill>
                  <a:sysClr val="windowText" lastClr="000000"/>
                </a:solidFill>
                <a:latin typeface="Arial"/>
                <a:cs typeface="Arial"/>
              </a:rPr>
              <a:t> </a:t>
            </a:r>
            <a:r>
              <a:rPr sz="900" kern="0" spc="-10" dirty="0">
                <a:solidFill>
                  <a:sysClr val="windowText" lastClr="000000"/>
                </a:solidFill>
                <a:latin typeface="Arial"/>
                <a:cs typeface="Arial"/>
              </a:rPr>
              <a:t>administration</a:t>
            </a:r>
            <a:endParaRPr sz="900" kern="0">
              <a:solidFill>
                <a:sysClr val="windowText" lastClr="000000"/>
              </a:solidFill>
              <a:latin typeface="Arial"/>
              <a:cs typeface="Arial"/>
            </a:endParaRPr>
          </a:p>
        </p:txBody>
      </p:sp>
      <p:grpSp>
        <p:nvGrpSpPr>
          <p:cNvPr id="67" name="object 67"/>
          <p:cNvGrpSpPr/>
          <p:nvPr/>
        </p:nvGrpSpPr>
        <p:grpSpPr>
          <a:xfrm>
            <a:off x="8796528" y="2211311"/>
            <a:ext cx="1643380" cy="707390"/>
            <a:chOff x="7272528" y="2211311"/>
            <a:chExt cx="1643380" cy="707390"/>
          </a:xfrm>
        </p:grpSpPr>
        <p:pic>
          <p:nvPicPr>
            <p:cNvPr id="68" name="object 68"/>
            <p:cNvPicPr/>
            <p:nvPr/>
          </p:nvPicPr>
          <p:blipFill>
            <a:blip r:embed="rId9" cstate="print"/>
            <a:stretch>
              <a:fillRect/>
            </a:stretch>
          </p:blipFill>
          <p:spPr>
            <a:xfrm>
              <a:off x="7272528" y="2211311"/>
              <a:ext cx="1642872" cy="707148"/>
            </a:xfrm>
            <a:prstGeom prst="rect">
              <a:avLst/>
            </a:prstGeom>
          </p:spPr>
        </p:pic>
        <p:pic>
          <p:nvPicPr>
            <p:cNvPr id="69" name="object 69"/>
            <p:cNvPicPr/>
            <p:nvPr/>
          </p:nvPicPr>
          <p:blipFill>
            <a:blip r:embed="rId14" cstate="print"/>
            <a:stretch>
              <a:fillRect/>
            </a:stretch>
          </p:blipFill>
          <p:spPr>
            <a:xfrm>
              <a:off x="7330440" y="2258555"/>
              <a:ext cx="1488948" cy="615708"/>
            </a:xfrm>
            <a:prstGeom prst="rect">
              <a:avLst/>
            </a:prstGeom>
          </p:spPr>
        </p:pic>
        <p:sp>
          <p:nvSpPr>
            <p:cNvPr id="70" name="object 70"/>
            <p:cNvSpPr/>
            <p:nvPr/>
          </p:nvSpPr>
          <p:spPr>
            <a:xfrm>
              <a:off x="7304532" y="2243328"/>
              <a:ext cx="1529080" cy="593090"/>
            </a:xfrm>
            <a:custGeom>
              <a:avLst/>
              <a:gdLst/>
              <a:ahLst/>
              <a:cxnLst/>
              <a:rect l="l" t="t" r="r" b="b"/>
              <a:pathLst>
                <a:path w="1529079" h="593089">
                  <a:moveTo>
                    <a:pt x="1429766" y="0"/>
                  </a:moveTo>
                  <a:lnTo>
                    <a:pt x="98806" y="0"/>
                  </a:lnTo>
                  <a:lnTo>
                    <a:pt x="60328" y="7758"/>
                  </a:lnTo>
                  <a:lnTo>
                    <a:pt x="28924" y="28924"/>
                  </a:lnTo>
                  <a:lnTo>
                    <a:pt x="7758" y="60328"/>
                  </a:lnTo>
                  <a:lnTo>
                    <a:pt x="0" y="98806"/>
                  </a:lnTo>
                  <a:lnTo>
                    <a:pt x="0" y="494030"/>
                  </a:lnTo>
                  <a:lnTo>
                    <a:pt x="7758" y="532507"/>
                  </a:lnTo>
                  <a:lnTo>
                    <a:pt x="28924" y="563911"/>
                  </a:lnTo>
                  <a:lnTo>
                    <a:pt x="60328" y="585077"/>
                  </a:lnTo>
                  <a:lnTo>
                    <a:pt x="98806" y="592836"/>
                  </a:lnTo>
                  <a:lnTo>
                    <a:pt x="1429766" y="592836"/>
                  </a:lnTo>
                  <a:lnTo>
                    <a:pt x="1468243" y="585077"/>
                  </a:lnTo>
                  <a:lnTo>
                    <a:pt x="1499647" y="563911"/>
                  </a:lnTo>
                  <a:lnTo>
                    <a:pt x="1520813" y="532507"/>
                  </a:lnTo>
                  <a:lnTo>
                    <a:pt x="1528572" y="494030"/>
                  </a:lnTo>
                  <a:lnTo>
                    <a:pt x="1528572" y="98806"/>
                  </a:lnTo>
                  <a:lnTo>
                    <a:pt x="1520813" y="60328"/>
                  </a:lnTo>
                  <a:lnTo>
                    <a:pt x="1499647" y="28924"/>
                  </a:lnTo>
                  <a:lnTo>
                    <a:pt x="1468243" y="7758"/>
                  </a:lnTo>
                  <a:lnTo>
                    <a:pt x="1429766" y="0"/>
                  </a:lnTo>
                  <a:close/>
                </a:path>
              </a:pathLst>
            </a:custGeom>
            <a:solidFill>
              <a:srgbClr val="FAE4D5"/>
            </a:solidFill>
          </p:spPr>
          <p:txBody>
            <a:bodyPr wrap="square" lIns="0" tIns="0" rIns="0" bIns="0" rtlCol="0"/>
            <a:lstStyle/>
            <a:p>
              <a:pPr defTabSz="914400"/>
              <a:endParaRPr kern="0">
                <a:solidFill>
                  <a:sysClr val="windowText" lastClr="000000"/>
                </a:solidFill>
              </a:endParaRPr>
            </a:p>
          </p:txBody>
        </p:sp>
        <p:sp>
          <p:nvSpPr>
            <p:cNvPr id="71" name="object 71"/>
            <p:cNvSpPr/>
            <p:nvPr/>
          </p:nvSpPr>
          <p:spPr>
            <a:xfrm>
              <a:off x="7304532" y="2243328"/>
              <a:ext cx="1529080" cy="593090"/>
            </a:xfrm>
            <a:custGeom>
              <a:avLst/>
              <a:gdLst/>
              <a:ahLst/>
              <a:cxnLst/>
              <a:rect l="l" t="t" r="r" b="b"/>
              <a:pathLst>
                <a:path w="1529079" h="593089">
                  <a:moveTo>
                    <a:pt x="0" y="98806"/>
                  </a:moveTo>
                  <a:lnTo>
                    <a:pt x="7758" y="60328"/>
                  </a:lnTo>
                  <a:lnTo>
                    <a:pt x="28924" y="28924"/>
                  </a:lnTo>
                  <a:lnTo>
                    <a:pt x="60328" y="7758"/>
                  </a:lnTo>
                  <a:lnTo>
                    <a:pt x="98806" y="0"/>
                  </a:lnTo>
                  <a:lnTo>
                    <a:pt x="1429766" y="0"/>
                  </a:lnTo>
                  <a:lnTo>
                    <a:pt x="1468243" y="7758"/>
                  </a:lnTo>
                  <a:lnTo>
                    <a:pt x="1499647" y="28924"/>
                  </a:lnTo>
                  <a:lnTo>
                    <a:pt x="1520813" y="60328"/>
                  </a:lnTo>
                  <a:lnTo>
                    <a:pt x="1528572" y="98806"/>
                  </a:lnTo>
                  <a:lnTo>
                    <a:pt x="1528572" y="494030"/>
                  </a:lnTo>
                  <a:lnTo>
                    <a:pt x="1520813" y="532507"/>
                  </a:lnTo>
                  <a:lnTo>
                    <a:pt x="1499647" y="563911"/>
                  </a:lnTo>
                  <a:lnTo>
                    <a:pt x="1468243" y="585077"/>
                  </a:lnTo>
                  <a:lnTo>
                    <a:pt x="1429766" y="592836"/>
                  </a:lnTo>
                  <a:lnTo>
                    <a:pt x="98806" y="592836"/>
                  </a:lnTo>
                  <a:lnTo>
                    <a:pt x="60328" y="585077"/>
                  </a:lnTo>
                  <a:lnTo>
                    <a:pt x="28924" y="563911"/>
                  </a:lnTo>
                  <a:lnTo>
                    <a:pt x="7758" y="532507"/>
                  </a:lnTo>
                  <a:lnTo>
                    <a:pt x="0" y="494030"/>
                  </a:lnTo>
                  <a:lnTo>
                    <a:pt x="0" y="98806"/>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72" name="object 72"/>
          <p:cNvSpPr txBox="1"/>
          <p:nvPr/>
        </p:nvSpPr>
        <p:spPr>
          <a:xfrm>
            <a:off x="8937497" y="2303526"/>
            <a:ext cx="1273810" cy="436880"/>
          </a:xfrm>
          <a:prstGeom prst="rect">
            <a:avLst/>
          </a:prstGeom>
        </p:spPr>
        <p:txBody>
          <a:bodyPr vert="horz" wrap="square" lIns="0" tIns="12700" rIns="0" bIns="0" rtlCol="0">
            <a:spAutoFit/>
          </a:bodyPr>
          <a:lstStyle/>
          <a:p>
            <a:pPr marL="1270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20</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of</a:t>
            </a:r>
            <a:r>
              <a:rPr sz="900" kern="0" spc="-10" dirty="0">
                <a:solidFill>
                  <a:sysClr val="windowText" lastClr="000000"/>
                </a:solidFill>
                <a:latin typeface="Arial"/>
                <a:cs typeface="Arial"/>
              </a:rPr>
              <a:t> </a:t>
            </a:r>
            <a:r>
              <a:rPr sz="900" kern="0" dirty="0">
                <a:solidFill>
                  <a:sysClr val="windowText" lastClr="000000"/>
                </a:solidFill>
                <a:latin typeface="Arial"/>
                <a:cs typeface="Arial"/>
              </a:rPr>
              <a:t>37</a:t>
            </a:r>
            <a:r>
              <a:rPr sz="900" kern="0" spc="-10" dirty="0">
                <a:solidFill>
                  <a:sysClr val="windowText" lastClr="000000"/>
                </a:solidFill>
                <a:latin typeface="Arial"/>
                <a:cs typeface="Arial"/>
              </a:rPr>
              <a:t> </a:t>
            </a:r>
            <a:r>
              <a:rPr sz="900" kern="0" spc="-20" dirty="0">
                <a:solidFill>
                  <a:sysClr val="windowText" lastClr="000000"/>
                </a:solidFill>
                <a:latin typeface="Arial"/>
                <a:cs typeface="Arial"/>
              </a:rPr>
              <a:t>(54%)</a:t>
            </a:r>
            <a:endParaRPr sz="900" kern="0">
              <a:solidFill>
                <a:sysClr val="windowText" lastClr="000000"/>
              </a:solidFill>
              <a:latin typeface="Arial"/>
              <a:cs typeface="Arial"/>
            </a:endParaRPr>
          </a:p>
          <a:p>
            <a:pPr marL="12700" marR="5080" defTabSz="914400"/>
            <a:r>
              <a:rPr sz="900" kern="0" dirty="0">
                <a:solidFill>
                  <a:sysClr val="windowText" lastClr="000000"/>
                </a:solidFill>
                <a:latin typeface="Arial"/>
                <a:cs typeface="Arial"/>
              </a:rPr>
              <a:t>overdoses</a:t>
            </a:r>
            <a:r>
              <a:rPr sz="900" kern="0" spc="-40" dirty="0">
                <a:solidFill>
                  <a:sysClr val="windowText" lastClr="000000"/>
                </a:solidFill>
                <a:latin typeface="Arial"/>
                <a:cs typeface="Arial"/>
              </a:rPr>
              <a:t> </a:t>
            </a:r>
            <a:r>
              <a:rPr sz="900" kern="0" spc="-10" dirty="0">
                <a:solidFill>
                  <a:sysClr val="windowText" lastClr="000000"/>
                </a:solidFill>
                <a:latin typeface="Arial"/>
                <a:cs typeface="Arial"/>
              </a:rPr>
              <a:t>involved </a:t>
            </a:r>
            <a:r>
              <a:rPr sz="900" kern="0" dirty="0">
                <a:solidFill>
                  <a:sysClr val="windowText" lastClr="000000"/>
                </a:solidFill>
                <a:latin typeface="Arial"/>
                <a:cs typeface="Arial"/>
              </a:rPr>
              <a:t>naloxone</a:t>
            </a:r>
            <a:r>
              <a:rPr sz="900" kern="0" spc="-30" dirty="0">
                <a:solidFill>
                  <a:sysClr val="windowText" lastClr="000000"/>
                </a:solidFill>
                <a:latin typeface="Arial"/>
                <a:cs typeface="Arial"/>
              </a:rPr>
              <a:t> </a:t>
            </a:r>
            <a:r>
              <a:rPr sz="900" kern="0" spc="-10" dirty="0">
                <a:solidFill>
                  <a:sysClr val="windowText" lastClr="000000"/>
                </a:solidFill>
                <a:latin typeface="Arial"/>
                <a:cs typeface="Arial"/>
              </a:rPr>
              <a:t>administrartion</a:t>
            </a:r>
            <a:endParaRPr sz="900" kern="0">
              <a:solidFill>
                <a:sysClr val="windowText" lastClr="000000"/>
              </a:solidFill>
              <a:latin typeface="Arial"/>
              <a:cs typeface="Arial"/>
            </a:endParaRPr>
          </a:p>
        </p:txBody>
      </p:sp>
      <p:sp>
        <p:nvSpPr>
          <p:cNvPr id="73" name="object 73"/>
          <p:cNvSpPr/>
          <p:nvPr/>
        </p:nvSpPr>
        <p:spPr>
          <a:xfrm>
            <a:off x="6280637" y="2159381"/>
            <a:ext cx="643255" cy="1105535"/>
          </a:xfrm>
          <a:custGeom>
            <a:avLst/>
            <a:gdLst/>
            <a:ahLst/>
            <a:cxnLst/>
            <a:rect l="l" t="t" r="r" b="b"/>
            <a:pathLst>
              <a:path w="643254" h="1105535">
                <a:moveTo>
                  <a:pt x="42171" y="1029767"/>
                </a:moveTo>
                <a:lnTo>
                  <a:pt x="27628" y="1030954"/>
                </a:lnTo>
                <a:lnTo>
                  <a:pt x="14585" y="1037522"/>
                </a:lnTo>
                <a:lnTo>
                  <a:pt x="4720" y="1049020"/>
                </a:lnTo>
                <a:lnTo>
                  <a:pt x="0" y="1063384"/>
                </a:lnTo>
                <a:lnTo>
                  <a:pt x="1148" y="1077928"/>
                </a:lnTo>
                <a:lnTo>
                  <a:pt x="7703" y="1090971"/>
                </a:lnTo>
                <a:lnTo>
                  <a:pt x="19198" y="1100836"/>
                </a:lnTo>
                <a:lnTo>
                  <a:pt x="33563" y="1105485"/>
                </a:lnTo>
                <a:lnTo>
                  <a:pt x="48107" y="1104312"/>
                </a:lnTo>
                <a:lnTo>
                  <a:pt x="61150" y="1097782"/>
                </a:lnTo>
                <a:lnTo>
                  <a:pt x="71014" y="1086358"/>
                </a:lnTo>
                <a:lnTo>
                  <a:pt x="75735" y="1071991"/>
                </a:lnTo>
                <a:lnTo>
                  <a:pt x="75636" y="1070737"/>
                </a:lnTo>
                <a:lnTo>
                  <a:pt x="43455" y="1070737"/>
                </a:lnTo>
                <a:lnTo>
                  <a:pt x="32279" y="1064514"/>
                </a:lnTo>
                <a:lnTo>
                  <a:pt x="50361" y="1032417"/>
                </a:lnTo>
                <a:lnTo>
                  <a:pt x="42171" y="1029767"/>
                </a:lnTo>
                <a:close/>
              </a:path>
              <a:path w="643254" h="1105535">
                <a:moveTo>
                  <a:pt x="50361" y="1032417"/>
                </a:moveTo>
                <a:lnTo>
                  <a:pt x="32279" y="1064514"/>
                </a:lnTo>
                <a:lnTo>
                  <a:pt x="43455" y="1070737"/>
                </a:lnTo>
                <a:lnTo>
                  <a:pt x="61499" y="1038705"/>
                </a:lnTo>
                <a:lnTo>
                  <a:pt x="56536" y="1034415"/>
                </a:lnTo>
                <a:lnTo>
                  <a:pt x="50361" y="1032417"/>
                </a:lnTo>
                <a:close/>
              </a:path>
              <a:path w="643254" h="1105535">
                <a:moveTo>
                  <a:pt x="61499" y="1038705"/>
                </a:moveTo>
                <a:lnTo>
                  <a:pt x="43455" y="1070737"/>
                </a:lnTo>
                <a:lnTo>
                  <a:pt x="75636" y="1070737"/>
                </a:lnTo>
                <a:lnTo>
                  <a:pt x="74586" y="1057433"/>
                </a:lnTo>
                <a:lnTo>
                  <a:pt x="68032" y="1044352"/>
                </a:lnTo>
                <a:lnTo>
                  <a:pt x="61499" y="1038705"/>
                </a:lnTo>
                <a:close/>
              </a:path>
              <a:path w="643254" h="1105535">
                <a:moveTo>
                  <a:pt x="631973" y="0"/>
                </a:moveTo>
                <a:lnTo>
                  <a:pt x="50361" y="1032417"/>
                </a:lnTo>
                <a:lnTo>
                  <a:pt x="56536" y="1034415"/>
                </a:lnTo>
                <a:lnTo>
                  <a:pt x="61499" y="1038705"/>
                </a:lnTo>
                <a:lnTo>
                  <a:pt x="643022" y="6350"/>
                </a:lnTo>
                <a:lnTo>
                  <a:pt x="631973"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74" name="object 74"/>
          <p:cNvSpPr/>
          <p:nvPr/>
        </p:nvSpPr>
        <p:spPr>
          <a:xfrm>
            <a:off x="8441944" y="2830957"/>
            <a:ext cx="1155065" cy="830580"/>
          </a:xfrm>
          <a:custGeom>
            <a:avLst/>
            <a:gdLst/>
            <a:ahLst/>
            <a:cxnLst/>
            <a:rect l="l" t="t" r="r" b="b"/>
            <a:pathLst>
              <a:path w="1155065" h="830579">
                <a:moveTo>
                  <a:pt x="44021" y="755380"/>
                </a:moveTo>
                <a:lnTo>
                  <a:pt x="29434" y="755727"/>
                </a:lnTo>
                <a:lnTo>
                  <a:pt x="15621" y="761872"/>
                </a:lnTo>
                <a:lnTo>
                  <a:pt x="5191" y="772846"/>
                </a:lnTo>
                <a:lnTo>
                  <a:pt x="0" y="786511"/>
                </a:lnTo>
                <a:lnTo>
                  <a:pt x="263" y="798067"/>
                </a:lnTo>
                <a:lnTo>
                  <a:pt x="333" y="801127"/>
                </a:lnTo>
                <a:lnTo>
                  <a:pt x="6476" y="814958"/>
                </a:lnTo>
                <a:lnTo>
                  <a:pt x="17504" y="825315"/>
                </a:lnTo>
                <a:lnTo>
                  <a:pt x="31162" y="830468"/>
                </a:lnTo>
                <a:lnTo>
                  <a:pt x="45749" y="830121"/>
                </a:lnTo>
                <a:lnTo>
                  <a:pt x="59562" y="823975"/>
                </a:lnTo>
                <a:lnTo>
                  <a:pt x="69992" y="813002"/>
                </a:lnTo>
                <a:lnTo>
                  <a:pt x="75183" y="799338"/>
                </a:lnTo>
                <a:lnTo>
                  <a:pt x="75155" y="798067"/>
                </a:lnTo>
                <a:lnTo>
                  <a:pt x="41275" y="798067"/>
                </a:lnTo>
                <a:lnTo>
                  <a:pt x="33908" y="787780"/>
                </a:lnTo>
                <a:lnTo>
                  <a:pt x="64012" y="766481"/>
                </a:lnTo>
                <a:lnTo>
                  <a:pt x="57679" y="760533"/>
                </a:lnTo>
                <a:lnTo>
                  <a:pt x="44021" y="755380"/>
                </a:lnTo>
                <a:close/>
              </a:path>
              <a:path w="1155065" h="830579">
                <a:moveTo>
                  <a:pt x="64012" y="766481"/>
                </a:moveTo>
                <a:lnTo>
                  <a:pt x="33908" y="787780"/>
                </a:lnTo>
                <a:lnTo>
                  <a:pt x="41275" y="798067"/>
                </a:lnTo>
                <a:lnTo>
                  <a:pt x="71333" y="776803"/>
                </a:lnTo>
                <a:lnTo>
                  <a:pt x="68706" y="770889"/>
                </a:lnTo>
                <a:lnTo>
                  <a:pt x="64012" y="766481"/>
                </a:lnTo>
                <a:close/>
              </a:path>
              <a:path w="1155065" h="830579">
                <a:moveTo>
                  <a:pt x="71333" y="776803"/>
                </a:moveTo>
                <a:lnTo>
                  <a:pt x="41275" y="798067"/>
                </a:lnTo>
                <a:lnTo>
                  <a:pt x="75155" y="798067"/>
                </a:lnTo>
                <a:lnTo>
                  <a:pt x="74920" y="787780"/>
                </a:lnTo>
                <a:lnTo>
                  <a:pt x="74850" y="784721"/>
                </a:lnTo>
                <a:lnTo>
                  <a:pt x="71333" y="776803"/>
                </a:lnTo>
                <a:close/>
              </a:path>
              <a:path w="1155065" h="830579">
                <a:moveTo>
                  <a:pt x="1147317" y="0"/>
                </a:moveTo>
                <a:lnTo>
                  <a:pt x="64012" y="766481"/>
                </a:lnTo>
                <a:lnTo>
                  <a:pt x="68706" y="770889"/>
                </a:lnTo>
                <a:lnTo>
                  <a:pt x="71333" y="776803"/>
                </a:lnTo>
                <a:lnTo>
                  <a:pt x="1154683" y="10413"/>
                </a:lnTo>
                <a:lnTo>
                  <a:pt x="1147317"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75" name="object 75"/>
          <p:cNvSpPr/>
          <p:nvPr/>
        </p:nvSpPr>
        <p:spPr>
          <a:xfrm>
            <a:off x="5168520" y="2136648"/>
            <a:ext cx="2750185" cy="1619885"/>
          </a:xfrm>
          <a:custGeom>
            <a:avLst/>
            <a:gdLst/>
            <a:ahLst/>
            <a:cxnLst/>
            <a:rect l="l" t="t" r="r" b="b"/>
            <a:pathLst>
              <a:path w="2750185" h="1619885">
                <a:moveTo>
                  <a:pt x="44107" y="1250696"/>
                </a:moveTo>
                <a:lnTo>
                  <a:pt x="33147" y="0"/>
                </a:lnTo>
                <a:lnTo>
                  <a:pt x="20447" y="0"/>
                </a:lnTo>
                <a:lnTo>
                  <a:pt x="31407" y="1250696"/>
                </a:lnTo>
                <a:lnTo>
                  <a:pt x="31419" y="1252016"/>
                </a:lnTo>
                <a:lnTo>
                  <a:pt x="37719" y="1250696"/>
                </a:lnTo>
                <a:lnTo>
                  <a:pt x="44107" y="1250696"/>
                </a:lnTo>
                <a:close/>
              </a:path>
              <a:path w="2750185" h="1619885">
                <a:moveTo>
                  <a:pt x="76200" y="1288415"/>
                </a:moveTo>
                <a:lnTo>
                  <a:pt x="73037" y="1273594"/>
                </a:lnTo>
                <a:lnTo>
                  <a:pt x="64770" y="1261554"/>
                </a:lnTo>
                <a:lnTo>
                  <a:pt x="52578" y="1253528"/>
                </a:lnTo>
                <a:lnTo>
                  <a:pt x="44640" y="1252016"/>
                </a:lnTo>
                <a:lnTo>
                  <a:pt x="44119" y="1252016"/>
                </a:lnTo>
                <a:lnTo>
                  <a:pt x="31419" y="1252016"/>
                </a:lnTo>
                <a:lnTo>
                  <a:pt x="114" y="1288415"/>
                </a:lnTo>
                <a:lnTo>
                  <a:pt x="0" y="1289050"/>
                </a:lnTo>
                <a:lnTo>
                  <a:pt x="2971" y="1303286"/>
                </a:lnTo>
                <a:lnTo>
                  <a:pt x="3098" y="1303883"/>
                </a:lnTo>
                <a:lnTo>
                  <a:pt x="11366" y="1315935"/>
                </a:lnTo>
                <a:lnTo>
                  <a:pt x="23533" y="1324013"/>
                </a:lnTo>
                <a:lnTo>
                  <a:pt x="38354" y="1326896"/>
                </a:lnTo>
                <a:lnTo>
                  <a:pt x="53174" y="1323746"/>
                </a:lnTo>
                <a:lnTo>
                  <a:pt x="65227" y="1315478"/>
                </a:lnTo>
                <a:lnTo>
                  <a:pt x="73304" y="1303286"/>
                </a:lnTo>
                <a:lnTo>
                  <a:pt x="76073" y="1289050"/>
                </a:lnTo>
                <a:lnTo>
                  <a:pt x="76123" y="1288796"/>
                </a:lnTo>
                <a:lnTo>
                  <a:pt x="76200" y="1288415"/>
                </a:lnTo>
                <a:close/>
              </a:path>
              <a:path w="2750185" h="1619885">
                <a:moveTo>
                  <a:pt x="2749613" y="1580718"/>
                </a:moveTo>
                <a:lnTo>
                  <a:pt x="2746375" y="1565910"/>
                </a:lnTo>
                <a:lnTo>
                  <a:pt x="2737713" y="1553591"/>
                </a:lnTo>
                <a:lnTo>
                  <a:pt x="2725382" y="1545805"/>
                </a:lnTo>
                <a:lnTo>
                  <a:pt x="2711005" y="1543177"/>
                </a:lnTo>
                <a:lnTo>
                  <a:pt x="2702458" y="1545018"/>
                </a:lnTo>
                <a:lnTo>
                  <a:pt x="2460371" y="994156"/>
                </a:lnTo>
                <a:lnTo>
                  <a:pt x="2448687" y="999236"/>
                </a:lnTo>
                <a:lnTo>
                  <a:pt x="2690901" y="1550098"/>
                </a:lnTo>
                <a:lnTo>
                  <a:pt x="2683802" y="1555089"/>
                </a:lnTo>
                <a:lnTo>
                  <a:pt x="2675991" y="1567459"/>
                </a:lnTo>
                <a:lnTo>
                  <a:pt x="2673400" y="1581848"/>
                </a:lnTo>
                <a:lnTo>
                  <a:pt x="2676652" y="1596644"/>
                </a:lnTo>
                <a:lnTo>
                  <a:pt x="2685377" y="1609026"/>
                </a:lnTo>
                <a:lnTo>
                  <a:pt x="2697734" y="1616811"/>
                </a:lnTo>
                <a:lnTo>
                  <a:pt x="2712085" y="1619402"/>
                </a:lnTo>
                <a:lnTo>
                  <a:pt x="2726817" y="1616202"/>
                </a:lnTo>
                <a:lnTo>
                  <a:pt x="2739212" y="1607477"/>
                </a:lnTo>
                <a:lnTo>
                  <a:pt x="2747022" y="1595107"/>
                </a:lnTo>
                <a:lnTo>
                  <a:pt x="2749054" y="1583817"/>
                </a:lnTo>
                <a:lnTo>
                  <a:pt x="2749613" y="1580718"/>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76" name="object 76"/>
          <p:cNvSpPr/>
          <p:nvPr/>
        </p:nvSpPr>
        <p:spPr>
          <a:xfrm>
            <a:off x="4073017" y="3007741"/>
            <a:ext cx="640080" cy="887730"/>
          </a:xfrm>
          <a:custGeom>
            <a:avLst/>
            <a:gdLst/>
            <a:ahLst/>
            <a:cxnLst/>
            <a:rect l="l" t="t" r="r" b="b"/>
            <a:pathLst>
              <a:path w="640080" h="887729">
                <a:moveTo>
                  <a:pt x="576041" y="823597"/>
                </a:moveTo>
                <a:lnTo>
                  <a:pt x="570087" y="829851"/>
                </a:lnTo>
                <a:lnTo>
                  <a:pt x="564895" y="843486"/>
                </a:lnTo>
                <a:lnTo>
                  <a:pt x="565128" y="853694"/>
                </a:lnTo>
                <a:lnTo>
                  <a:pt x="565229" y="858097"/>
                </a:lnTo>
                <a:lnTo>
                  <a:pt x="571372" y="871982"/>
                </a:lnTo>
                <a:lnTo>
                  <a:pt x="582328" y="882358"/>
                </a:lnTo>
                <a:lnTo>
                  <a:pt x="595963" y="887555"/>
                </a:lnTo>
                <a:lnTo>
                  <a:pt x="610574" y="887251"/>
                </a:lnTo>
                <a:lnTo>
                  <a:pt x="624458" y="881126"/>
                </a:lnTo>
                <a:lnTo>
                  <a:pt x="634817" y="870098"/>
                </a:lnTo>
                <a:lnTo>
                  <a:pt x="639984" y="856440"/>
                </a:lnTo>
                <a:lnTo>
                  <a:pt x="639926" y="853694"/>
                </a:lnTo>
                <a:lnTo>
                  <a:pt x="597281" y="853694"/>
                </a:lnTo>
                <a:lnTo>
                  <a:pt x="576041" y="823597"/>
                </a:lnTo>
                <a:close/>
              </a:path>
              <a:path w="640080" h="887729">
                <a:moveTo>
                  <a:pt x="586471" y="816255"/>
                </a:moveTo>
                <a:lnTo>
                  <a:pt x="580516" y="818896"/>
                </a:lnTo>
                <a:lnTo>
                  <a:pt x="576041" y="823597"/>
                </a:lnTo>
                <a:lnTo>
                  <a:pt x="597281" y="853694"/>
                </a:lnTo>
                <a:lnTo>
                  <a:pt x="607694" y="846328"/>
                </a:lnTo>
                <a:lnTo>
                  <a:pt x="586471" y="816255"/>
                </a:lnTo>
                <a:close/>
              </a:path>
              <a:path w="640080" h="887729">
                <a:moveTo>
                  <a:pt x="608917" y="812466"/>
                </a:moveTo>
                <a:lnTo>
                  <a:pt x="594330" y="812770"/>
                </a:lnTo>
                <a:lnTo>
                  <a:pt x="586471" y="816255"/>
                </a:lnTo>
                <a:lnTo>
                  <a:pt x="607694" y="846328"/>
                </a:lnTo>
                <a:lnTo>
                  <a:pt x="597281" y="853694"/>
                </a:lnTo>
                <a:lnTo>
                  <a:pt x="639926" y="853694"/>
                </a:lnTo>
                <a:lnTo>
                  <a:pt x="639770" y="846328"/>
                </a:lnTo>
                <a:lnTo>
                  <a:pt x="639675" y="841853"/>
                </a:lnTo>
                <a:lnTo>
                  <a:pt x="633602" y="828040"/>
                </a:lnTo>
                <a:lnTo>
                  <a:pt x="622575" y="817663"/>
                </a:lnTo>
                <a:lnTo>
                  <a:pt x="608917" y="812466"/>
                </a:lnTo>
                <a:close/>
              </a:path>
              <a:path w="640080" h="887729">
                <a:moveTo>
                  <a:pt x="10413" y="0"/>
                </a:moveTo>
                <a:lnTo>
                  <a:pt x="0" y="7366"/>
                </a:lnTo>
                <a:lnTo>
                  <a:pt x="576041" y="823597"/>
                </a:lnTo>
                <a:lnTo>
                  <a:pt x="580516" y="818896"/>
                </a:lnTo>
                <a:lnTo>
                  <a:pt x="586471" y="816255"/>
                </a:lnTo>
                <a:lnTo>
                  <a:pt x="10413"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object 21">
            <a:extLst>
              <a:ext uri="{FF2B5EF4-FFF2-40B4-BE49-F238E27FC236}">
                <a16:creationId xmlns:a16="http://schemas.microsoft.com/office/drawing/2014/main" id="{04591C82-B739-958F-3445-4FD5D861E0B3}"/>
              </a:ext>
            </a:extLst>
          </p:cNvPr>
          <p:cNvPicPr/>
          <p:nvPr/>
        </p:nvPicPr>
        <p:blipFill>
          <a:blip r:embed="rId2" cstate="print"/>
          <a:stretch>
            <a:fillRect/>
          </a:stretch>
        </p:blipFill>
        <p:spPr>
          <a:xfrm>
            <a:off x="2757864" y="139553"/>
            <a:ext cx="6539874" cy="490728"/>
          </a:xfrm>
          <a:prstGeom prst="rect">
            <a:avLst/>
          </a:prstGeom>
        </p:spPr>
      </p:pic>
      <p:sp>
        <p:nvSpPr>
          <p:cNvPr id="2" name="object 2"/>
          <p:cNvSpPr txBox="1">
            <a:spLocks noGrp="1"/>
          </p:cNvSpPr>
          <p:nvPr>
            <p:ph type="title"/>
          </p:nvPr>
        </p:nvSpPr>
        <p:spPr>
          <a:xfrm>
            <a:off x="3165601" y="161419"/>
            <a:ext cx="6389285"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2965704" y="1403603"/>
            <a:ext cx="6198235" cy="4166870"/>
            <a:chOff x="1441703" y="1403603"/>
            <a:chExt cx="6198235" cy="4166870"/>
          </a:xfrm>
        </p:grpSpPr>
        <p:pic>
          <p:nvPicPr>
            <p:cNvPr id="4" name="object 4"/>
            <p:cNvPicPr/>
            <p:nvPr/>
          </p:nvPicPr>
          <p:blipFill>
            <a:blip r:embed="rId3" cstate="print"/>
            <a:stretch>
              <a:fillRect/>
            </a:stretch>
          </p:blipFill>
          <p:spPr>
            <a:xfrm>
              <a:off x="1441703" y="1403603"/>
              <a:ext cx="6198108" cy="4166616"/>
            </a:xfrm>
            <a:prstGeom prst="rect">
              <a:avLst/>
            </a:prstGeom>
          </p:spPr>
        </p:pic>
        <p:sp>
          <p:nvSpPr>
            <p:cNvPr id="5" name="object 5"/>
            <p:cNvSpPr/>
            <p:nvPr/>
          </p:nvSpPr>
          <p:spPr>
            <a:xfrm>
              <a:off x="1467611" y="1429511"/>
              <a:ext cx="6096000" cy="4064635"/>
            </a:xfrm>
            <a:custGeom>
              <a:avLst/>
              <a:gdLst/>
              <a:ahLst/>
              <a:cxnLst/>
              <a:rect l="l" t="t" r="r" b="b"/>
              <a:pathLst>
                <a:path w="6096000" h="4064635">
                  <a:moveTo>
                    <a:pt x="6095999" y="0"/>
                  </a:moveTo>
                  <a:lnTo>
                    <a:pt x="0" y="0"/>
                  </a:lnTo>
                  <a:lnTo>
                    <a:pt x="0" y="4064508"/>
                  </a:lnTo>
                  <a:lnTo>
                    <a:pt x="6095999" y="4064508"/>
                  </a:lnTo>
                  <a:lnTo>
                    <a:pt x="6095999"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6" name="object 6"/>
            <p:cNvSpPr/>
            <p:nvPr/>
          </p:nvSpPr>
          <p:spPr>
            <a:xfrm>
              <a:off x="1850135" y="2225039"/>
              <a:ext cx="5573395" cy="1819910"/>
            </a:xfrm>
            <a:custGeom>
              <a:avLst/>
              <a:gdLst/>
              <a:ahLst/>
              <a:cxnLst/>
              <a:rect l="l" t="t" r="r" b="b"/>
              <a:pathLst>
                <a:path w="5573395" h="1819910">
                  <a:moveTo>
                    <a:pt x="0" y="1819656"/>
                  </a:moveTo>
                  <a:lnTo>
                    <a:pt x="211836" y="1819656"/>
                  </a:lnTo>
                </a:path>
                <a:path w="5573395" h="1819910">
                  <a:moveTo>
                    <a:pt x="406907" y="1819656"/>
                  </a:moveTo>
                  <a:lnTo>
                    <a:pt x="1450848" y="1819656"/>
                  </a:lnTo>
                </a:path>
                <a:path w="5573395" h="1819910">
                  <a:moveTo>
                    <a:pt x="1644396" y="1819656"/>
                  </a:moveTo>
                  <a:lnTo>
                    <a:pt x="2069591" y="1819656"/>
                  </a:lnTo>
                </a:path>
                <a:path w="5573395" h="1819910">
                  <a:moveTo>
                    <a:pt x="2264664" y="1819656"/>
                  </a:moveTo>
                  <a:lnTo>
                    <a:pt x="2689860" y="1819656"/>
                  </a:lnTo>
                </a:path>
                <a:path w="5573395" h="1819910">
                  <a:moveTo>
                    <a:pt x="2883408" y="1819656"/>
                  </a:moveTo>
                  <a:lnTo>
                    <a:pt x="3308604" y="1819656"/>
                  </a:lnTo>
                </a:path>
                <a:path w="5573395" h="1819910">
                  <a:moveTo>
                    <a:pt x="3503676" y="1819656"/>
                  </a:moveTo>
                  <a:lnTo>
                    <a:pt x="5166360" y="1819656"/>
                  </a:lnTo>
                </a:path>
                <a:path w="5573395" h="1819910">
                  <a:moveTo>
                    <a:pt x="5361432" y="1819656"/>
                  </a:moveTo>
                  <a:lnTo>
                    <a:pt x="5573268" y="1819656"/>
                  </a:lnTo>
                </a:path>
                <a:path w="5573395" h="1819910">
                  <a:moveTo>
                    <a:pt x="0" y="1559052"/>
                  </a:moveTo>
                  <a:lnTo>
                    <a:pt x="211836" y="1559052"/>
                  </a:lnTo>
                </a:path>
                <a:path w="5573395" h="1819910">
                  <a:moveTo>
                    <a:pt x="406907" y="1559052"/>
                  </a:moveTo>
                  <a:lnTo>
                    <a:pt x="1450848" y="1559052"/>
                  </a:lnTo>
                </a:path>
                <a:path w="5573395" h="1819910">
                  <a:moveTo>
                    <a:pt x="1644396" y="1559052"/>
                  </a:moveTo>
                  <a:lnTo>
                    <a:pt x="3308604" y="1559052"/>
                  </a:lnTo>
                </a:path>
                <a:path w="5573395" h="1819910">
                  <a:moveTo>
                    <a:pt x="3503676" y="1559052"/>
                  </a:moveTo>
                  <a:lnTo>
                    <a:pt x="5166360" y="1559052"/>
                  </a:lnTo>
                </a:path>
                <a:path w="5573395" h="1819910">
                  <a:moveTo>
                    <a:pt x="5361432" y="1559052"/>
                  </a:moveTo>
                  <a:lnTo>
                    <a:pt x="5573268" y="1559052"/>
                  </a:lnTo>
                </a:path>
                <a:path w="5573395" h="1819910">
                  <a:moveTo>
                    <a:pt x="0" y="1298448"/>
                  </a:moveTo>
                  <a:lnTo>
                    <a:pt x="211836" y="1298448"/>
                  </a:lnTo>
                </a:path>
                <a:path w="5573395" h="1819910">
                  <a:moveTo>
                    <a:pt x="406907" y="1298448"/>
                  </a:moveTo>
                  <a:lnTo>
                    <a:pt x="1450848" y="1298448"/>
                  </a:lnTo>
                </a:path>
                <a:path w="5573395" h="1819910">
                  <a:moveTo>
                    <a:pt x="1644396" y="1298448"/>
                  </a:moveTo>
                  <a:lnTo>
                    <a:pt x="3308604" y="1298448"/>
                  </a:lnTo>
                </a:path>
                <a:path w="5573395" h="1819910">
                  <a:moveTo>
                    <a:pt x="3503676" y="1298448"/>
                  </a:moveTo>
                  <a:lnTo>
                    <a:pt x="5573268" y="1298448"/>
                  </a:lnTo>
                </a:path>
                <a:path w="5573395" h="1819910">
                  <a:moveTo>
                    <a:pt x="0" y="1039368"/>
                  </a:moveTo>
                  <a:lnTo>
                    <a:pt x="211836" y="1039368"/>
                  </a:lnTo>
                </a:path>
                <a:path w="5573395" h="1819910">
                  <a:moveTo>
                    <a:pt x="406907" y="1039368"/>
                  </a:moveTo>
                  <a:lnTo>
                    <a:pt x="1450848" y="1039368"/>
                  </a:lnTo>
                </a:path>
                <a:path w="5573395" h="1819910">
                  <a:moveTo>
                    <a:pt x="1644396" y="1039368"/>
                  </a:moveTo>
                  <a:lnTo>
                    <a:pt x="5573268" y="1039368"/>
                  </a:lnTo>
                </a:path>
                <a:path w="5573395" h="1819910">
                  <a:moveTo>
                    <a:pt x="0" y="778763"/>
                  </a:moveTo>
                  <a:lnTo>
                    <a:pt x="1450848" y="778763"/>
                  </a:lnTo>
                </a:path>
                <a:path w="5573395" h="1819910">
                  <a:moveTo>
                    <a:pt x="1644396" y="778763"/>
                  </a:moveTo>
                  <a:lnTo>
                    <a:pt x="5573268" y="778763"/>
                  </a:lnTo>
                </a:path>
                <a:path w="5573395" h="1819910">
                  <a:moveTo>
                    <a:pt x="0" y="519684"/>
                  </a:moveTo>
                  <a:lnTo>
                    <a:pt x="1450848" y="519684"/>
                  </a:lnTo>
                </a:path>
                <a:path w="5573395" h="1819910">
                  <a:moveTo>
                    <a:pt x="1644396" y="519684"/>
                  </a:moveTo>
                  <a:lnTo>
                    <a:pt x="5573268" y="519684"/>
                  </a:lnTo>
                </a:path>
                <a:path w="5573395" h="1819910">
                  <a:moveTo>
                    <a:pt x="0" y="259080"/>
                  </a:moveTo>
                  <a:lnTo>
                    <a:pt x="1450848" y="259080"/>
                  </a:lnTo>
                </a:path>
                <a:path w="5573395" h="1819910">
                  <a:moveTo>
                    <a:pt x="1644396" y="259080"/>
                  </a:moveTo>
                  <a:lnTo>
                    <a:pt x="5573268" y="259080"/>
                  </a:lnTo>
                </a:path>
                <a:path w="5573395" h="1819910">
                  <a:moveTo>
                    <a:pt x="0" y="0"/>
                  </a:moveTo>
                  <a:lnTo>
                    <a:pt x="1450848" y="0"/>
                  </a:lnTo>
                </a:path>
                <a:path w="5573395" h="1819910">
                  <a:moveTo>
                    <a:pt x="1644396" y="0"/>
                  </a:moveTo>
                  <a:lnTo>
                    <a:pt x="5573268" y="0"/>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7" name="object 7"/>
            <p:cNvSpPr/>
            <p:nvPr/>
          </p:nvSpPr>
          <p:spPr>
            <a:xfrm>
              <a:off x="2061972" y="2095499"/>
              <a:ext cx="5149850" cy="2208530"/>
            </a:xfrm>
            <a:custGeom>
              <a:avLst/>
              <a:gdLst/>
              <a:ahLst/>
              <a:cxnLst/>
              <a:rect l="l" t="t" r="r" b="b"/>
              <a:pathLst>
                <a:path w="5149850" h="2208529">
                  <a:moveTo>
                    <a:pt x="195072" y="908304"/>
                  </a:moveTo>
                  <a:lnTo>
                    <a:pt x="0" y="908304"/>
                  </a:lnTo>
                  <a:lnTo>
                    <a:pt x="0" y="2208276"/>
                  </a:lnTo>
                  <a:lnTo>
                    <a:pt x="195072" y="2208276"/>
                  </a:lnTo>
                  <a:lnTo>
                    <a:pt x="195072" y="908304"/>
                  </a:lnTo>
                  <a:close/>
                </a:path>
                <a:path w="5149850" h="2208529">
                  <a:moveTo>
                    <a:pt x="813816" y="2078736"/>
                  </a:moveTo>
                  <a:lnTo>
                    <a:pt x="620268" y="2078736"/>
                  </a:lnTo>
                  <a:lnTo>
                    <a:pt x="620268" y="2208276"/>
                  </a:lnTo>
                  <a:lnTo>
                    <a:pt x="813816" y="2208276"/>
                  </a:lnTo>
                  <a:lnTo>
                    <a:pt x="813816" y="2078736"/>
                  </a:lnTo>
                  <a:close/>
                </a:path>
                <a:path w="5149850" h="2208529">
                  <a:moveTo>
                    <a:pt x="1432560" y="0"/>
                  </a:moveTo>
                  <a:lnTo>
                    <a:pt x="1239012" y="0"/>
                  </a:lnTo>
                  <a:lnTo>
                    <a:pt x="1239012" y="2208276"/>
                  </a:lnTo>
                  <a:lnTo>
                    <a:pt x="1432560" y="2208276"/>
                  </a:lnTo>
                  <a:lnTo>
                    <a:pt x="1432560" y="0"/>
                  </a:lnTo>
                  <a:close/>
                </a:path>
                <a:path w="5149850" h="2208529">
                  <a:moveTo>
                    <a:pt x="2052828" y="1688592"/>
                  </a:moveTo>
                  <a:lnTo>
                    <a:pt x="1857756" y="1688592"/>
                  </a:lnTo>
                  <a:lnTo>
                    <a:pt x="1857756" y="2208276"/>
                  </a:lnTo>
                  <a:lnTo>
                    <a:pt x="2052828" y="2208276"/>
                  </a:lnTo>
                  <a:lnTo>
                    <a:pt x="2052828" y="1688592"/>
                  </a:lnTo>
                  <a:close/>
                </a:path>
                <a:path w="5149850" h="2208529">
                  <a:moveTo>
                    <a:pt x="2671572" y="1688592"/>
                  </a:moveTo>
                  <a:lnTo>
                    <a:pt x="2478024" y="1688592"/>
                  </a:lnTo>
                  <a:lnTo>
                    <a:pt x="2478024" y="2208276"/>
                  </a:lnTo>
                  <a:lnTo>
                    <a:pt x="2671572" y="2208276"/>
                  </a:lnTo>
                  <a:lnTo>
                    <a:pt x="2671572" y="1688592"/>
                  </a:lnTo>
                  <a:close/>
                </a:path>
                <a:path w="5149850" h="2208529">
                  <a:moveTo>
                    <a:pt x="3291840" y="1168908"/>
                  </a:moveTo>
                  <a:lnTo>
                    <a:pt x="3096768" y="1168908"/>
                  </a:lnTo>
                  <a:lnTo>
                    <a:pt x="3096768" y="2208276"/>
                  </a:lnTo>
                  <a:lnTo>
                    <a:pt x="3291840" y="2208276"/>
                  </a:lnTo>
                  <a:lnTo>
                    <a:pt x="3291840" y="1168908"/>
                  </a:lnTo>
                  <a:close/>
                </a:path>
                <a:path w="5149850" h="2208529">
                  <a:moveTo>
                    <a:pt x="3910584" y="2078736"/>
                  </a:moveTo>
                  <a:lnTo>
                    <a:pt x="3717036" y="2078736"/>
                  </a:lnTo>
                  <a:lnTo>
                    <a:pt x="3717036" y="2208276"/>
                  </a:lnTo>
                  <a:lnTo>
                    <a:pt x="3910584" y="2208276"/>
                  </a:lnTo>
                  <a:lnTo>
                    <a:pt x="3910584" y="2078736"/>
                  </a:lnTo>
                  <a:close/>
                </a:path>
                <a:path w="5149850" h="2208529">
                  <a:moveTo>
                    <a:pt x="4529328" y="2078736"/>
                  </a:moveTo>
                  <a:lnTo>
                    <a:pt x="4335780" y="2078736"/>
                  </a:lnTo>
                  <a:lnTo>
                    <a:pt x="4335780" y="2208276"/>
                  </a:lnTo>
                  <a:lnTo>
                    <a:pt x="4529328" y="2208276"/>
                  </a:lnTo>
                  <a:lnTo>
                    <a:pt x="4529328" y="2078736"/>
                  </a:lnTo>
                  <a:close/>
                </a:path>
                <a:path w="5149850" h="2208529">
                  <a:moveTo>
                    <a:pt x="5149596" y="1559052"/>
                  </a:moveTo>
                  <a:lnTo>
                    <a:pt x="4954524" y="1559052"/>
                  </a:lnTo>
                  <a:lnTo>
                    <a:pt x="4954524" y="2208276"/>
                  </a:lnTo>
                  <a:lnTo>
                    <a:pt x="5149596" y="2208276"/>
                  </a:lnTo>
                  <a:lnTo>
                    <a:pt x="5149596" y="1559052"/>
                  </a:lnTo>
                  <a:close/>
                </a:path>
              </a:pathLst>
            </a:custGeom>
            <a:solidFill>
              <a:srgbClr val="C00000"/>
            </a:solidFill>
          </p:spPr>
          <p:txBody>
            <a:bodyPr wrap="square" lIns="0" tIns="0" rIns="0" bIns="0" rtlCol="0"/>
            <a:lstStyle/>
            <a:p>
              <a:pPr defTabSz="914400"/>
              <a:endParaRPr kern="0">
                <a:solidFill>
                  <a:sysClr val="windowText" lastClr="000000"/>
                </a:solidFill>
              </a:endParaRPr>
            </a:p>
          </p:txBody>
        </p:sp>
        <p:sp>
          <p:nvSpPr>
            <p:cNvPr id="8" name="object 8"/>
            <p:cNvSpPr/>
            <p:nvPr/>
          </p:nvSpPr>
          <p:spPr>
            <a:xfrm>
              <a:off x="2061971" y="2095499"/>
              <a:ext cx="5149850" cy="2208530"/>
            </a:xfrm>
            <a:custGeom>
              <a:avLst/>
              <a:gdLst/>
              <a:ahLst/>
              <a:cxnLst/>
              <a:rect l="l" t="t" r="r" b="b"/>
              <a:pathLst>
                <a:path w="5149850" h="2208529">
                  <a:moveTo>
                    <a:pt x="0" y="908303"/>
                  </a:moveTo>
                  <a:lnTo>
                    <a:pt x="195071" y="908303"/>
                  </a:lnTo>
                  <a:lnTo>
                    <a:pt x="195071" y="2208276"/>
                  </a:lnTo>
                  <a:lnTo>
                    <a:pt x="0" y="2208276"/>
                  </a:lnTo>
                  <a:lnTo>
                    <a:pt x="0" y="908303"/>
                  </a:lnTo>
                  <a:close/>
                </a:path>
                <a:path w="5149850" h="2208529">
                  <a:moveTo>
                    <a:pt x="620267" y="2078736"/>
                  </a:moveTo>
                  <a:lnTo>
                    <a:pt x="813815" y="2078736"/>
                  </a:lnTo>
                  <a:lnTo>
                    <a:pt x="813815" y="2208276"/>
                  </a:lnTo>
                  <a:lnTo>
                    <a:pt x="620267" y="2208276"/>
                  </a:lnTo>
                  <a:lnTo>
                    <a:pt x="620267" y="2078736"/>
                  </a:lnTo>
                  <a:close/>
                </a:path>
                <a:path w="5149850" h="2208529">
                  <a:moveTo>
                    <a:pt x="1239012" y="0"/>
                  </a:moveTo>
                  <a:lnTo>
                    <a:pt x="1432560" y="0"/>
                  </a:lnTo>
                  <a:lnTo>
                    <a:pt x="1432560" y="2208276"/>
                  </a:lnTo>
                  <a:lnTo>
                    <a:pt x="1239012" y="2208276"/>
                  </a:lnTo>
                  <a:lnTo>
                    <a:pt x="1239012" y="0"/>
                  </a:lnTo>
                  <a:close/>
                </a:path>
                <a:path w="5149850" h="2208529">
                  <a:moveTo>
                    <a:pt x="1857755" y="1688592"/>
                  </a:moveTo>
                  <a:lnTo>
                    <a:pt x="2052827" y="1688592"/>
                  </a:lnTo>
                  <a:lnTo>
                    <a:pt x="2052827" y="2208276"/>
                  </a:lnTo>
                  <a:lnTo>
                    <a:pt x="1857755" y="2208276"/>
                  </a:lnTo>
                  <a:lnTo>
                    <a:pt x="1857755" y="1688592"/>
                  </a:lnTo>
                  <a:close/>
                </a:path>
                <a:path w="5149850" h="2208529">
                  <a:moveTo>
                    <a:pt x="2478024" y="1688592"/>
                  </a:moveTo>
                  <a:lnTo>
                    <a:pt x="2671572" y="1688592"/>
                  </a:lnTo>
                  <a:lnTo>
                    <a:pt x="2671572" y="2208276"/>
                  </a:lnTo>
                  <a:lnTo>
                    <a:pt x="2478024" y="2208276"/>
                  </a:lnTo>
                  <a:lnTo>
                    <a:pt x="2478024" y="1688592"/>
                  </a:lnTo>
                  <a:close/>
                </a:path>
                <a:path w="5149850" h="2208529">
                  <a:moveTo>
                    <a:pt x="3096767" y="1168908"/>
                  </a:moveTo>
                  <a:lnTo>
                    <a:pt x="3291840" y="1168908"/>
                  </a:lnTo>
                  <a:lnTo>
                    <a:pt x="3291840" y="2208276"/>
                  </a:lnTo>
                  <a:lnTo>
                    <a:pt x="3096767" y="2208276"/>
                  </a:lnTo>
                  <a:lnTo>
                    <a:pt x="3096767" y="1168908"/>
                  </a:lnTo>
                  <a:close/>
                </a:path>
                <a:path w="5149850" h="2208529">
                  <a:moveTo>
                    <a:pt x="3717036" y="2078736"/>
                  </a:moveTo>
                  <a:lnTo>
                    <a:pt x="3910583" y="2078736"/>
                  </a:lnTo>
                  <a:lnTo>
                    <a:pt x="3910583" y="2208276"/>
                  </a:lnTo>
                  <a:lnTo>
                    <a:pt x="3717036" y="2208276"/>
                  </a:lnTo>
                  <a:lnTo>
                    <a:pt x="3717036" y="2078736"/>
                  </a:lnTo>
                  <a:close/>
                </a:path>
                <a:path w="5149850" h="2208529">
                  <a:moveTo>
                    <a:pt x="4335780" y="2078736"/>
                  </a:moveTo>
                  <a:lnTo>
                    <a:pt x="4529328" y="2078736"/>
                  </a:lnTo>
                  <a:lnTo>
                    <a:pt x="4529328" y="2208276"/>
                  </a:lnTo>
                  <a:lnTo>
                    <a:pt x="4335780" y="2208276"/>
                  </a:lnTo>
                  <a:lnTo>
                    <a:pt x="4335780" y="2078736"/>
                  </a:lnTo>
                  <a:close/>
                </a:path>
                <a:path w="5149850" h="2208529">
                  <a:moveTo>
                    <a:pt x="4954524" y="1559052"/>
                  </a:moveTo>
                  <a:lnTo>
                    <a:pt x="5149596" y="1559052"/>
                  </a:lnTo>
                  <a:lnTo>
                    <a:pt x="5149596" y="2208276"/>
                  </a:lnTo>
                  <a:lnTo>
                    <a:pt x="4954524" y="2208276"/>
                  </a:lnTo>
                  <a:lnTo>
                    <a:pt x="4954524" y="1559052"/>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
          <p:nvSpPr>
            <p:cNvPr id="9" name="object 9"/>
            <p:cNvSpPr/>
            <p:nvPr/>
          </p:nvSpPr>
          <p:spPr>
            <a:xfrm>
              <a:off x="1850135" y="4303775"/>
              <a:ext cx="5573395" cy="0"/>
            </a:xfrm>
            <a:custGeom>
              <a:avLst/>
              <a:gdLst/>
              <a:ahLst/>
              <a:cxnLst/>
              <a:rect l="l" t="t" r="r" b="b"/>
              <a:pathLst>
                <a:path w="5573395">
                  <a:moveTo>
                    <a:pt x="0" y="0"/>
                  </a:moveTo>
                  <a:lnTo>
                    <a:pt x="5573268" y="0"/>
                  </a:lnTo>
                </a:path>
              </a:pathLst>
            </a:custGeom>
            <a:ln w="9144">
              <a:solidFill>
                <a:srgbClr val="D9D9D9"/>
              </a:solidFill>
            </a:ln>
          </p:spPr>
          <p:txBody>
            <a:bodyPr wrap="square" lIns="0" tIns="0" rIns="0" bIns="0" rtlCol="0"/>
            <a:lstStyle/>
            <a:p>
              <a:pPr defTabSz="914400"/>
              <a:endParaRPr kern="0">
                <a:solidFill>
                  <a:sysClr val="windowText" lastClr="000000"/>
                </a:solidFill>
              </a:endParaRPr>
            </a:p>
          </p:txBody>
        </p:sp>
      </p:grpSp>
      <p:sp>
        <p:nvSpPr>
          <p:cNvPr id="10" name="object 10"/>
          <p:cNvSpPr txBox="1"/>
          <p:nvPr/>
        </p:nvSpPr>
        <p:spPr>
          <a:xfrm>
            <a:off x="3598418" y="2751582"/>
            <a:ext cx="183515" cy="197490"/>
          </a:xfrm>
          <a:prstGeom prst="rect">
            <a:avLst/>
          </a:prstGeom>
        </p:spPr>
        <p:txBody>
          <a:bodyPr vert="horz" wrap="square" lIns="0" tIns="12700" rIns="0" bIns="0" rtlCol="0">
            <a:spAutoFit/>
          </a:bodyPr>
          <a:lstStyle/>
          <a:p>
            <a:pPr defTabSz="914400">
              <a:spcBef>
                <a:spcPts val="100"/>
              </a:spcBef>
            </a:pPr>
            <a:r>
              <a:rPr sz="1200" b="1" kern="0" spc="-25" dirty="0">
                <a:solidFill>
                  <a:sysClr val="windowText" lastClr="000000"/>
                </a:solidFill>
                <a:latin typeface="Arial"/>
                <a:cs typeface="Arial"/>
              </a:rPr>
              <a:t>10</a:t>
            </a:r>
            <a:endParaRPr sz="1200" kern="0">
              <a:solidFill>
                <a:sysClr val="windowText" lastClr="000000"/>
              </a:solidFill>
              <a:latin typeface="Arial"/>
              <a:cs typeface="Arial"/>
            </a:endParaRPr>
          </a:p>
        </p:txBody>
      </p:sp>
      <p:sp>
        <p:nvSpPr>
          <p:cNvPr id="11" name="object 11"/>
          <p:cNvSpPr txBox="1"/>
          <p:nvPr/>
        </p:nvSpPr>
        <p:spPr>
          <a:xfrm>
            <a:off x="4260469" y="3921379"/>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12" name="object 12"/>
          <p:cNvSpPr txBox="1"/>
          <p:nvPr/>
        </p:nvSpPr>
        <p:spPr>
          <a:xfrm>
            <a:off x="5499480" y="3531234"/>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4</a:t>
            </a:r>
            <a:endParaRPr sz="1200" kern="0">
              <a:solidFill>
                <a:sysClr val="windowText" lastClr="000000"/>
              </a:solidFill>
              <a:latin typeface="Arial"/>
              <a:cs typeface="Arial"/>
            </a:endParaRPr>
          </a:p>
        </p:txBody>
      </p:sp>
      <p:sp>
        <p:nvSpPr>
          <p:cNvPr id="13" name="object 13"/>
          <p:cNvSpPr txBox="1"/>
          <p:nvPr/>
        </p:nvSpPr>
        <p:spPr>
          <a:xfrm>
            <a:off x="6118859" y="3531234"/>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4</a:t>
            </a:r>
            <a:endParaRPr sz="1200" kern="0">
              <a:solidFill>
                <a:sysClr val="windowText" lastClr="000000"/>
              </a:solidFill>
              <a:latin typeface="Arial"/>
              <a:cs typeface="Arial"/>
            </a:endParaRPr>
          </a:p>
        </p:txBody>
      </p:sp>
      <p:sp>
        <p:nvSpPr>
          <p:cNvPr id="14" name="object 14"/>
          <p:cNvSpPr txBox="1"/>
          <p:nvPr/>
        </p:nvSpPr>
        <p:spPr>
          <a:xfrm>
            <a:off x="6738492" y="3010865"/>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8</a:t>
            </a:r>
            <a:endParaRPr sz="1200" kern="0">
              <a:solidFill>
                <a:sysClr val="windowText" lastClr="000000"/>
              </a:solidFill>
              <a:latin typeface="Arial"/>
              <a:cs typeface="Arial"/>
            </a:endParaRPr>
          </a:p>
        </p:txBody>
      </p:sp>
      <p:sp>
        <p:nvSpPr>
          <p:cNvPr id="15" name="object 15"/>
          <p:cNvSpPr txBox="1"/>
          <p:nvPr/>
        </p:nvSpPr>
        <p:spPr>
          <a:xfrm>
            <a:off x="7357871" y="3921379"/>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16" name="object 16"/>
          <p:cNvSpPr txBox="1"/>
          <p:nvPr/>
        </p:nvSpPr>
        <p:spPr>
          <a:xfrm>
            <a:off x="7977251" y="3921379"/>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17" name="object 17"/>
          <p:cNvSpPr txBox="1"/>
          <p:nvPr/>
        </p:nvSpPr>
        <p:spPr>
          <a:xfrm>
            <a:off x="8596630" y="3401314"/>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5</a:t>
            </a:r>
            <a:endParaRPr sz="1200" kern="0">
              <a:solidFill>
                <a:sysClr val="windowText" lastClr="000000"/>
              </a:solidFill>
              <a:latin typeface="Arial"/>
              <a:cs typeface="Arial"/>
            </a:endParaRPr>
          </a:p>
        </p:txBody>
      </p:sp>
      <p:sp>
        <p:nvSpPr>
          <p:cNvPr id="18" name="object 18"/>
          <p:cNvSpPr txBox="1"/>
          <p:nvPr/>
        </p:nvSpPr>
        <p:spPr>
          <a:xfrm>
            <a:off x="3074161" y="1771014"/>
            <a:ext cx="182880" cy="2625090"/>
          </a:xfrm>
          <a:prstGeom prst="rect">
            <a:avLst/>
          </a:prstGeom>
        </p:spPr>
        <p:txBody>
          <a:bodyPr vert="horz" wrap="square" lIns="0" tIns="89535" rIns="0" bIns="0" rtlCol="0">
            <a:spAutoFit/>
          </a:bodyPr>
          <a:lstStyle/>
          <a:p>
            <a:pPr defTabSz="914400">
              <a:spcBef>
                <a:spcPts val="705"/>
              </a:spcBef>
            </a:pPr>
            <a:r>
              <a:rPr sz="1200" b="1" kern="0" spc="-25" dirty="0">
                <a:solidFill>
                  <a:sysClr val="windowText" lastClr="000000"/>
                </a:solidFill>
                <a:latin typeface="Arial"/>
                <a:cs typeface="Arial"/>
              </a:rPr>
              <a:t>18</a:t>
            </a:r>
            <a:endParaRPr sz="1200" kern="0">
              <a:solidFill>
                <a:sysClr val="windowText" lastClr="000000"/>
              </a:solidFill>
              <a:latin typeface="Arial"/>
              <a:cs typeface="Arial"/>
            </a:endParaRPr>
          </a:p>
          <a:p>
            <a:pPr defTabSz="914400">
              <a:spcBef>
                <a:spcPts val="610"/>
              </a:spcBef>
            </a:pPr>
            <a:r>
              <a:rPr sz="1200" b="1" kern="0" spc="-25" dirty="0">
                <a:solidFill>
                  <a:sysClr val="windowText" lastClr="000000"/>
                </a:solidFill>
                <a:latin typeface="Arial"/>
                <a:cs typeface="Arial"/>
              </a:rPr>
              <a:t>16</a:t>
            </a:r>
            <a:endParaRPr sz="1200" kern="0">
              <a:solidFill>
                <a:sysClr val="windowText" lastClr="000000"/>
              </a:solidFill>
              <a:latin typeface="Arial"/>
              <a:cs typeface="Arial"/>
            </a:endParaRPr>
          </a:p>
          <a:p>
            <a:pPr defTabSz="914400">
              <a:spcBef>
                <a:spcPts val="605"/>
              </a:spcBef>
            </a:pPr>
            <a:r>
              <a:rPr sz="1200" b="1" kern="0" spc="-25" dirty="0">
                <a:solidFill>
                  <a:sysClr val="windowText" lastClr="000000"/>
                </a:solidFill>
                <a:latin typeface="Arial"/>
                <a:cs typeface="Arial"/>
              </a:rPr>
              <a:t>14</a:t>
            </a:r>
            <a:endParaRPr sz="1200" kern="0">
              <a:solidFill>
                <a:sysClr val="windowText" lastClr="000000"/>
              </a:solidFill>
              <a:latin typeface="Arial"/>
              <a:cs typeface="Arial"/>
            </a:endParaRPr>
          </a:p>
          <a:p>
            <a:pPr defTabSz="914400">
              <a:spcBef>
                <a:spcPts val="605"/>
              </a:spcBef>
            </a:pPr>
            <a:r>
              <a:rPr sz="1200" b="1" kern="0" spc="-25" dirty="0">
                <a:solidFill>
                  <a:sysClr val="windowText" lastClr="000000"/>
                </a:solidFill>
                <a:latin typeface="Arial"/>
                <a:cs typeface="Arial"/>
              </a:rPr>
              <a:t>12</a:t>
            </a:r>
            <a:endParaRPr sz="1200" kern="0">
              <a:solidFill>
                <a:sysClr val="windowText" lastClr="000000"/>
              </a:solidFill>
              <a:latin typeface="Arial"/>
              <a:cs typeface="Arial"/>
            </a:endParaRPr>
          </a:p>
          <a:p>
            <a:pPr defTabSz="914400">
              <a:spcBef>
                <a:spcPts val="605"/>
              </a:spcBef>
            </a:pPr>
            <a:r>
              <a:rPr sz="1200" b="1" kern="0" spc="-25" dirty="0">
                <a:solidFill>
                  <a:sysClr val="windowText" lastClr="000000"/>
                </a:solidFill>
                <a:latin typeface="Arial"/>
                <a:cs typeface="Arial"/>
              </a:rPr>
              <a:t>10</a:t>
            </a:r>
            <a:endParaRPr sz="1200" kern="0">
              <a:solidFill>
                <a:sysClr val="windowText" lastClr="000000"/>
              </a:solidFill>
              <a:latin typeface="Arial"/>
              <a:cs typeface="Arial"/>
            </a:endParaRPr>
          </a:p>
          <a:p>
            <a:pPr marL="84455" defTabSz="914400">
              <a:spcBef>
                <a:spcPts val="610"/>
              </a:spcBef>
            </a:pPr>
            <a:r>
              <a:rPr sz="1200" b="1" kern="0" spc="-50" dirty="0">
                <a:solidFill>
                  <a:sysClr val="windowText" lastClr="000000"/>
                </a:solidFill>
                <a:latin typeface="Arial"/>
                <a:cs typeface="Arial"/>
              </a:rPr>
              <a:t>8</a:t>
            </a:r>
            <a:endParaRPr sz="1200" kern="0">
              <a:solidFill>
                <a:sysClr val="windowText" lastClr="000000"/>
              </a:solidFill>
              <a:latin typeface="Arial"/>
              <a:cs typeface="Arial"/>
            </a:endParaRPr>
          </a:p>
          <a:p>
            <a:pPr marL="84455" defTabSz="914400">
              <a:spcBef>
                <a:spcPts val="605"/>
              </a:spcBef>
            </a:pPr>
            <a:r>
              <a:rPr sz="1200" b="1" kern="0" spc="-50" dirty="0">
                <a:solidFill>
                  <a:sysClr val="windowText" lastClr="000000"/>
                </a:solidFill>
                <a:latin typeface="Arial"/>
                <a:cs typeface="Arial"/>
              </a:rPr>
              <a:t>6</a:t>
            </a:r>
            <a:endParaRPr sz="1200" kern="0">
              <a:solidFill>
                <a:sysClr val="windowText" lastClr="000000"/>
              </a:solidFill>
              <a:latin typeface="Arial"/>
              <a:cs typeface="Arial"/>
            </a:endParaRPr>
          </a:p>
          <a:p>
            <a:pPr marL="84455" defTabSz="914400">
              <a:spcBef>
                <a:spcPts val="610"/>
              </a:spcBef>
            </a:pPr>
            <a:r>
              <a:rPr sz="1200" b="1" kern="0" spc="-50" dirty="0">
                <a:solidFill>
                  <a:sysClr val="windowText" lastClr="000000"/>
                </a:solidFill>
                <a:latin typeface="Arial"/>
                <a:cs typeface="Arial"/>
              </a:rPr>
              <a:t>4</a:t>
            </a:r>
            <a:endParaRPr sz="1200" kern="0">
              <a:solidFill>
                <a:sysClr val="windowText" lastClr="000000"/>
              </a:solidFill>
              <a:latin typeface="Arial"/>
              <a:cs typeface="Arial"/>
            </a:endParaRPr>
          </a:p>
          <a:p>
            <a:pPr marL="84455" defTabSz="914400">
              <a:spcBef>
                <a:spcPts val="605"/>
              </a:spcBef>
            </a:pPr>
            <a:r>
              <a:rPr sz="1200" b="1"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84455" defTabSz="914400">
              <a:spcBef>
                <a:spcPts val="610"/>
              </a:spcBef>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grpSp>
        <p:nvGrpSpPr>
          <p:cNvPr id="19" name="object 19"/>
          <p:cNvGrpSpPr/>
          <p:nvPr/>
        </p:nvGrpSpPr>
        <p:grpSpPr>
          <a:xfrm>
            <a:off x="3171952" y="4417187"/>
            <a:ext cx="5503545" cy="953135"/>
            <a:chOff x="1647951" y="4417186"/>
            <a:chExt cx="5503545" cy="953135"/>
          </a:xfrm>
        </p:grpSpPr>
        <p:sp>
          <p:nvSpPr>
            <p:cNvPr id="20" name="object 20"/>
            <p:cNvSpPr/>
            <p:nvPr/>
          </p:nvSpPr>
          <p:spPr>
            <a:xfrm>
              <a:off x="1647939" y="4417313"/>
              <a:ext cx="3018790" cy="640715"/>
            </a:xfrm>
            <a:custGeom>
              <a:avLst/>
              <a:gdLst/>
              <a:ahLst/>
              <a:cxnLst/>
              <a:rect l="l" t="t" r="r" b="b"/>
              <a:pathLst>
                <a:path w="3018790" h="640714">
                  <a:moveTo>
                    <a:pt x="108966" y="498729"/>
                  </a:moveTo>
                  <a:lnTo>
                    <a:pt x="108889" y="497674"/>
                  </a:lnTo>
                  <a:lnTo>
                    <a:pt x="107962" y="491515"/>
                  </a:lnTo>
                  <a:lnTo>
                    <a:pt x="107861" y="490829"/>
                  </a:lnTo>
                  <a:lnTo>
                    <a:pt x="105359" y="483146"/>
                  </a:lnTo>
                  <a:lnTo>
                    <a:pt x="101485" y="475234"/>
                  </a:lnTo>
                  <a:lnTo>
                    <a:pt x="81419" y="485648"/>
                  </a:lnTo>
                  <a:lnTo>
                    <a:pt x="81749" y="485648"/>
                  </a:lnTo>
                  <a:lnTo>
                    <a:pt x="85991" y="492506"/>
                  </a:lnTo>
                  <a:lnTo>
                    <a:pt x="87871" y="498284"/>
                  </a:lnTo>
                  <a:lnTo>
                    <a:pt x="87909" y="498411"/>
                  </a:lnTo>
                  <a:lnTo>
                    <a:pt x="88023" y="498729"/>
                  </a:lnTo>
                  <a:lnTo>
                    <a:pt x="87363" y="508469"/>
                  </a:lnTo>
                  <a:lnTo>
                    <a:pt x="87261" y="510032"/>
                  </a:lnTo>
                  <a:lnTo>
                    <a:pt x="84975" y="514858"/>
                  </a:lnTo>
                  <a:lnTo>
                    <a:pt x="80911" y="519049"/>
                  </a:lnTo>
                  <a:lnTo>
                    <a:pt x="75323" y="524637"/>
                  </a:lnTo>
                  <a:lnTo>
                    <a:pt x="68592" y="527050"/>
                  </a:lnTo>
                  <a:lnTo>
                    <a:pt x="60972" y="526415"/>
                  </a:lnTo>
                  <a:lnTo>
                    <a:pt x="28803" y="504139"/>
                  </a:lnTo>
                  <a:lnTo>
                    <a:pt x="19697" y="477901"/>
                  </a:lnTo>
                  <a:lnTo>
                    <a:pt x="22364" y="471297"/>
                  </a:lnTo>
                  <a:lnTo>
                    <a:pt x="28079" y="465582"/>
                  </a:lnTo>
                  <a:lnTo>
                    <a:pt x="32143" y="461391"/>
                  </a:lnTo>
                  <a:lnTo>
                    <a:pt x="36588" y="459105"/>
                  </a:lnTo>
                  <a:lnTo>
                    <a:pt x="35534" y="459105"/>
                  </a:lnTo>
                  <a:lnTo>
                    <a:pt x="42049" y="458470"/>
                  </a:lnTo>
                  <a:lnTo>
                    <a:pt x="47256" y="457835"/>
                  </a:lnTo>
                  <a:lnTo>
                    <a:pt x="52336" y="459105"/>
                  </a:lnTo>
                  <a:lnTo>
                    <a:pt x="57289" y="462153"/>
                  </a:lnTo>
                  <a:lnTo>
                    <a:pt x="59931" y="457835"/>
                  </a:lnTo>
                  <a:lnTo>
                    <a:pt x="68973" y="443103"/>
                  </a:lnTo>
                  <a:lnTo>
                    <a:pt x="61099" y="438658"/>
                  </a:lnTo>
                  <a:lnTo>
                    <a:pt x="53733" y="436626"/>
                  </a:lnTo>
                  <a:lnTo>
                    <a:pt x="15494" y="451485"/>
                  </a:lnTo>
                  <a:lnTo>
                    <a:pt x="3632" y="468541"/>
                  </a:lnTo>
                  <a:lnTo>
                    <a:pt x="3517" y="468744"/>
                  </a:lnTo>
                  <a:lnTo>
                    <a:pt x="774" y="477901"/>
                  </a:lnTo>
                  <a:lnTo>
                    <a:pt x="698" y="478193"/>
                  </a:lnTo>
                  <a:lnTo>
                    <a:pt x="0" y="488188"/>
                  </a:lnTo>
                  <a:lnTo>
                    <a:pt x="1422" y="497674"/>
                  </a:lnTo>
                  <a:lnTo>
                    <a:pt x="29210" y="536105"/>
                  </a:lnTo>
                  <a:lnTo>
                    <a:pt x="58559" y="546862"/>
                  </a:lnTo>
                  <a:lnTo>
                    <a:pt x="68440" y="546176"/>
                  </a:lnTo>
                  <a:lnTo>
                    <a:pt x="77698" y="543496"/>
                  </a:lnTo>
                  <a:lnTo>
                    <a:pt x="86347" y="538835"/>
                  </a:lnTo>
                  <a:lnTo>
                    <a:pt x="94373" y="532130"/>
                  </a:lnTo>
                  <a:lnTo>
                    <a:pt x="98831" y="527050"/>
                  </a:lnTo>
                  <a:lnTo>
                    <a:pt x="99910" y="525830"/>
                  </a:lnTo>
                  <a:lnTo>
                    <a:pt x="104165" y="519277"/>
                  </a:lnTo>
                  <a:lnTo>
                    <a:pt x="107099" y="512495"/>
                  </a:lnTo>
                  <a:lnTo>
                    <a:pt x="108724" y="505460"/>
                  </a:lnTo>
                  <a:lnTo>
                    <a:pt x="108966" y="498729"/>
                  </a:lnTo>
                  <a:close/>
                </a:path>
                <a:path w="3018790" h="640714">
                  <a:moveTo>
                    <a:pt x="190474" y="414642"/>
                  </a:moveTo>
                  <a:lnTo>
                    <a:pt x="189179" y="404672"/>
                  </a:lnTo>
                  <a:lnTo>
                    <a:pt x="185559" y="394703"/>
                  </a:lnTo>
                  <a:lnTo>
                    <a:pt x="179654" y="385000"/>
                  </a:lnTo>
                  <a:lnTo>
                    <a:pt x="172554" y="376809"/>
                  </a:lnTo>
                  <a:lnTo>
                    <a:pt x="171462" y="375539"/>
                  </a:lnTo>
                  <a:lnTo>
                    <a:pt x="169557" y="373900"/>
                  </a:lnTo>
                  <a:lnTo>
                    <a:pt x="169557" y="425831"/>
                  </a:lnTo>
                  <a:lnTo>
                    <a:pt x="166763" y="433197"/>
                  </a:lnTo>
                  <a:lnTo>
                    <a:pt x="160540" y="439293"/>
                  </a:lnTo>
                  <a:lnTo>
                    <a:pt x="154317" y="445516"/>
                  </a:lnTo>
                  <a:lnTo>
                    <a:pt x="146951" y="448437"/>
                  </a:lnTo>
                  <a:lnTo>
                    <a:pt x="106641" y="427545"/>
                  </a:lnTo>
                  <a:lnTo>
                    <a:pt x="99720" y="414909"/>
                  </a:lnTo>
                  <a:lnTo>
                    <a:pt x="99593" y="414642"/>
                  </a:lnTo>
                  <a:lnTo>
                    <a:pt x="98437" y="408305"/>
                  </a:lnTo>
                  <a:lnTo>
                    <a:pt x="97929" y="400050"/>
                  </a:lnTo>
                  <a:lnTo>
                    <a:pt x="100914" y="392684"/>
                  </a:lnTo>
                  <a:lnTo>
                    <a:pt x="100977" y="392557"/>
                  </a:lnTo>
                  <a:lnTo>
                    <a:pt x="113804" y="379730"/>
                  </a:lnTo>
                  <a:lnTo>
                    <a:pt x="121170" y="376809"/>
                  </a:lnTo>
                  <a:lnTo>
                    <a:pt x="129298" y="377317"/>
                  </a:lnTo>
                  <a:lnTo>
                    <a:pt x="165188" y="404495"/>
                  </a:lnTo>
                  <a:lnTo>
                    <a:pt x="169506" y="425056"/>
                  </a:lnTo>
                  <a:lnTo>
                    <a:pt x="169557" y="425831"/>
                  </a:lnTo>
                  <a:lnTo>
                    <a:pt x="169557" y="373900"/>
                  </a:lnTo>
                  <a:lnTo>
                    <a:pt x="161899" y="367284"/>
                  </a:lnTo>
                  <a:lnTo>
                    <a:pt x="152107" y="361340"/>
                  </a:lnTo>
                  <a:lnTo>
                    <a:pt x="142036" y="357708"/>
                  </a:lnTo>
                  <a:lnTo>
                    <a:pt x="131711" y="356362"/>
                  </a:lnTo>
                  <a:lnTo>
                    <a:pt x="120294" y="357378"/>
                  </a:lnTo>
                  <a:lnTo>
                    <a:pt x="121208" y="357378"/>
                  </a:lnTo>
                  <a:lnTo>
                    <a:pt x="111874" y="360349"/>
                  </a:lnTo>
                  <a:lnTo>
                    <a:pt x="83070" y="385826"/>
                  </a:lnTo>
                  <a:lnTo>
                    <a:pt x="77228" y="403479"/>
                  </a:lnTo>
                  <a:lnTo>
                    <a:pt x="77355" y="415798"/>
                  </a:lnTo>
                  <a:lnTo>
                    <a:pt x="96913" y="450723"/>
                  </a:lnTo>
                  <a:lnTo>
                    <a:pt x="136029" y="469519"/>
                  </a:lnTo>
                  <a:lnTo>
                    <a:pt x="146113" y="468541"/>
                  </a:lnTo>
                  <a:lnTo>
                    <a:pt x="181267" y="443915"/>
                  </a:lnTo>
                  <a:lnTo>
                    <a:pt x="190423" y="415798"/>
                  </a:lnTo>
                  <a:lnTo>
                    <a:pt x="190474" y="414642"/>
                  </a:lnTo>
                  <a:close/>
                </a:path>
                <a:path w="3018790" h="640714">
                  <a:moveTo>
                    <a:pt x="270637" y="337058"/>
                  </a:moveTo>
                  <a:lnTo>
                    <a:pt x="263156" y="313563"/>
                  </a:lnTo>
                  <a:lnTo>
                    <a:pt x="243217" y="323850"/>
                  </a:lnTo>
                  <a:lnTo>
                    <a:pt x="247662" y="330835"/>
                  </a:lnTo>
                  <a:lnTo>
                    <a:pt x="249440" y="336677"/>
                  </a:lnTo>
                  <a:lnTo>
                    <a:pt x="230251" y="365518"/>
                  </a:lnTo>
                  <a:lnTo>
                    <a:pt x="222643" y="364871"/>
                  </a:lnTo>
                  <a:lnTo>
                    <a:pt x="190423" y="342519"/>
                  </a:lnTo>
                  <a:lnTo>
                    <a:pt x="181368" y="316230"/>
                  </a:lnTo>
                  <a:lnTo>
                    <a:pt x="184035" y="309626"/>
                  </a:lnTo>
                  <a:lnTo>
                    <a:pt x="189750" y="303911"/>
                  </a:lnTo>
                  <a:lnTo>
                    <a:pt x="193814" y="299720"/>
                  </a:lnTo>
                  <a:lnTo>
                    <a:pt x="198513" y="297434"/>
                  </a:lnTo>
                  <a:lnTo>
                    <a:pt x="208927" y="296164"/>
                  </a:lnTo>
                  <a:lnTo>
                    <a:pt x="214007" y="297434"/>
                  </a:lnTo>
                  <a:lnTo>
                    <a:pt x="218960" y="300609"/>
                  </a:lnTo>
                  <a:lnTo>
                    <a:pt x="221665" y="296164"/>
                  </a:lnTo>
                  <a:lnTo>
                    <a:pt x="230644" y="281432"/>
                  </a:lnTo>
                  <a:lnTo>
                    <a:pt x="222770" y="276987"/>
                  </a:lnTo>
                  <a:lnTo>
                    <a:pt x="215404" y="274955"/>
                  </a:lnTo>
                  <a:lnTo>
                    <a:pt x="208546" y="275209"/>
                  </a:lnTo>
                  <a:lnTo>
                    <a:pt x="170129" y="298183"/>
                  </a:lnTo>
                  <a:lnTo>
                    <a:pt x="161683" y="326644"/>
                  </a:lnTo>
                  <a:lnTo>
                    <a:pt x="163080" y="336042"/>
                  </a:lnTo>
                  <a:lnTo>
                    <a:pt x="190881" y="374434"/>
                  </a:lnTo>
                  <a:lnTo>
                    <a:pt x="220218" y="385330"/>
                  </a:lnTo>
                  <a:lnTo>
                    <a:pt x="230111" y="384606"/>
                  </a:lnTo>
                  <a:lnTo>
                    <a:pt x="265785" y="357708"/>
                  </a:lnTo>
                  <a:lnTo>
                    <a:pt x="270395" y="343916"/>
                  </a:lnTo>
                  <a:lnTo>
                    <a:pt x="270637" y="337058"/>
                  </a:lnTo>
                  <a:close/>
                </a:path>
                <a:path w="3018790" h="640714">
                  <a:moveTo>
                    <a:pt x="369455" y="254381"/>
                  </a:moveTo>
                  <a:lnTo>
                    <a:pt x="323126" y="234569"/>
                  </a:lnTo>
                  <a:lnTo>
                    <a:pt x="310273" y="229082"/>
                  </a:lnTo>
                  <a:lnTo>
                    <a:pt x="310273" y="252603"/>
                  </a:lnTo>
                  <a:lnTo>
                    <a:pt x="289191" y="273685"/>
                  </a:lnTo>
                  <a:lnTo>
                    <a:pt x="271030" y="234569"/>
                  </a:lnTo>
                  <a:lnTo>
                    <a:pt x="310273" y="252603"/>
                  </a:lnTo>
                  <a:lnTo>
                    <a:pt x="310273" y="229082"/>
                  </a:lnTo>
                  <a:lnTo>
                    <a:pt x="261378" y="208153"/>
                  </a:lnTo>
                  <a:lnTo>
                    <a:pt x="244868" y="224663"/>
                  </a:lnTo>
                  <a:lnTo>
                    <a:pt x="291985" y="331851"/>
                  </a:lnTo>
                  <a:lnTo>
                    <a:pt x="308495" y="315341"/>
                  </a:lnTo>
                  <a:lnTo>
                    <a:pt x="297446" y="291465"/>
                  </a:lnTo>
                  <a:lnTo>
                    <a:pt x="315150" y="273685"/>
                  </a:lnTo>
                  <a:lnTo>
                    <a:pt x="328180" y="260604"/>
                  </a:lnTo>
                  <a:lnTo>
                    <a:pt x="352437" y="271399"/>
                  </a:lnTo>
                  <a:lnTo>
                    <a:pt x="363220" y="260604"/>
                  </a:lnTo>
                  <a:lnTo>
                    <a:pt x="369455" y="254381"/>
                  </a:lnTo>
                  <a:close/>
                </a:path>
                <a:path w="3018790" h="640714">
                  <a:moveTo>
                    <a:pt x="392569" y="231267"/>
                  </a:moveTo>
                  <a:lnTo>
                    <a:pt x="315353" y="154178"/>
                  </a:lnTo>
                  <a:lnTo>
                    <a:pt x="299859" y="169799"/>
                  </a:lnTo>
                  <a:lnTo>
                    <a:pt x="376948" y="246888"/>
                  </a:lnTo>
                  <a:lnTo>
                    <a:pt x="392569" y="231267"/>
                  </a:lnTo>
                  <a:close/>
                </a:path>
                <a:path w="3018790" h="640714">
                  <a:moveTo>
                    <a:pt x="467880" y="155956"/>
                  </a:moveTo>
                  <a:lnTo>
                    <a:pt x="464324" y="152400"/>
                  </a:lnTo>
                  <a:lnTo>
                    <a:pt x="456704" y="144780"/>
                  </a:lnTo>
                  <a:lnTo>
                    <a:pt x="390791" y="78867"/>
                  </a:lnTo>
                  <a:lnTo>
                    <a:pt x="376313" y="93345"/>
                  </a:lnTo>
                  <a:lnTo>
                    <a:pt x="427748" y="144780"/>
                  </a:lnTo>
                  <a:lnTo>
                    <a:pt x="344690" y="124841"/>
                  </a:lnTo>
                  <a:lnTo>
                    <a:pt x="329577" y="140081"/>
                  </a:lnTo>
                  <a:lnTo>
                    <a:pt x="406666" y="217170"/>
                  </a:lnTo>
                  <a:lnTo>
                    <a:pt x="421144" y="202692"/>
                  </a:lnTo>
                  <a:lnTo>
                    <a:pt x="370852" y="152400"/>
                  </a:lnTo>
                  <a:lnTo>
                    <a:pt x="452259" y="171577"/>
                  </a:lnTo>
                  <a:lnTo>
                    <a:pt x="467880" y="155956"/>
                  </a:lnTo>
                  <a:close/>
                </a:path>
                <a:path w="3018790" h="640714">
                  <a:moveTo>
                    <a:pt x="542810" y="81026"/>
                  </a:moveTo>
                  <a:lnTo>
                    <a:pt x="529856" y="68072"/>
                  </a:lnTo>
                  <a:lnTo>
                    <a:pt x="486676" y="111125"/>
                  </a:lnTo>
                  <a:lnTo>
                    <a:pt x="465721" y="90170"/>
                  </a:lnTo>
                  <a:lnTo>
                    <a:pt x="478675" y="77216"/>
                  </a:lnTo>
                  <a:lnTo>
                    <a:pt x="504456" y="51435"/>
                  </a:lnTo>
                  <a:lnTo>
                    <a:pt x="491502" y="38481"/>
                  </a:lnTo>
                  <a:lnTo>
                    <a:pt x="452767" y="77216"/>
                  </a:lnTo>
                  <a:lnTo>
                    <a:pt x="435622" y="60071"/>
                  </a:lnTo>
                  <a:lnTo>
                    <a:pt x="477278" y="18415"/>
                  </a:lnTo>
                  <a:lnTo>
                    <a:pt x="464197" y="5334"/>
                  </a:lnTo>
                  <a:lnTo>
                    <a:pt x="407047" y="62611"/>
                  </a:lnTo>
                  <a:lnTo>
                    <a:pt x="484136" y="139700"/>
                  </a:lnTo>
                  <a:lnTo>
                    <a:pt x="512711" y="111125"/>
                  </a:lnTo>
                  <a:lnTo>
                    <a:pt x="542810" y="81026"/>
                  </a:lnTo>
                  <a:close/>
                </a:path>
                <a:path w="3018790" h="640714">
                  <a:moveTo>
                    <a:pt x="835863" y="391160"/>
                  </a:moveTo>
                  <a:lnTo>
                    <a:pt x="835787" y="390156"/>
                  </a:lnTo>
                  <a:lnTo>
                    <a:pt x="834885" y="383959"/>
                  </a:lnTo>
                  <a:lnTo>
                    <a:pt x="834796" y="383324"/>
                  </a:lnTo>
                  <a:lnTo>
                    <a:pt x="832307" y="375627"/>
                  </a:lnTo>
                  <a:lnTo>
                    <a:pt x="828433" y="367665"/>
                  </a:lnTo>
                  <a:lnTo>
                    <a:pt x="808240" y="378079"/>
                  </a:lnTo>
                  <a:lnTo>
                    <a:pt x="808570" y="378079"/>
                  </a:lnTo>
                  <a:lnTo>
                    <a:pt x="812812" y="384937"/>
                  </a:lnTo>
                  <a:lnTo>
                    <a:pt x="814717" y="390779"/>
                  </a:lnTo>
                  <a:lnTo>
                    <a:pt x="814844" y="391160"/>
                  </a:lnTo>
                  <a:lnTo>
                    <a:pt x="814184" y="400964"/>
                  </a:lnTo>
                  <a:lnTo>
                    <a:pt x="814082" y="402463"/>
                  </a:lnTo>
                  <a:lnTo>
                    <a:pt x="811923" y="407289"/>
                  </a:lnTo>
                  <a:lnTo>
                    <a:pt x="802144" y="417068"/>
                  </a:lnTo>
                  <a:lnTo>
                    <a:pt x="795540" y="419608"/>
                  </a:lnTo>
                  <a:lnTo>
                    <a:pt x="787920" y="418973"/>
                  </a:lnTo>
                  <a:lnTo>
                    <a:pt x="755688" y="396621"/>
                  </a:lnTo>
                  <a:lnTo>
                    <a:pt x="746645" y="370459"/>
                  </a:lnTo>
                  <a:lnTo>
                    <a:pt x="749185" y="363728"/>
                  </a:lnTo>
                  <a:lnTo>
                    <a:pt x="759091" y="353822"/>
                  </a:lnTo>
                  <a:lnTo>
                    <a:pt x="763790" y="351536"/>
                  </a:lnTo>
                  <a:lnTo>
                    <a:pt x="768997" y="350901"/>
                  </a:lnTo>
                  <a:lnTo>
                    <a:pt x="774204" y="350393"/>
                  </a:lnTo>
                  <a:lnTo>
                    <a:pt x="779157" y="351536"/>
                  </a:lnTo>
                  <a:lnTo>
                    <a:pt x="784110" y="354711"/>
                  </a:lnTo>
                  <a:lnTo>
                    <a:pt x="786765" y="350393"/>
                  </a:lnTo>
                  <a:lnTo>
                    <a:pt x="795921" y="335534"/>
                  </a:lnTo>
                  <a:lnTo>
                    <a:pt x="787920" y="331089"/>
                  </a:lnTo>
                  <a:lnTo>
                    <a:pt x="780554" y="329057"/>
                  </a:lnTo>
                  <a:lnTo>
                    <a:pt x="773696" y="329311"/>
                  </a:lnTo>
                  <a:lnTo>
                    <a:pt x="735342" y="352285"/>
                  </a:lnTo>
                  <a:lnTo>
                    <a:pt x="726960" y="380746"/>
                  </a:lnTo>
                  <a:lnTo>
                    <a:pt x="728306" y="390156"/>
                  </a:lnTo>
                  <a:lnTo>
                    <a:pt x="756107" y="428536"/>
                  </a:lnTo>
                  <a:lnTo>
                    <a:pt x="785507" y="439420"/>
                  </a:lnTo>
                  <a:lnTo>
                    <a:pt x="795375" y="438708"/>
                  </a:lnTo>
                  <a:lnTo>
                    <a:pt x="804633" y="435991"/>
                  </a:lnTo>
                  <a:lnTo>
                    <a:pt x="813231" y="431279"/>
                  </a:lnTo>
                  <a:lnTo>
                    <a:pt x="821194" y="424561"/>
                  </a:lnTo>
                  <a:lnTo>
                    <a:pt x="825538" y="419608"/>
                  </a:lnTo>
                  <a:lnTo>
                    <a:pt x="826731" y="418261"/>
                  </a:lnTo>
                  <a:lnTo>
                    <a:pt x="830986" y="411721"/>
                  </a:lnTo>
                  <a:lnTo>
                    <a:pt x="833920" y="404977"/>
                  </a:lnTo>
                  <a:lnTo>
                    <a:pt x="835545" y="398018"/>
                  </a:lnTo>
                  <a:lnTo>
                    <a:pt x="835863" y="391160"/>
                  </a:lnTo>
                  <a:close/>
                </a:path>
                <a:path w="3018790" h="640714">
                  <a:moveTo>
                    <a:pt x="934478" y="308737"/>
                  </a:moveTo>
                  <a:lnTo>
                    <a:pt x="902449" y="301244"/>
                  </a:lnTo>
                  <a:lnTo>
                    <a:pt x="900849" y="300863"/>
                  </a:lnTo>
                  <a:lnTo>
                    <a:pt x="901103" y="300863"/>
                  </a:lnTo>
                  <a:lnTo>
                    <a:pt x="893203" y="299593"/>
                  </a:lnTo>
                  <a:lnTo>
                    <a:pt x="890905" y="299593"/>
                  </a:lnTo>
                  <a:lnTo>
                    <a:pt x="884059" y="299212"/>
                  </a:lnTo>
                  <a:lnTo>
                    <a:pt x="879106" y="299847"/>
                  </a:lnTo>
                  <a:lnTo>
                    <a:pt x="873772" y="301244"/>
                  </a:lnTo>
                  <a:lnTo>
                    <a:pt x="879614" y="293497"/>
                  </a:lnTo>
                  <a:lnTo>
                    <a:pt x="882142" y="286512"/>
                  </a:lnTo>
                  <a:lnTo>
                    <a:pt x="882230" y="286258"/>
                  </a:lnTo>
                  <a:lnTo>
                    <a:pt x="882281" y="286131"/>
                  </a:lnTo>
                  <a:lnTo>
                    <a:pt x="881748" y="276225"/>
                  </a:lnTo>
                  <a:lnTo>
                    <a:pt x="881634" y="273939"/>
                  </a:lnTo>
                  <a:lnTo>
                    <a:pt x="881532" y="272034"/>
                  </a:lnTo>
                  <a:lnTo>
                    <a:pt x="881519" y="271780"/>
                  </a:lnTo>
                  <a:lnTo>
                    <a:pt x="862342" y="251841"/>
                  </a:lnTo>
                  <a:lnTo>
                    <a:pt x="862342" y="286512"/>
                  </a:lnTo>
                  <a:lnTo>
                    <a:pt x="861961" y="289052"/>
                  </a:lnTo>
                  <a:lnTo>
                    <a:pt x="860818" y="291465"/>
                  </a:lnTo>
                  <a:lnTo>
                    <a:pt x="859548" y="294005"/>
                  </a:lnTo>
                  <a:lnTo>
                    <a:pt x="855230" y="298958"/>
                  </a:lnTo>
                  <a:lnTo>
                    <a:pt x="836180" y="318008"/>
                  </a:lnTo>
                  <a:lnTo>
                    <a:pt x="816622" y="298450"/>
                  </a:lnTo>
                  <a:lnTo>
                    <a:pt x="828814" y="286258"/>
                  </a:lnTo>
                  <a:lnTo>
                    <a:pt x="835037" y="279908"/>
                  </a:lnTo>
                  <a:lnTo>
                    <a:pt x="838974" y="276225"/>
                  </a:lnTo>
                  <a:lnTo>
                    <a:pt x="840371" y="275082"/>
                  </a:lnTo>
                  <a:lnTo>
                    <a:pt x="843292" y="273050"/>
                  </a:lnTo>
                  <a:lnTo>
                    <a:pt x="846340" y="272034"/>
                  </a:lnTo>
                  <a:lnTo>
                    <a:pt x="852309" y="272542"/>
                  </a:lnTo>
                  <a:lnTo>
                    <a:pt x="855103" y="273939"/>
                  </a:lnTo>
                  <a:lnTo>
                    <a:pt x="859929" y="278765"/>
                  </a:lnTo>
                  <a:lnTo>
                    <a:pt x="861326" y="281305"/>
                  </a:lnTo>
                  <a:lnTo>
                    <a:pt x="862266" y="286131"/>
                  </a:lnTo>
                  <a:lnTo>
                    <a:pt x="862342" y="286512"/>
                  </a:lnTo>
                  <a:lnTo>
                    <a:pt x="862342" y="251841"/>
                  </a:lnTo>
                  <a:lnTo>
                    <a:pt x="851420" y="249428"/>
                  </a:lnTo>
                  <a:lnTo>
                    <a:pt x="845959" y="249936"/>
                  </a:lnTo>
                  <a:lnTo>
                    <a:pt x="788047" y="300863"/>
                  </a:lnTo>
                  <a:lnTo>
                    <a:pt x="865136" y="378079"/>
                  </a:lnTo>
                  <a:lnTo>
                    <a:pt x="880757" y="362458"/>
                  </a:lnTo>
                  <a:lnTo>
                    <a:pt x="848525" y="330365"/>
                  </a:lnTo>
                  <a:lnTo>
                    <a:pt x="849515" y="329311"/>
                  </a:lnTo>
                  <a:lnTo>
                    <a:pt x="855230" y="323596"/>
                  </a:lnTo>
                  <a:lnTo>
                    <a:pt x="858151" y="321183"/>
                  </a:lnTo>
                  <a:lnTo>
                    <a:pt x="860310" y="320167"/>
                  </a:lnTo>
                  <a:lnTo>
                    <a:pt x="862596" y="319024"/>
                  </a:lnTo>
                  <a:lnTo>
                    <a:pt x="864374" y="318770"/>
                  </a:lnTo>
                  <a:lnTo>
                    <a:pt x="871359" y="318770"/>
                  </a:lnTo>
                  <a:lnTo>
                    <a:pt x="877836" y="319786"/>
                  </a:lnTo>
                  <a:lnTo>
                    <a:pt x="915809" y="327279"/>
                  </a:lnTo>
                  <a:lnTo>
                    <a:pt x="924369" y="318770"/>
                  </a:lnTo>
                  <a:lnTo>
                    <a:pt x="925144" y="318008"/>
                  </a:lnTo>
                  <a:lnTo>
                    <a:pt x="934478" y="308737"/>
                  </a:lnTo>
                  <a:close/>
                </a:path>
                <a:path w="3018790" h="640714">
                  <a:moveTo>
                    <a:pt x="1012202" y="231013"/>
                  </a:moveTo>
                  <a:lnTo>
                    <a:pt x="965758" y="211074"/>
                  </a:lnTo>
                  <a:lnTo>
                    <a:pt x="953020" y="205613"/>
                  </a:lnTo>
                  <a:lnTo>
                    <a:pt x="953020" y="229108"/>
                  </a:lnTo>
                  <a:lnTo>
                    <a:pt x="931938" y="250190"/>
                  </a:lnTo>
                  <a:lnTo>
                    <a:pt x="913777" y="211074"/>
                  </a:lnTo>
                  <a:lnTo>
                    <a:pt x="953020" y="229108"/>
                  </a:lnTo>
                  <a:lnTo>
                    <a:pt x="953020" y="205613"/>
                  </a:lnTo>
                  <a:lnTo>
                    <a:pt x="904252" y="184658"/>
                  </a:lnTo>
                  <a:lnTo>
                    <a:pt x="887742" y="201168"/>
                  </a:lnTo>
                  <a:lnTo>
                    <a:pt x="934859" y="308356"/>
                  </a:lnTo>
                  <a:lnTo>
                    <a:pt x="951369" y="291846"/>
                  </a:lnTo>
                  <a:lnTo>
                    <a:pt x="940244" y="268097"/>
                  </a:lnTo>
                  <a:lnTo>
                    <a:pt x="940193" y="267970"/>
                  </a:lnTo>
                  <a:lnTo>
                    <a:pt x="957973" y="250190"/>
                  </a:lnTo>
                  <a:lnTo>
                    <a:pt x="971054" y="237109"/>
                  </a:lnTo>
                  <a:lnTo>
                    <a:pt x="995311" y="247904"/>
                  </a:lnTo>
                  <a:lnTo>
                    <a:pt x="1006106" y="237109"/>
                  </a:lnTo>
                  <a:lnTo>
                    <a:pt x="1012202" y="231013"/>
                  </a:lnTo>
                  <a:close/>
                </a:path>
                <a:path w="3018790" h="640714">
                  <a:moveTo>
                    <a:pt x="1068578" y="158496"/>
                  </a:moveTo>
                  <a:lnTo>
                    <a:pt x="1061097" y="134874"/>
                  </a:lnTo>
                  <a:lnTo>
                    <a:pt x="1041031" y="145288"/>
                  </a:lnTo>
                  <a:lnTo>
                    <a:pt x="1041361" y="145288"/>
                  </a:lnTo>
                  <a:lnTo>
                    <a:pt x="1045603" y="152146"/>
                  </a:lnTo>
                  <a:lnTo>
                    <a:pt x="1047470" y="157988"/>
                  </a:lnTo>
                  <a:lnTo>
                    <a:pt x="1047521" y="158178"/>
                  </a:lnTo>
                  <a:lnTo>
                    <a:pt x="1047635" y="158496"/>
                  </a:lnTo>
                  <a:lnTo>
                    <a:pt x="1046962" y="168236"/>
                  </a:lnTo>
                  <a:lnTo>
                    <a:pt x="1046873" y="169672"/>
                  </a:lnTo>
                  <a:lnTo>
                    <a:pt x="1044714" y="174498"/>
                  </a:lnTo>
                  <a:lnTo>
                    <a:pt x="1034935" y="184277"/>
                  </a:lnTo>
                  <a:lnTo>
                    <a:pt x="1028331" y="186817"/>
                  </a:lnTo>
                  <a:lnTo>
                    <a:pt x="1020584" y="186182"/>
                  </a:lnTo>
                  <a:lnTo>
                    <a:pt x="988415" y="163830"/>
                  </a:lnTo>
                  <a:lnTo>
                    <a:pt x="979436" y="137668"/>
                  </a:lnTo>
                  <a:lnTo>
                    <a:pt x="981976" y="130937"/>
                  </a:lnTo>
                  <a:lnTo>
                    <a:pt x="991882" y="121031"/>
                  </a:lnTo>
                  <a:lnTo>
                    <a:pt x="996454" y="118745"/>
                  </a:lnTo>
                  <a:lnTo>
                    <a:pt x="1001661" y="118110"/>
                  </a:lnTo>
                  <a:lnTo>
                    <a:pt x="1006868" y="117602"/>
                  </a:lnTo>
                  <a:lnTo>
                    <a:pt x="1011948" y="118872"/>
                  </a:lnTo>
                  <a:lnTo>
                    <a:pt x="1016901" y="121920"/>
                  </a:lnTo>
                  <a:lnTo>
                    <a:pt x="1019530" y="117602"/>
                  </a:lnTo>
                  <a:lnTo>
                    <a:pt x="1028585" y="102743"/>
                  </a:lnTo>
                  <a:lnTo>
                    <a:pt x="1020711" y="98425"/>
                  </a:lnTo>
                  <a:lnTo>
                    <a:pt x="1013345" y="96266"/>
                  </a:lnTo>
                  <a:lnTo>
                    <a:pt x="1006487" y="96520"/>
                  </a:lnTo>
                  <a:lnTo>
                    <a:pt x="968082" y="119507"/>
                  </a:lnTo>
                  <a:lnTo>
                    <a:pt x="959624" y="147955"/>
                  </a:lnTo>
                  <a:lnTo>
                    <a:pt x="961034" y="157353"/>
                  </a:lnTo>
                  <a:lnTo>
                    <a:pt x="988872" y="195808"/>
                  </a:lnTo>
                  <a:lnTo>
                    <a:pt x="1018171" y="206629"/>
                  </a:lnTo>
                  <a:lnTo>
                    <a:pt x="1028103" y="205917"/>
                  </a:lnTo>
                  <a:lnTo>
                    <a:pt x="1037361" y="203225"/>
                  </a:lnTo>
                  <a:lnTo>
                    <a:pt x="1045972" y="198539"/>
                  </a:lnTo>
                  <a:lnTo>
                    <a:pt x="1053985" y="191897"/>
                  </a:lnTo>
                  <a:lnTo>
                    <a:pt x="1058392" y="186817"/>
                  </a:lnTo>
                  <a:lnTo>
                    <a:pt x="1059522" y="185521"/>
                  </a:lnTo>
                  <a:lnTo>
                    <a:pt x="1063777" y="178943"/>
                  </a:lnTo>
                  <a:lnTo>
                    <a:pt x="1066711" y="172186"/>
                  </a:lnTo>
                  <a:lnTo>
                    <a:pt x="1068336" y="165227"/>
                  </a:lnTo>
                  <a:lnTo>
                    <a:pt x="1068578" y="158496"/>
                  </a:lnTo>
                  <a:close/>
                </a:path>
                <a:path w="3018790" h="640714">
                  <a:moveTo>
                    <a:pt x="1167650" y="75565"/>
                  </a:moveTo>
                  <a:lnTo>
                    <a:pt x="1089926" y="59055"/>
                  </a:lnTo>
                  <a:lnTo>
                    <a:pt x="1088910" y="0"/>
                  </a:lnTo>
                  <a:lnTo>
                    <a:pt x="1067955" y="20955"/>
                  </a:lnTo>
                  <a:lnTo>
                    <a:pt x="1070749" y="86614"/>
                  </a:lnTo>
                  <a:lnTo>
                    <a:pt x="1036459" y="52451"/>
                  </a:lnTo>
                  <a:lnTo>
                    <a:pt x="1020965" y="67945"/>
                  </a:lnTo>
                  <a:lnTo>
                    <a:pt x="1098042" y="145173"/>
                  </a:lnTo>
                  <a:lnTo>
                    <a:pt x="1113675" y="129540"/>
                  </a:lnTo>
                  <a:lnTo>
                    <a:pt x="1090307" y="106299"/>
                  </a:lnTo>
                  <a:lnTo>
                    <a:pt x="1090193" y="95758"/>
                  </a:lnTo>
                  <a:lnTo>
                    <a:pt x="1090104" y="86614"/>
                  </a:lnTo>
                  <a:lnTo>
                    <a:pt x="1090053" y="80772"/>
                  </a:lnTo>
                  <a:lnTo>
                    <a:pt x="1147457" y="95758"/>
                  </a:lnTo>
                  <a:lnTo>
                    <a:pt x="1162443" y="80772"/>
                  </a:lnTo>
                  <a:lnTo>
                    <a:pt x="1167650" y="75565"/>
                  </a:lnTo>
                  <a:close/>
                </a:path>
                <a:path w="3018790" h="640714">
                  <a:moveTo>
                    <a:pt x="1237373" y="625094"/>
                  </a:moveTo>
                  <a:lnTo>
                    <a:pt x="1204607" y="592328"/>
                  </a:lnTo>
                  <a:lnTo>
                    <a:pt x="1217688" y="579247"/>
                  </a:lnTo>
                  <a:lnTo>
                    <a:pt x="1236865" y="560070"/>
                  </a:lnTo>
                  <a:lnTo>
                    <a:pt x="1223784" y="547116"/>
                  </a:lnTo>
                  <a:lnTo>
                    <a:pt x="1191526" y="579247"/>
                  </a:lnTo>
                  <a:lnTo>
                    <a:pt x="1173365" y="560959"/>
                  </a:lnTo>
                  <a:lnTo>
                    <a:pt x="1210576" y="523748"/>
                  </a:lnTo>
                  <a:lnTo>
                    <a:pt x="1197622" y="510667"/>
                  </a:lnTo>
                  <a:lnTo>
                    <a:pt x="1144663" y="563499"/>
                  </a:lnTo>
                  <a:lnTo>
                    <a:pt x="1221879" y="640715"/>
                  </a:lnTo>
                  <a:lnTo>
                    <a:pt x="1237373" y="625094"/>
                  </a:lnTo>
                  <a:close/>
                </a:path>
                <a:path w="3018790" h="640714">
                  <a:moveTo>
                    <a:pt x="1346085" y="516382"/>
                  </a:moveTo>
                  <a:lnTo>
                    <a:pt x="1333131" y="503428"/>
                  </a:lnTo>
                  <a:lnTo>
                    <a:pt x="1290078" y="546481"/>
                  </a:lnTo>
                  <a:lnTo>
                    <a:pt x="1268996" y="525526"/>
                  </a:lnTo>
                  <a:lnTo>
                    <a:pt x="1282077" y="512445"/>
                  </a:lnTo>
                  <a:lnTo>
                    <a:pt x="1307731" y="486791"/>
                  </a:lnTo>
                  <a:lnTo>
                    <a:pt x="1294777" y="473710"/>
                  </a:lnTo>
                  <a:lnTo>
                    <a:pt x="1256042" y="512445"/>
                  </a:lnTo>
                  <a:lnTo>
                    <a:pt x="1238897" y="495427"/>
                  </a:lnTo>
                  <a:lnTo>
                    <a:pt x="1280553" y="453771"/>
                  </a:lnTo>
                  <a:lnTo>
                    <a:pt x="1267472" y="440690"/>
                  </a:lnTo>
                  <a:lnTo>
                    <a:pt x="1210322" y="497967"/>
                  </a:lnTo>
                  <a:lnTo>
                    <a:pt x="1287411" y="575056"/>
                  </a:lnTo>
                  <a:lnTo>
                    <a:pt x="1315986" y="546481"/>
                  </a:lnTo>
                  <a:lnTo>
                    <a:pt x="1346085" y="516382"/>
                  </a:lnTo>
                  <a:close/>
                </a:path>
                <a:path w="3018790" h="640714">
                  <a:moveTo>
                    <a:pt x="1419999" y="442595"/>
                  </a:moveTo>
                  <a:lnTo>
                    <a:pt x="1416443" y="439039"/>
                  </a:lnTo>
                  <a:lnTo>
                    <a:pt x="1408823" y="431419"/>
                  </a:lnTo>
                  <a:lnTo>
                    <a:pt x="1342783" y="365379"/>
                  </a:lnTo>
                  <a:lnTo>
                    <a:pt x="1328305" y="379857"/>
                  </a:lnTo>
                  <a:lnTo>
                    <a:pt x="1379867" y="431419"/>
                  </a:lnTo>
                  <a:lnTo>
                    <a:pt x="1296809" y="411480"/>
                  </a:lnTo>
                  <a:lnTo>
                    <a:pt x="1281569" y="426593"/>
                  </a:lnTo>
                  <a:lnTo>
                    <a:pt x="1358785" y="503809"/>
                  </a:lnTo>
                  <a:lnTo>
                    <a:pt x="1373263" y="489331"/>
                  </a:lnTo>
                  <a:lnTo>
                    <a:pt x="1322971" y="439039"/>
                  </a:lnTo>
                  <a:lnTo>
                    <a:pt x="1404378" y="458216"/>
                  </a:lnTo>
                  <a:lnTo>
                    <a:pt x="1419999" y="442595"/>
                  </a:lnTo>
                  <a:close/>
                </a:path>
                <a:path w="3018790" h="640714">
                  <a:moveTo>
                    <a:pt x="1470164" y="392303"/>
                  </a:moveTo>
                  <a:lnTo>
                    <a:pt x="1421739" y="343789"/>
                  </a:lnTo>
                  <a:lnTo>
                    <a:pt x="1406156" y="328168"/>
                  </a:lnTo>
                  <a:lnTo>
                    <a:pt x="1428889" y="305435"/>
                  </a:lnTo>
                  <a:lnTo>
                    <a:pt x="1415935" y="292354"/>
                  </a:lnTo>
                  <a:lnTo>
                    <a:pt x="1354594" y="353695"/>
                  </a:lnTo>
                  <a:lnTo>
                    <a:pt x="1367675" y="366649"/>
                  </a:lnTo>
                  <a:lnTo>
                    <a:pt x="1390535" y="343789"/>
                  </a:lnTo>
                  <a:lnTo>
                    <a:pt x="1454670" y="407924"/>
                  </a:lnTo>
                  <a:lnTo>
                    <a:pt x="1470164" y="392303"/>
                  </a:lnTo>
                  <a:close/>
                </a:path>
                <a:path w="3018790" h="640714">
                  <a:moveTo>
                    <a:pt x="1571510" y="291084"/>
                  </a:moveTo>
                  <a:lnTo>
                    <a:pt x="1525016" y="271145"/>
                  </a:lnTo>
                  <a:lnTo>
                    <a:pt x="1512328" y="265709"/>
                  </a:lnTo>
                  <a:lnTo>
                    <a:pt x="1512328" y="289179"/>
                  </a:lnTo>
                  <a:lnTo>
                    <a:pt x="1491246" y="310261"/>
                  </a:lnTo>
                  <a:lnTo>
                    <a:pt x="1473085" y="271145"/>
                  </a:lnTo>
                  <a:lnTo>
                    <a:pt x="1512328" y="289179"/>
                  </a:lnTo>
                  <a:lnTo>
                    <a:pt x="1512328" y="265709"/>
                  </a:lnTo>
                  <a:lnTo>
                    <a:pt x="1463433" y="244729"/>
                  </a:lnTo>
                  <a:lnTo>
                    <a:pt x="1447050" y="261239"/>
                  </a:lnTo>
                  <a:lnTo>
                    <a:pt x="1494040" y="368427"/>
                  </a:lnTo>
                  <a:lnTo>
                    <a:pt x="1510550" y="351917"/>
                  </a:lnTo>
                  <a:lnTo>
                    <a:pt x="1499552" y="328168"/>
                  </a:lnTo>
                  <a:lnTo>
                    <a:pt x="1499374" y="328168"/>
                  </a:lnTo>
                  <a:lnTo>
                    <a:pt x="1517205" y="310261"/>
                  </a:lnTo>
                  <a:lnTo>
                    <a:pt x="1530235" y="297180"/>
                  </a:lnTo>
                  <a:lnTo>
                    <a:pt x="1554492" y="307975"/>
                  </a:lnTo>
                  <a:lnTo>
                    <a:pt x="1565363" y="297180"/>
                  </a:lnTo>
                  <a:lnTo>
                    <a:pt x="1571510" y="291084"/>
                  </a:lnTo>
                  <a:close/>
                </a:path>
                <a:path w="3018790" h="640714">
                  <a:moveTo>
                    <a:pt x="1640840" y="221615"/>
                  </a:moveTo>
                  <a:lnTo>
                    <a:pt x="1637296" y="218059"/>
                  </a:lnTo>
                  <a:lnTo>
                    <a:pt x="1629664" y="210439"/>
                  </a:lnTo>
                  <a:lnTo>
                    <a:pt x="1563763" y="144526"/>
                  </a:lnTo>
                  <a:lnTo>
                    <a:pt x="1549285" y="159004"/>
                  </a:lnTo>
                  <a:lnTo>
                    <a:pt x="1600720" y="210439"/>
                  </a:lnTo>
                  <a:lnTo>
                    <a:pt x="1517662" y="190500"/>
                  </a:lnTo>
                  <a:lnTo>
                    <a:pt x="1502549" y="205740"/>
                  </a:lnTo>
                  <a:lnTo>
                    <a:pt x="1579638" y="282829"/>
                  </a:lnTo>
                  <a:lnTo>
                    <a:pt x="1594116" y="268351"/>
                  </a:lnTo>
                  <a:lnTo>
                    <a:pt x="1543824" y="218059"/>
                  </a:lnTo>
                  <a:lnTo>
                    <a:pt x="1625231" y="237236"/>
                  </a:lnTo>
                  <a:lnTo>
                    <a:pt x="1640840" y="221615"/>
                  </a:lnTo>
                  <a:close/>
                </a:path>
                <a:path w="3018790" h="640714">
                  <a:moveTo>
                    <a:pt x="1693938" y="168529"/>
                  </a:moveTo>
                  <a:lnTo>
                    <a:pt x="1661541" y="136144"/>
                  </a:lnTo>
                  <a:lnTo>
                    <a:pt x="1660004" y="129286"/>
                  </a:lnTo>
                  <a:lnTo>
                    <a:pt x="1645170" y="63119"/>
                  </a:lnTo>
                  <a:lnTo>
                    <a:pt x="1627263" y="81026"/>
                  </a:lnTo>
                  <a:lnTo>
                    <a:pt x="1639963" y="129286"/>
                  </a:lnTo>
                  <a:lnTo>
                    <a:pt x="1591322" y="116967"/>
                  </a:lnTo>
                  <a:lnTo>
                    <a:pt x="1573034" y="135255"/>
                  </a:lnTo>
                  <a:lnTo>
                    <a:pt x="1645932" y="151638"/>
                  </a:lnTo>
                  <a:lnTo>
                    <a:pt x="1678444" y="184023"/>
                  </a:lnTo>
                  <a:lnTo>
                    <a:pt x="1693938" y="168529"/>
                  </a:lnTo>
                  <a:close/>
                </a:path>
                <a:path w="3018790" h="640714">
                  <a:moveTo>
                    <a:pt x="1783981" y="78486"/>
                  </a:moveTo>
                  <a:lnTo>
                    <a:pt x="1771027" y="65532"/>
                  </a:lnTo>
                  <a:lnTo>
                    <a:pt x="1732292" y="104267"/>
                  </a:lnTo>
                  <a:lnTo>
                    <a:pt x="1668792" y="40767"/>
                  </a:lnTo>
                  <a:lnTo>
                    <a:pt x="1653171" y="56261"/>
                  </a:lnTo>
                  <a:lnTo>
                    <a:pt x="1729752" y="132842"/>
                  </a:lnTo>
                  <a:lnTo>
                    <a:pt x="1758251" y="104267"/>
                  </a:lnTo>
                  <a:lnTo>
                    <a:pt x="1783981" y="78486"/>
                  </a:lnTo>
                  <a:close/>
                </a:path>
                <a:path w="3018790" h="640714">
                  <a:moveTo>
                    <a:pt x="2057920" y="423926"/>
                  </a:moveTo>
                  <a:lnTo>
                    <a:pt x="2039785" y="405765"/>
                  </a:lnTo>
                  <a:lnTo>
                    <a:pt x="1980831" y="346710"/>
                  </a:lnTo>
                  <a:lnTo>
                    <a:pt x="1965210" y="362331"/>
                  </a:lnTo>
                  <a:lnTo>
                    <a:pt x="1995690" y="392811"/>
                  </a:lnTo>
                  <a:lnTo>
                    <a:pt x="1995436" y="392811"/>
                  </a:lnTo>
                  <a:lnTo>
                    <a:pt x="1965083" y="423164"/>
                  </a:lnTo>
                  <a:lnTo>
                    <a:pt x="1934730" y="392811"/>
                  </a:lnTo>
                  <a:lnTo>
                    <a:pt x="1919109" y="408432"/>
                  </a:lnTo>
                  <a:lnTo>
                    <a:pt x="1996325" y="485521"/>
                  </a:lnTo>
                  <a:lnTo>
                    <a:pt x="2011819" y="470027"/>
                  </a:lnTo>
                  <a:lnTo>
                    <a:pt x="1978164" y="436245"/>
                  </a:lnTo>
                  <a:lnTo>
                    <a:pt x="1991245" y="423164"/>
                  </a:lnTo>
                  <a:lnTo>
                    <a:pt x="2008644" y="405765"/>
                  </a:lnTo>
                  <a:lnTo>
                    <a:pt x="2042426" y="439420"/>
                  </a:lnTo>
                  <a:lnTo>
                    <a:pt x="2057920" y="423926"/>
                  </a:lnTo>
                  <a:close/>
                </a:path>
                <a:path w="3018790" h="640714">
                  <a:moveTo>
                    <a:pt x="2132469" y="349377"/>
                  </a:moveTo>
                  <a:lnTo>
                    <a:pt x="2119515" y="336296"/>
                  </a:lnTo>
                  <a:lnTo>
                    <a:pt x="2076462" y="379476"/>
                  </a:lnTo>
                  <a:lnTo>
                    <a:pt x="2055380" y="358394"/>
                  </a:lnTo>
                  <a:lnTo>
                    <a:pt x="2068334" y="345440"/>
                  </a:lnTo>
                  <a:lnTo>
                    <a:pt x="2094115" y="319659"/>
                  </a:lnTo>
                  <a:lnTo>
                    <a:pt x="2081161" y="306705"/>
                  </a:lnTo>
                  <a:lnTo>
                    <a:pt x="2042426" y="345440"/>
                  </a:lnTo>
                  <a:lnTo>
                    <a:pt x="2025281" y="328295"/>
                  </a:lnTo>
                  <a:lnTo>
                    <a:pt x="2066937" y="286766"/>
                  </a:lnTo>
                  <a:lnTo>
                    <a:pt x="2053856" y="273685"/>
                  </a:lnTo>
                  <a:lnTo>
                    <a:pt x="1996706" y="330835"/>
                  </a:lnTo>
                  <a:lnTo>
                    <a:pt x="2073795" y="408051"/>
                  </a:lnTo>
                  <a:lnTo>
                    <a:pt x="2102370" y="379476"/>
                  </a:lnTo>
                  <a:lnTo>
                    <a:pt x="2132469" y="349377"/>
                  </a:lnTo>
                  <a:close/>
                </a:path>
                <a:path w="3018790" h="640714">
                  <a:moveTo>
                    <a:pt x="2215400" y="266446"/>
                  </a:moveTo>
                  <a:lnTo>
                    <a:pt x="2183396" y="258953"/>
                  </a:lnTo>
                  <a:lnTo>
                    <a:pt x="2181237" y="258445"/>
                  </a:lnTo>
                  <a:lnTo>
                    <a:pt x="2174125" y="257302"/>
                  </a:lnTo>
                  <a:lnTo>
                    <a:pt x="2169553" y="257175"/>
                  </a:lnTo>
                  <a:lnTo>
                    <a:pt x="2164981" y="256921"/>
                  </a:lnTo>
                  <a:lnTo>
                    <a:pt x="2160155" y="257556"/>
                  </a:lnTo>
                  <a:lnTo>
                    <a:pt x="2154821" y="258953"/>
                  </a:lnTo>
                  <a:lnTo>
                    <a:pt x="2160536" y="251206"/>
                  </a:lnTo>
                  <a:lnTo>
                    <a:pt x="2163013" y="244221"/>
                  </a:lnTo>
                  <a:lnTo>
                    <a:pt x="2162949" y="236601"/>
                  </a:lnTo>
                  <a:lnTo>
                    <a:pt x="2162810" y="234188"/>
                  </a:lnTo>
                  <a:lnTo>
                    <a:pt x="2162733" y="232791"/>
                  </a:lnTo>
                  <a:lnTo>
                    <a:pt x="2162632" y="230759"/>
                  </a:lnTo>
                  <a:lnTo>
                    <a:pt x="2162581" y="229743"/>
                  </a:lnTo>
                  <a:lnTo>
                    <a:pt x="2162568" y="229489"/>
                  </a:lnTo>
                  <a:lnTo>
                    <a:pt x="2159393" y="222885"/>
                  </a:lnTo>
                  <a:lnTo>
                    <a:pt x="2149106" y="212598"/>
                  </a:lnTo>
                  <a:lnTo>
                    <a:pt x="2143899" y="209677"/>
                  </a:lnTo>
                  <a:lnTo>
                    <a:pt x="2143264" y="209537"/>
                  </a:lnTo>
                  <a:lnTo>
                    <a:pt x="2143264" y="244221"/>
                  </a:lnTo>
                  <a:lnTo>
                    <a:pt x="2142883" y="246761"/>
                  </a:lnTo>
                  <a:lnTo>
                    <a:pt x="2141740" y="249174"/>
                  </a:lnTo>
                  <a:lnTo>
                    <a:pt x="2140470" y="251714"/>
                  </a:lnTo>
                  <a:lnTo>
                    <a:pt x="2136152" y="256667"/>
                  </a:lnTo>
                  <a:lnTo>
                    <a:pt x="2117102" y="275717"/>
                  </a:lnTo>
                  <a:lnTo>
                    <a:pt x="2097544" y="256032"/>
                  </a:lnTo>
                  <a:lnTo>
                    <a:pt x="2109736" y="243967"/>
                  </a:lnTo>
                  <a:lnTo>
                    <a:pt x="2116086" y="237617"/>
                  </a:lnTo>
                  <a:lnTo>
                    <a:pt x="2119896" y="233934"/>
                  </a:lnTo>
                  <a:lnTo>
                    <a:pt x="2121293" y="232791"/>
                  </a:lnTo>
                  <a:lnTo>
                    <a:pt x="2124341" y="230759"/>
                  </a:lnTo>
                  <a:lnTo>
                    <a:pt x="2127262" y="229743"/>
                  </a:lnTo>
                  <a:lnTo>
                    <a:pt x="2133231" y="230251"/>
                  </a:lnTo>
                  <a:lnTo>
                    <a:pt x="2136025" y="231648"/>
                  </a:lnTo>
                  <a:lnTo>
                    <a:pt x="2138565" y="234188"/>
                  </a:lnTo>
                  <a:lnTo>
                    <a:pt x="2141042" y="236601"/>
                  </a:lnTo>
                  <a:lnTo>
                    <a:pt x="2142375" y="239014"/>
                  </a:lnTo>
                  <a:lnTo>
                    <a:pt x="2142718" y="240753"/>
                  </a:lnTo>
                  <a:lnTo>
                    <a:pt x="2142794" y="241147"/>
                  </a:lnTo>
                  <a:lnTo>
                    <a:pt x="2142883" y="241554"/>
                  </a:lnTo>
                  <a:lnTo>
                    <a:pt x="2143188" y="243713"/>
                  </a:lnTo>
                  <a:lnTo>
                    <a:pt x="2143264" y="244221"/>
                  </a:lnTo>
                  <a:lnTo>
                    <a:pt x="2143264" y="209537"/>
                  </a:lnTo>
                  <a:lnTo>
                    <a:pt x="2138184" y="208407"/>
                  </a:lnTo>
                  <a:lnTo>
                    <a:pt x="2132342" y="207010"/>
                  </a:lnTo>
                  <a:lnTo>
                    <a:pt x="2069096" y="258445"/>
                  </a:lnTo>
                  <a:lnTo>
                    <a:pt x="2068969" y="258572"/>
                  </a:lnTo>
                  <a:lnTo>
                    <a:pt x="2146058" y="335788"/>
                  </a:lnTo>
                  <a:lnTo>
                    <a:pt x="2161679" y="320167"/>
                  </a:lnTo>
                  <a:lnTo>
                    <a:pt x="2129421" y="288036"/>
                  </a:lnTo>
                  <a:lnTo>
                    <a:pt x="2136152" y="281305"/>
                  </a:lnTo>
                  <a:lnTo>
                    <a:pt x="2139073" y="278892"/>
                  </a:lnTo>
                  <a:lnTo>
                    <a:pt x="2141359" y="277876"/>
                  </a:lnTo>
                  <a:lnTo>
                    <a:pt x="2143518" y="276733"/>
                  </a:lnTo>
                  <a:lnTo>
                    <a:pt x="2145296" y="276479"/>
                  </a:lnTo>
                  <a:lnTo>
                    <a:pt x="2152281" y="276479"/>
                  </a:lnTo>
                  <a:lnTo>
                    <a:pt x="2158758" y="277495"/>
                  </a:lnTo>
                  <a:lnTo>
                    <a:pt x="2196858" y="284988"/>
                  </a:lnTo>
                  <a:lnTo>
                    <a:pt x="2205355" y="276479"/>
                  </a:lnTo>
                  <a:lnTo>
                    <a:pt x="2206129" y="275717"/>
                  </a:lnTo>
                  <a:lnTo>
                    <a:pt x="2215400" y="266446"/>
                  </a:lnTo>
                  <a:close/>
                </a:path>
                <a:path w="3018790" h="640714">
                  <a:moveTo>
                    <a:pt x="2275814" y="187185"/>
                  </a:moveTo>
                  <a:lnTo>
                    <a:pt x="2274519" y="177266"/>
                  </a:lnTo>
                  <a:lnTo>
                    <a:pt x="2270899" y="167297"/>
                  </a:lnTo>
                  <a:lnTo>
                    <a:pt x="2264994" y="157556"/>
                  </a:lnTo>
                  <a:lnTo>
                    <a:pt x="2257895" y="149352"/>
                  </a:lnTo>
                  <a:lnTo>
                    <a:pt x="2256802" y="148082"/>
                  </a:lnTo>
                  <a:lnTo>
                    <a:pt x="2255024" y="146545"/>
                  </a:lnTo>
                  <a:lnTo>
                    <a:pt x="2255024" y="198374"/>
                  </a:lnTo>
                  <a:lnTo>
                    <a:pt x="2252078" y="205765"/>
                  </a:lnTo>
                  <a:lnTo>
                    <a:pt x="2245880" y="211963"/>
                  </a:lnTo>
                  <a:lnTo>
                    <a:pt x="2239784" y="218186"/>
                  </a:lnTo>
                  <a:lnTo>
                    <a:pt x="2232291" y="220980"/>
                  </a:lnTo>
                  <a:lnTo>
                    <a:pt x="2191994" y="200139"/>
                  </a:lnTo>
                  <a:lnTo>
                    <a:pt x="2185111" y="187452"/>
                  </a:lnTo>
                  <a:lnTo>
                    <a:pt x="2184997" y="187185"/>
                  </a:lnTo>
                  <a:lnTo>
                    <a:pt x="2183904" y="180848"/>
                  </a:lnTo>
                  <a:lnTo>
                    <a:pt x="2183396" y="172593"/>
                  </a:lnTo>
                  <a:lnTo>
                    <a:pt x="2186267" y="165354"/>
                  </a:lnTo>
                  <a:lnTo>
                    <a:pt x="2187714" y="163830"/>
                  </a:lnTo>
                  <a:lnTo>
                    <a:pt x="2199144" y="152400"/>
                  </a:lnTo>
                  <a:lnTo>
                    <a:pt x="2206510" y="149352"/>
                  </a:lnTo>
                  <a:lnTo>
                    <a:pt x="2214765" y="149860"/>
                  </a:lnTo>
                  <a:lnTo>
                    <a:pt x="2250592" y="177038"/>
                  </a:lnTo>
                  <a:lnTo>
                    <a:pt x="2254974" y="197599"/>
                  </a:lnTo>
                  <a:lnTo>
                    <a:pt x="2255024" y="198374"/>
                  </a:lnTo>
                  <a:lnTo>
                    <a:pt x="2255024" y="146545"/>
                  </a:lnTo>
                  <a:lnTo>
                    <a:pt x="2247252" y="139827"/>
                  </a:lnTo>
                  <a:lnTo>
                    <a:pt x="2237460" y="133883"/>
                  </a:lnTo>
                  <a:lnTo>
                    <a:pt x="2227440" y="130251"/>
                  </a:lnTo>
                  <a:lnTo>
                    <a:pt x="2217178" y="128905"/>
                  </a:lnTo>
                  <a:lnTo>
                    <a:pt x="2207006" y="129819"/>
                  </a:lnTo>
                  <a:lnTo>
                    <a:pt x="2172982" y="151892"/>
                  </a:lnTo>
                  <a:lnTo>
                    <a:pt x="2165743" y="165354"/>
                  </a:lnTo>
                  <a:lnTo>
                    <a:pt x="2163572" y="170472"/>
                  </a:lnTo>
                  <a:lnTo>
                    <a:pt x="2162606" y="175768"/>
                  </a:lnTo>
                  <a:lnTo>
                    <a:pt x="2162695" y="182245"/>
                  </a:lnTo>
                  <a:lnTo>
                    <a:pt x="2162822" y="188341"/>
                  </a:lnTo>
                  <a:lnTo>
                    <a:pt x="2182380" y="223266"/>
                  </a:lnTo>
                  <a:lnTo>
                    <a:pt x="2221496" y="242062"/>
                  </a:lnTo>
                  <a:lnTo>
                    <a:pt x="2231567" y="241147"/>
                  </a:lnTo>
                  <a:lnTo>
                    <a:pt x="2262886" y="220980"/>
                  </a:lnTo>
                  <a:lnTo>
                    <a:pt x="2266721" y="216458"/>
                  </a:lnTo>
                  <a:lnTo>
                    <a:pt x="2271928" y="207264"/>
                  </a:lnTo>
                  <a:lnTo>
                    <a:pt x="2274963" y="197599"/>
                  </a:lnTo>
                  <a:lnTo>
                    <a:pt x="2275763" y="188341"/>
                  </a:lnTo>
                  <a:lnTo>
                    <a:pt x="2275814" y="187185"/>
                  </a:lnTo>
                  <a:close/>
                </a:path>
                <a:path w="3018790" h="640714">
                  <a:moveTo>
                    <a:pt x="2321699" y="160147"/>
                  </a:moveTo>
                  <a:lnTo>
                    <a:pt x="2244610" y="83058"/>
                  </a:lnTo>
                  <a:lnTo>
                    <a:pt x="2228989" y="98552"/>
                  </a:lnTo>
                  <a:lnTo>
                    <a:pt x="2306078" y="175768"/>
                  </a:lnTo>
                  <a:lnTo>
                    <a:pt x="2321699" y="160147"/>
                  </a:lnTo>
                  <a:close/>
                </a:path>
                <a:path w="3018790" h="640714">
                  <a:moveTo>
                    <a:pt x="2398153" y="83693"/>
                  </a:moveTo>
                  <a:lnTo>
                    <a:pt x="2394585" y="80137"/>
                  </a:lnTo>
                  <a:lnTo>
                    <a:pt x="2386952" y="72517"/>
                  </a:lnTo>
                  <a:lnTo>
                    <a:pt x="2320937" y="6604"/>
                  </a:lnTo>
                  <a:lnTo>
                    <a:pt x="2306459" y="21082"/>
                  </a:lnTo>
                  <a:lnTo>
                    <a:pt x="2358021" y="72517"/>
                  </a:lnTo>
                  <a:lnTo>
                    <a:pt x="2274963" y="52578"/>
                  </a:lnTo>
                  <a:lnTo>
                    <a:pt x="2259850" y="67818"/>
                  </a:lnTo>
                  <a:lnTo>
                    <a:pt x="2336939" y="144907"/>
                  </a:lnTo>
                  <a:lnTo>
                    <a:pt x="2351417" y="130429"/>
                  </a:lnTo>
                  <a:lnTo>
                    <a:pt x="2301125" y="80137"/>
                  </a:lnTo>
                  <a:lnTo>
                    <a:pt x="2382532" y="99314"/>
                  </a:lnTo>
                  <a:lnTo>
                    <a:pt x="2398153" y="83693"/>
                  </a:lnTo>
                  <a:close/>
                </a:path>
                <a:path w="3018790" h="640714">
                  <a:moveTo>
                    <a:pt x="2803410" y="297688"/>
                  </a:moveTo>
                  <a:lnTo>
                    <a:pt x="2757182" y="251460"/>
                  </a:lnTo>
                  <a:lnTo>
                    <a:pt x="2726321" y="220599"/>
                  </a:lnTo>
                  <a:lnTo>
                    <a:pt x="2702953" y="243967"/>
                  </a:lnTo>
                  <a:lnTo>
                    <a:pt x="2741688" y="310388"/>
                  </a:lnTo>
                  <a:lnTo>
                    <a:pt x="2718701" y="297053"/>
                  </a:lnTo>
                  <a:lnTo>
                    <a:pt x="2675140" y="271780"/>
                  </a:lnTo>
                  <a:lnTo>
                    <a:pt x="2651772" y="295148"/>
                  </a:lnTo>
                  <a:lnTo>
                    <a:pt x="2728861" y="372237"/>
                  </a:lnTo>
                  <a:lnTo>
                    <a:pt x="2743339" y="357759"/>
                  </a:lnTo>
                  <a:lnTo>
                    <a:pt x="2682633" y="297053"/>
                  </a:lnTo>
                  <a:lnTo>
                    <a:pt x="2758706" y="342519"/>
                  </a:lnTo>
                  <a:lnTo>
                    <a:pt x="2773692" y="327533"/>
                  </a:lnTo>
                  <a:lnTo>
                    <a:pt x="2763443" y="310388"/>
                  </a:lnTo>
                  <a:lnTo>
                    <a:pt x="2728226" y="251460"/>
                  </a:lnTo>
                  <a:lnTo>
                    <a:pt x="2788932" y="312166"/>
                  </a:lnTo>
                  <a:lnTo>
                    <a:pt x="2803410" y="297688"/>
                  </a:lnTo>
                  <a:close/>
                </a:path>
                <a:path w="3018790" h="640714">
                  <a:moveTo>
                    <a:pt x="2877197" y="223901"/>
                  </a:moveTo>
                  <a:lnTo>
                    <a:pt x="2864243" y="210947"/>
                  </a:lnTo>
                  <a:lnTo>
                    <a:pt x="2821190" y="254000"/>
                  </a:lnTo>
                  <a:lnTo>
                    <a:pt x="2800108" y="233045"/>
                  </a:lnTo>
                  <a:lnTo>
                    <a:pt x="2813062" y="220091"/>
                  </a:lnTo>
                  <a:lnTo>
                    <a:pt x="2838843" y="194310"/>
                  </a:lnTo>
                  <a:lnTo>
                    <a:pt x="2825889" y="181356"/>
                  </a:lnTo>
                  <a:lnTo>
                    <a:pt x="2787154" y="220091"/>
                  </a:lnTo>
                  <a:lnTo>
                    <a:pt x="2770009" y="202946"/>
                  </a:lnTo>
                  <a:lnTo>
                    <a:pt x="2811665" y="161290"/>
                  </a:lnTo>
                  <a:lnTo>
                    <a:pt x="2798584" y="148209"/>
                  </a:lnTo>
                  <a:lnTo>
                    <a:pt x="2741434" y="205486"/>
                  </a:lnTo>
                  <a:lnTo>
                    <a:pt x="2818523" y="282575"/>
                  </a:lnTo>
                  <a:lnTo>
                    <a:pt x="2847098" y="254000"/>
                  </a:lnTo>
                  <a:lnTo>
                    <a:pt x="2877197" y="223901"/>
                  </a:lnTo>
                  <a:close/>
                </a:path>
                <a:path w="3018790" h="640714">
                  <a:moveTo>
                    <a:pt x="2923679" y="177419"/>
                  </a:moveTo>
                  <a:lnTo>
                    <a:pt x="2875292" y="129032"/>
                  </a:lnTo>
                  <a:lnTo>
                    <a:pt x="2859671" y="113411"/>
                  </a:lnTo>
                  <a:lnTo>
                    <a:pt x="2882404" y="90551"/>
                  </a:lnTo>
                  <a:lnTo>
                    <a:pt x="2869450" y="77470"/>
                  </a:lnTo>
                  <a:lnTo>
                    <a:pt x="2808109" y="138811"/>
                  </a:lnTo>
                  <a:lnTo>
                    <a:pt x="2821190" y="151892"/>
                  </a:lnTo>
                  <a:lnTo>
                    <a:pt x="2843923" y="129032"/>
                  </a:lnTo>
                  <a:lnTo>
                    <a:pt x="2844177" y="129032"/>
                  </a:lnTo>
                  <a:lnTo>
                    <a:pt x="2908185" y="193040"/>
                  </a:lnTo>
                  <a:lnTo>
                    <a:pt x="2923679" y="177419"/>
                  </a:lnTo>
                  <a:close/>
                </a:path>
                <a:path w="3018790" h="640714">
                  <a:moveTo>
                    <a:pt x="3018167" y="82931"/>
                  </a:moveTo>
                  <a:lnTo>
                    <a:pt x="3000006" y="64770"/>
                  </a:lnTo>
                  <a:lnTo>
                    <a:pt x="2941078" y="5842"/>
                  </a:lnTo>
                  <a:lnTo>
                    <a:pt x="2925457" y="21336"/>
                  </a:lnTo>
                  <a:lnTo>
                    <a:pt x="2955937" y="51689"/>
                  </a:lnTo>
                  <a:lnTo>
                    <a:pt x="2925330" y="82296"/>
                  </a:lnTo>
                  <a:lnTo>
                    <a:pt x="2894977" y="51943"/>
                  </a:lnTo>
                  <a:lnTo>
                    <a:pt x="2879483" y="67437"/>
                  </a:lnTo>
                  <a:lnTo>
                    <a:pt x="2956572" y="144653"/>
                  </a:lnTo>
                  <a:lnTo>
                    <a:pt x="2972193" y="129032"/>
                  </a:lnTo>
                  <a:lnTo>
                    <a:pt x="2938411" y="95250"/>
                  </a:lnTo>
                  <a:lnTo>
                    <a:pt x="2951365" y="82296"/>
                  </a:lnTo>
                  <a:lnTo>
                    <a:pt x="2968891" y="64770"/>
                  </a:lnTo>
                  <a:lnTo>
                    <a:pt x="3002673" y="98552"/>
                  </a:lnTo>
                  <a:lnTo>
                    <a:pt x="3018167" y="82931"/>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pic>
          <p:nvPicPr>
            <p:cNvPr id="21" name="object 21"/>
            <p:cNvPicPr/>
            <p:nvPr/>
          </p:nvPicPr>
          <p:blipFill>
            <a:blip r:embed="rId4" cstate="print"/>
            <a:stretch>
              <a:fillRect/>
            </a:stretch>
          </p:blipFill>
          <p:spPr>
            <a:xfrm>
              <a:off x="4863719" y="4423282"/>
              <a:ext cx="1667509" cy="946658"/>
            </a:xfrm>
            <a:prstGeom prst="rect">
              <a:avLst/>
            </a:prstGeom>
          </p:spPr>
        </p:pic>
        <p:sp>
          <p:nvSpPr>
            <p:cNvPr id="22" name="object 22"/>
            <p:cNvSpPr/>
            <p:nvPr/>
          </p:nvSpPr>
          <p:spPr>
            <a:xfrm>
              <a:off x="6848729" y="4417186"/>
              <a:ext cx="302260" cy="287655"/>
            </a:xfrm>
            <a:custGeom>
              <a:avLst/>
              <a:gdLst/>
              <a:ahLst/>
              <a:cxnLst/>
              <a:rect l="l" t="t" r="r" b="b"/>
              <a:pathLst>
                <a:path w="302259" h="287654">
                  <a:moveTo>
                    <a:pt x="15621" y="207899"/>
                  </a:moveTo>
                  <a:lnTo>
                    <a:pt x="41021" y="264540"/>
                  </a:lnTo>
                  <a:lnTo>
                    <a:pt x="80137" y="287400"/>
                  </a:lnTo>
                  <a:lnTo>
                    <a:pt x="85344" y="286638"/>
                  </a:lnTo>
                  <a:lnTo>
                    <a:pt x="90804" y="284480"/>
                  </a:lnTo>
                  <a:lnTo>
                    <a:pt x="96393" y="282448"/>
                  </a:lnTo>
                  <a:lnTo>
                    <a:pt x="102743" y="277621"/>
                  </a:lnTo>
                  <a:lnTo>
                    <a:pt x="114934" y="265430"/>
                  </a:lnTo>
                  <a:lnTo>
                    <a:pt x="78740" y="265430"/>
                  </a:lnTo>
                  <a:lnTo>
                    <a:pt x="74675" y="264540"/>
                  </a:lnTo>
                  <a:lnTo>
                    <a:pt x="70866" y="262000"/>
                  </a:lnTo>
                  <a:lnTo>
                    <a:pt x="68452" y="260476"/>
                  </a:lnTo>
                  <a:lnTo>
                    <a:pt x="64007" y="256412"/>
                  </a:lnTo>
                  <a:lnTo>
                    <a:pt x="57403" y="249681"/>
                  </a:lnTo>
                  <a:lnTo>
                    <a:pt x="15621" y="207899"/>
                  </a:lnTo>
                  <a:close/>
                </a:path>
                <a:path w="302259" h="287654">
                  <a:moveTo>
                    <a:pt x="61468" y="162051"/>
                  </a:moveTo>
                  <a:lnTo>
                    <a:pt x="45974" y="177545"/>
                  </a:lnTo>
                  <a:lnTo>
                    <a:pt x="94742" y="226313"/>
                  </a:lnTo>
                  <a:lnTo>
                    <a:pt x="98932" y="231012"/>
                  </a:lnTo>
                  <a:lnTo>
                    <a:pt x="103250" y="237108"/>
                  </a:lnTo>
                  <a:lnTo>
                    <a:pt x="104140" y="240664"/>
                  </a:lnTo>
                  <a:lnTo>
                    <a:pt x="103631" y="244729"/>
                  </a:lnTo>
                  <a:lnTo>
                    <a:pt x="103346" y="247776"/>
                  </a:lnTo>
                  <a:lnTo>
                    <a:pt x="103250" y="248793"/>
                  </a:lnTo>
                  <a:lnTo>
                    <a:pt x="100838" y="252983"/>
                  </a:lnTo>
                  <a:lnTo>
                    <a:pt x="96393" y="257429"/>
                  </a:lnTo>
                  <a:lnTo>
                    <a:pt x="93432" y="260476"/>
                  </a:lnTo>
                  <a:lnTo>
                    <a:pt x="91841" y="262000"/>
                  </a:lnTo>
                  <a:lnTo>
                    <a:pt x="87629" y="264287"/>
                  </a:lnTo>
                  <a:lnTo>
                    <a:pt x="83185" y="264921"/>
                  </a:lnTo>
                  <a:lnTo>
                    <a:pt x="78740" y="265430"/>
                  </a:lnTo>
                  <a:lnTo>
                    <a:pt x="114934" y="265430"/>
                  </a:lnTo>
                  <a:lnTo>
                    <a:pt x="125856" y="242696"/>
                  </a:lnTo>
                  <a:lnTo>
                    <a:pt x="125095" y="232918"/>
                  </a:lnTo>
                  <a:lnTo>
                    <a:pt x="102107" y="202564"/>
                  </a:lnTo>
                  <a:lnTo>
                    <a:pt x="61468" y="162051"/>
                  </a:lnTo>
                  <a:close/>
                </a:path>
                <a:path w="302259" h="287654">
                  <a:moveTo>
                    <a:pt x="92964" y="130556"/>
                  </a:moveTo>
                  <a:lnTo>
                    <a:pt x="77850" y="145669"/>
                  </a:lnTo>
                  <a:lnTo>
                    <a:pt x="155067" y="222757"/>
                  </a:lnTo>
                  <a:lnTo>
                    <a:pt x="169418" y="208280"/>
                  </a:lnTo>
                  <a:lnTo>
                    <a:pt x="119125" y="157987"/>
                  </a:lnTo>
                  <a:lnTo>
                    <a:pt x="212477" y="157987"/>
                  </a:lnTo>
                  <a:lnTo>
                    <a:pt x="204996" y="150494"/>
                  </a:lnTo>
                  <a:lnTo>
                    <a:pt x="176149" y="150494"/>
                  </a:lnTo>
                  <a:lnTo>
                    <a:pt x="92964" y="130556"/>
                  </a:lnTo>
                  <a:close/>
                </a:path>
                <a:path w="302259" h="287654">
                  <a:moveTo>
                    <a:pt x="212477" y="157987"/>
                  </a:moveTo>
                  <a:lnTo>
                    <a:pt x="119125" y="157987"/>
                  </a:lnTo>
                  <a:lnTo>
                    <a:pt x="200532" y="177292"/>
                  </a:lnTo>
                  <a:lnTo>
                    <a:pt x="216153" y="161670"/>
                  </a:lnTo>
                  <a:lnTo>
                    <a:pt x="212477" y="157987"/>
                  </a:lnTo>
                  <a:close/>
                </a:path>
                <a:path w="302259" h="287654">
                  <a:moveTo>
                    <a:pt x="139065" y="84455"/>
                  </a:moveTo>
                  <a:lnTo>
                    <a:pt x="124587" y="98932"/>
                  </a:lnTo>
                  <a:lnTo>
                    <a:pt x="176149" y="150494"/>
                  </a:lnTo>
                  <a:lnTo>
                    <a:pt x="204996" y="150494"/>
                  </a:lnTo>
                  <a:lnTo>
                    <a:pt x="139065" y="84455"/>
                  </a:lnTo>
                  <a:close/>
                </a:path>
                <a:path w="302259" h="287654">
                  <a:moveTo>
                    <a:pt x="171069" y="52450"/>
                  </a:moveTo>
                  <a:lnTo>
                    <a:pt x="155575" y="68071"/>
                  </a:lnTo>
                  <a:lnTo>
                    <a:pt x="232664" y="145161"/>
                  </a:lnTo>
                  <a:lnTo>
                    <a:pt x="248285" y="129539"/>
                  </a:lnTo>
                  <a:lnTo>
                    <a:pt x="224917" y="106299"/>
                  </a:lnTo>
                  <a:lnTo>
                    <a:pt x="224812" y="95757"/>
                  </a:lnTo>
                  <a:lnTo>
                    <a:pt x="224722" y="86740"/>
                  </a:lnTo>
                  <a:lnTo>
                    <a:pt x="205359" y="86740"/>
                  </a:lnTo>
                  <a:lnTo>
                    <a:pt x="171069" y="52450"/>
                  </a:lnTo>
                  <a:close/>
                </a:path>
                <a:path w="302259" h="287654">
                  <a:moveTo>
                    <a:pt x="297053" y="80771"/>
                  </a:moveTo>
                  <a:lnTo>
                    <a:pt x="224663" y="80771"/>
                  </a:lnTo>
                  <a:lnTo>
                    <a:pt x="282067" y="95757"/>
                  </a:lnTo>
                  <a:lnTo>
                    <a:pt x="297053" y="80771"/>
                  </a:lnTo>
                  <a:close/>
                </a:path>
                <a:path w="302259" h="287654">
                  <a:moveTo>
                    <a:pt x="223520" y="0"/>
                  </a:moveTo>
                  <a:lnTo>
                    <a:pt x="202565" y="20955"/>
                  </a:lnTo>
                  <a:lnTo>
                    <a:pt x="205261" y="84455"/>
                  </a:lnTo>
                  <a:lnTo>
                    <a:pt x="205359" y="86740"/>
                  </a:lnTo>
                  <a:lnTo>
                    <a:pt x="224722" y="86740"/>
                  </a:lnTo>
                  <a:lnTo>
                    <a:pt x="224663" y="80771"/>
                  </a:lnTo>
                  <a:lnTo>
                    <a:pt x="297053" y="80771"/>
                  </a:lnTo>
                  <a:lnTo>
                    <a:pt x="302260" y="75564"/>
                  </a:lnTo>
                  <a:lnTo>
                    <a:pt x="224536" y="59181"/>
                  </a:lnTo>
                  <a:lnTo>
                    <a:pt x="223520"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23" name="object 23"/>
          <p:cNvSpPr txBox="1"/>
          <p:nvPr/>
        </p:nvSpPr>
        <p:spPr>
          <a:xfrm>
            <a:off x="3374136" y="1408614"/>
            <a:ext cx="5586095" cy="641350"/>
          </a:xfrm>
          <a:prstGeom prst="rect">
            <a:avLst/>
          </a:prstGeom>
        </p:spPr>
        <p:txBody>
          <a:bodyPr vert="horz" wrap="square" lIns="0" tIns="104775" rIns="0" bIns="0" rtlCol="0">
            <a:spAutoFit/>
          </a:bodyPr>
          <a:lstStyle/>
          <a:p>
            <a:pPr marR="242570" algn="ctr" defTabSz="914400">
              <a:spcBef>
                <a:spcPts val="825"/>
              </a:spcBef>
            </a:pPr>
            <a:r>
              <a:rPr sz="1850" b="1" u="sng" kern="0" dirty="0">
                <a:solidFill>
                  <a:sysClr val="windowText" lastClr="000000"/>
                </a:solidFill>
                <a:uFill>
                  <a:solidFill>
                    <a:srgbClr val="000000"/>
                  </a:solidFill>
                </a:uFill>
                <a:latin typeface="Arial"/>
                <a:cs typeface="Arial"/>
              </a:rPr>
              <a:t>DRUG</a:t>
            </a:r>
            <a:r>
              <a:rPr sz="1850" b="1" u="sng" kern="0" spc="-10" dirty="0">
                <a:solidFill>
                  <a:sysClr val="windowText" lastClr="000000"/>
                </a:solidFill>
                <a:uFill>
                  <a:solidFill>
                    <a:srgbClr val="000000"/>
                  </a:solidFill>
                </a:uFill>
                <a:latin typeface="Arial"/>
                <a:cs typeface="Arial"/>
              </a:rPr>
              <a:t> </a:t>
            </a:r>
            <a:r>
              <a:rPr sz="1850" b="1" u="sng" kern="0" dirty="0">
                <a:solidFill>
                  <a:sysClr val="windowText" lastClr="000000"/>
                </a:solidFill>
                <a:uFill>
                  <a:solidFill>
                    <a:srgbClr val="000000"/>
                  </a:solidFill>
                </a:uFill>
                <a:latin typeface="Arial"/>
                <a:cs typeface="Arial"/>
              </a:rPr>
              <a:t>USED</a:t>
            </a:r>
            <a:r>
              <a:rPr sz="1850" b="1" u="sng" kern="0" spc="5" dirty="0">
                <a:solidFill>
                  <a:sysClr val="windowText" lastClr="000000"/>
                </a:solidFill>
                <a:uFill>
                  <a:solidFill>
                    <a:srgbClr val="000000"/>
                  </a:solidFill>
                </a:uFill>
                <a:latin typeface="Arial"/>
                <a:cs typeface="Arial"/>
              </a:rPr>
              <a:t> </a:t>
            </a:r>
            <a:r>
              <a:rPr sz="1850" b="1" u="sng" kern="0" dirty="0">
                <a:solidFill>
                  <a:sysClr val="windowText" lastClr="000000"/>
                </a:solidFill>
                <a:uFill>
                  <a:solidFill>
                    <a:srgbClr val="000000"/>
                  </a:solidFill>
                </a:uFill>
                <a:latin typeface="Arial"/>
                <a:cs typeface="Arial"/>
              </a:rPr>
              <a:t>IN</a:t>
            </a:r>
            <a:r>
              <a:rPr sz="1850" b="1" u="sng" kern="0" spc="-5" dirty="0">
                <a:solidFill>
                  <a:sysClr val="windowText" lastClr="000000"/>
                </a:solidFill>
                <a:uFill>
                  <a:solidFill>
                    <a:srgbClr val="000000"/>
                  </a:solidFill>
                </a:uFill>
                <a:latin typeface="Arial"/>
                <a:cs typeface="Arial"/>
              </a:rPr>
              <a:t> </a:t>
            </a:r>
            <a:r>
              <a:rPr sz="1850" b="1" u="sng" kern="0" spc="-70" dirty="0">
                <a:solidFill>
                  <a:sysClr val="windowText" lastClr="000000"/>
                </a:solidFill>
                <a:uFill>
                  <a:solidFill>
                    <a:srgbClr val="000000"/>
                  </a:solidFill>
                </a:uFill>
                <a:latin typeface="Arial"/>
                <a:cs typeface="Arial"/>
              </a:rPr>
              <a:t>FATAL</a:t>
            </a:r>
            <a:r>
              <a:rPr sz="1850" b="1" u="sng" kern="0" spc="-25" dirty="0">
                <a:solidFill>
                  <a:sysClr val="windowText" lastClr="000000"/>
                </a:solidFill>
                <a:uFill>
                  <a:solidFill>
                    <a:srgbClr val="000000"/>
                  </a:solidFill>
                </a:uFill>
                <a:latin typeface="Arial"/>
                <a:cs typeface="Arial"/>
              </a:rPr>
              <a:t> </a:t>
            </a:r>
            <a:r>
              <a:rPr sz="1850" b="1" u="sng" kern="0" spc="-10" dirty="0">
                <a:solidFill>
                  <a:sysClr val="windowText" lastClr="000000"/>
                </a:solidFill>
                <a:uFill>
                  <a:solidFill>
                    <a:srgbClr val="000000"/>
                  </a:solidFill>
                </a:uFill>
                <a:latin typeface="Arial"/>
                <a:cs typeface="Arial"/>
              </a:rPr>
              <a:t>OVERDOSES</a:t>
            </a:r>
            <a:endParaRPr sz="1850" kern="0">
              <a:solidFill>
                <a:sysClr val="windowText" lastClr="000000"/>
              </a:solidFill>
              <a:latin typeface="Arial"/>
              <a:cs typeface="Arial"/>
            </a:endParaRPr>
          </a:p>
          <a:p>
            <a:pPr defTabSz="914400">
              <a:spcBef>
                <a:spcPts val="459"/>
              </a:spcBef>
              <a:tabLst>
                <a:tab pos="1463040" algn="l"/>
                <a:tab pos="5572760" algn="l"/>
              </a:tabLst>
            </a:pPr>
            <a:r>
              <a:rPr sz="1200" b="1" strike="sngStrike" kern="0" dirty="0">
                <a:solidFill>
                  <a:sysClr val="windowText" lastClr="000000"/>
                </a:solidFill>
                <a:latin typeface="Arial"/>
                <a:cs typeface="Arial"/>
              </a:rPr>
              <a:t>	</a:t>
            </a:r>
            <a:r>
              <a:rPr sz="1200" b="1" strike="sngStrike" kern="0" spc="-35" dirty="0">
                <a:solidFill>
                  <a:sysClr val="windowText" lastClr="000000"/>
                </a:solidFill>
                <a:latin typeface="Arial"/>
                <a:cs typeface="Arial"/>
              </a:rPr>
              <a:t>17</a:t>
            </a:r>
            <a:r>
              <a:rPr sz="1200" b="1" strike="sngStrike" kern="0" dirty="0">
                <a:solidFill>
                  <a:sysClr val="windowText" lastClr="000000"/>
                </a:solidFill>
                <a:latin typeface="Arial"/>
                <a:cs typeface="Arial"/>
              </a:rPr>
              <a:t>	</a:t>
            </a:r>
            <a:endParaRPr sz="1200" kern="0">
              <a:solidFill>
                <a:sysClr val="windowText" lastClr="000000"/>
              </a:solidFill>
              <a:latin typeface="Arial"/>
              <a:cs typeface="Arial"/>
            </a:endParaRPr>
          </a:p>
        </p:txBody>
      </p:sp>
      <p:grpSp>
        <p:nvGrpSpPr>
          <p:cNvPr id="24" name="object 24"/>
          <p:cNvGrpSpPr/>
          <p:nvPr/>
        </p:nvGrpSpPr>
        <p:grpSpPr>
          <a:xfrm>
            <a:off x="2980689" y="1420113"/>
            <a:ext cx="6116320" cy="4084954"/>
            <a:chOff x="1456689" y="1420113"/>
            <a:chExt cx="6116320" cy="4084954"/>
          </a:xfrm>
        </p:grpSpPr>
        <p:sp>
          <p:nvSpPr>
            <p:cNvPr id="25" name="object 25"/>
            <p:cNvSpPr/>
            <p:nvPr/>
          </p:nvSpPr>
          <p:spPr>
            <a:xfrm>
              <a:off x="1466849" y="1430273"/>
              <a:ext cx="6096000" cy="4064635"/>
            </a:xfrm>
            <a:custGeom>
              <a:avLst/>
              <a:gdLst/>
              <a:ahLst/>
              <a:cxnLst/>
              <a:rect l="l" t="t" r="r" b="b"/>
              <a:pathLst>
                <a:path w="6096000" h="4064635">
                  <a:moveTo>
                    <a:pt x="0" y="4064507"/>
                  </a:moveTo>
                  <a:lnTo>
                    <a:pt x="6096000" y="4064507"/>
                  </a:lnTo>
                  <a:lnTo>
                    <a:pt x="6096000" y="0"/>
                  </a:lnTo>
                  <a:lnTo>
                    <a:pt x="0" y="0"/>
                  </a:lnTo>
                  <a:lnTo>
                    <a:pt x="0" y="4064507"/>
                  </a:lnTo>
                  <a:close/>
                </a:path>
              </a:pathLst>
            </a:custGeom>
            <a:ln w="19812">
              <a:solidFill>
                <a:srgbClr val="000000"/>
              </a:solidFill>
            </a:ln>
          </p:spPr>
          <p:txBody>
            <a:bodyPr wrap="square" lIns="0" tIns="0" rIns="0" bIns="0" rtlCol="0"/>
            <a:lstStyle/>
            <a:p>
              <a:pPr defTabSz="914400"/>
              <a:endParaRPr kern="0">
                <a:solidFill>
                  <a:sysClr val="windowText" lastClr="000000"/>
                </a:solidFill>
              </a:endParaRPr>
            </a:p>
          </p:txBody>
        </p:sp>
        <p:sp>
          <p:nvSpPr>
            <p:cNvPr id="26" name="object 26"/>
            <p:cNvSpPr/>
            <p:nvPr/>
          </p:nvSpPr>
          <p:spPr>
            <a:xfrm>
              <a:off x="3331463" y="3892296"/>
              <a:ext cx="131445" cy="401320"/>
            </a:xfrm>
            <a:custGeom>
              <a:avLst/>
              <a:gdLst/>
              <a:ahLst/>
              <a:cxnLst/>
              <a:rect l="l" t="t" r="r" b="b"/>
              <a:pathLst>
                <a:path w="131445" h="401320">
                  <a:moveTo>
                    <a:pt x="131063" y="0"/>
                  </a:moveTo>
                  <a:lnTo>
                    <a:pt x="0" y="0"/>
                  </a:lnTo>
                  <a:lnTo>
                    <a:pt x="0" y="400811"/>
                  </a:lnTo>
                  <a:lnTo>
                    <a:pt x="131063" y="400811"/>
                  </a:lnTo>
                  <a:lnTo>
                    <a:pt x="131063" y="0"/>
                  </a:lnTo>
                  <a:close/>
                </a:path>
              </a:pathLst>
            </a:custGeom>
            <a:solidFill>
              <a:srgbClr val="FFFF00"/>
            </a:solidFill>
          </p:spPr>
          <p:txBody>
            <a:bodyPr wrap="square" lIns="0" tIns="0" rIns="0" bIns="0" rtlCol="0"/>
            <a:lstStyle/>
            <a:p>
              <a:pPr defTabSz="914400"/>
              <a:endParaRPr kern="0">
                <a:solidFill>
                  <a:sysClr val="windowText" lastClr="000000"/>
                </a:solidFill>
              </a:endParaRPr>
            </a:p>
          </p:txBody>
        </p:sp>
        <p:sp>
          <p:nvSpPr>
            <p:cNvPr id="27" name="object 27"/>
            <p:cNvSpPr/>
            <p:nvPr/>
          </p:nvSpPr>
          <p:spPr>
            <a:xfrm>
              <a:off x="3331463" y="3892296"/>
              <a:ext cx="131445" cy="401320"/>
            </a:xfrm>
            <a:custGeom>
              <a:avLst/>
              <a:gdLst/>
              <a:ahLst/>
              <a:cxnLst/>
              <a:rect l="l" t="t" r="r" b="b"/>
              <a:pathLst>
                <a:path w="131445" h="401320">
                  <a:moveTo>
                    <a:pt x="0" y="400811"/>
                  </a:moveTo>
                  <a:lnTo>
                    <a:pt x="131063" y="400811"/>
                  </a:lnTo>
                  <a:lnTo>
                    <a:pt x="131063" y="0"/>
                  </a:lnTo>
                  <a:lnTo>
                    <a:pt x="0" y="0"/>
                  </a:lnTo>
                  <a:lnTo>
                    <a:pt x="0" y="400811"/>
                  </a:lnTo>
                  <a:close/>
                </a:path>
              </a:pathLst>
            </a:custGeom>
            <a:ln w="12191">
              <a:solidFill>
                <a:srgbClr val="000000"/>
              </a:solidFill>
            </a:ln>
          </p:spPr>
          <p:txBody>
            <a:bodyPr wrap="square" lIns="0" tIns="0" rIns="0" bIns="0" rtlCol="0"/>
            <a:lstStyle/>
            <a:p>
              <a:pPr defTabSz="914400"/>
              <a:endParaRPr kern="0">
                <a:solidFill>
                  <a:sysClr val="windowText" lastClr="000000"/>
                </a:solidFill>
              </a:endParaRPr>
            </a:p>
          </p:txBody>
        </p:sp>
        <p:sp>
          <p:nvSpPr>
            <p:cNvPr id="28" name="object 28"/>
            <p:cNvSpPr/>
            <p:nvPr/>
          </p:nvSpPr>
          <p:spPr>
            <a:xfrm>
              <a:off x="5189219" y="4038599"/>
              <a:ext cx="132715" cy="254635"/>
            </a:xfrm>
            <a:custGeom>
              <a:avLst/>
              <a:gdLst/>
              <a:ahLst/>
              <a:cxnLst/>
              <a:rect l="l" t="t" r="r" b="b"/>
              <a:pathLst>
                <a:path w="132714" h="254635">
                  <a:moveTo>
                    <a:pt x="132587" y="0"/>
                  </a:moveTo>
                  <a:lnTo>
                    <a:pt x="0" y="0"/>
                  </a:lnTo>
                  <a:lnTo>
                    <a:pt x="0" y="254507"/>
                  </a:lnTo>
                  <a:lnTo>
                    <a:pt x="132587" y="254507"/>
                  </a:lnTo>
                  <a:lnTo>
                    <a:pt x="132587" y="0"/>
                  </a:lnTo>
                  <a:close/>
                </a:path>
              </a:pathLst>
            </a:custGeom>
            <a:solidFill>
              <a:srgbClr val="FFC000"/>
            </a:solidFill>
          </p:spPr>
          <p:txBody>
            <a:bodyPr wrap="square" lIns="0" tIns="0" rIns="0" bIns="0" rtlCol="0"/>
            <a:lstStyle/>
            <a:p>
              <a:pPr defTabSz="914400"/>
              <a:endParaRPr kern="0">
                <a:solidFill>
                  <a:sysClr val="windowText" lastClr="000000"/>
                </a:solidFill>
              </a:endParaRPr>
            </a:p>
          </p:txBody>
        </p:sp>
        <p:sp>
          <p:nvSpPr>
            <p:cNvPr id="29" name="object 29"/>
            <p:cNvSpPr/>
            <p:nvPr/>
          </p:nvSpPr>
          <p:spPr>
            <a:xfrm>
              <a:off x="5189219" y="4038599"/>
              <a:ext cx="132715" cy="254635"/>
            </a:xfrm>
            <a:custGeom>
              <a:avLst/>
              <a:gdLst/>
              <a:ahLst/>
              <a:cxnLst/>
              <a:rect l="l" t="t" r="r" b="b"/>
              <a:pathLst>
                <a:path w="132714" h="254635">
                  <a:moveTo>
                    <a:pt x="0" y="254507"/>
                  </a:moveTo>
                  <a:lnTo>
                    <a:pt x="132587" y="254507"/>
                  </a:lnTo>
                  <a:lnTo>
                    <a:pt x="132587" y="0"/>
                  </a:lnTo>
                  <a:lnTo>
                    <a:pt x="0" y="0"/>
                  </a:lnTo>
                  <a:lnTo>
                    <a:pt x="0" y="254507"/>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30" name="object 30"/>
          <p:cNvSpPr txBox="1"/>
          <p:nvPr/>
        </p:nvSpPr>
        <p:spPr>
          <a:xfrm>
            <a:off x="4881371" y="3860368"/>
            <a:ext cx="91440" cy="182742"/>
          </a:xfrm>
          <a:prstGeom prst="rect">
            <a:avLst/>
          </a:prstGeom>
        </p:spPr>
        <p:txBody>
          <a:bodyPr vert="horz" wrap="square" lIns="0" tIns="13335" rIns="0" bIns="0" rtlCol="0">
            <a:spAutoFit/>
          </a:bodyPr>
          <a:lstStyle/>
          <a:p>
            <a:pPr defTabSz="914400">
              <a:spcBef>
                <a:spcPts val="105"/>
              </a:spcBef>
            </a:pPr>
            <a:r>
              <a:rPr sz="1100" b="1" kern="0" spc="-50" dirty="0">
                <a:solidFill>
                  <a:sysClr val="windowText" lastClr="000000"/>
                </a:solidFill>
                <a:latin typeface="Arial"/>
                <a:cs typeface="Arial"/>
              </a:rPr>
              <a:t>3</a:t>
            </a:r>
            <a:endParaRPr sz="1100" kern="0">
              <a:solidFill>
                <a:sysClr val="windowText" lastClr="000000"/>
              </a:solidFill>
              <a:latin typeface="Arial"/>
              <a:cs typeface="Arial"/>
            </a:endParaRPr>
          </a:p>
        </p:txBody>
      </p:sp>
      <p:sp>
        <p:nvSpPr>
          <p:cNvPr id="31" name="object 31"/>
          <p:cNvSpPr txBox="1"/>
          <p:nvPr/>
        </p:nvSpPr>
        <p:spPr>
          <a:xfrm>
            <a:off x="6740398" y="4008883"/>
            <a:ext cx="90805" cy="182101"/>
          </a:xfrm>
          <a:prstGeom prst="rect">
            <a:avLst/>
          </a:prstGeom>
        </p:spPr>
        <p:txBody>
          <a:bodyPr vert="horz" wrap="square" lIns="0" tIns="12700" rIns="0" bIns="0" rtlCol="0">
            <a:spAutoFit/>
          </a:bodyPr>
          <a:lstStyle/>
          <a:p>
            <a:pPr defTabSz="914400">
              <a:spcBef>
                <a:spcPts val="100"/>
              </a:spcBef>
            </a:pPr>
            <a:r>
              <a:rPr sz="1100" b="1" kern="0" spc="-50" dirty="0">
                <a:solidFill>
                  <a:sysClr val="windowText" lastClr="000000"/>
                </a:solidFill>
                <a:latin typeface="Arial"/>
                <a:cs typeface="Arial"/>
              </a:rPr>
              <a:t>2</a:t>
            </a:r>
            <a:endParaRPr sz="1100" kern="0">
              <a:solidFill>
                <a:sysClr val="windowText" lastClr="000000"/>
              </a:solidFill>
              <a:latin typeface="Arial"/>
              <a:cs typeface="Arial"/>
            </a:endParaRPr>
          </a:p>
        </p:txBody>
      </p:sp>
      <p:grpSp>
        <p:nvGrpSpPr>
          <p:cNvPr id="32" name="object 32"/>
          <p:cNvGrpSpPr/>
          <p:nvPr/>
        </p:nvGrpSpPr>
        <p:grpSpPr>
          <a:xfrm>
            <a:off x="5138928" y="2734069"/>
            <a:ext cx="1379220" cy="673735"/>
            <a:chOff x="3614928" y="2734068"/>
            <a:chExt cx="1379220" cy="673735"/>
          </a:xfrm>
        </p:grpSpPr>
        <p:pic>
          <p:nvPicPr>
            <p:cNvPr id="33" name="object 33"/>
            <p:cNvPicPr/>
            <p:nvPr/>
          </p:nvPicPr>
          <p:blipFill>
            <a:blip r:embed="rId5" cstate="print"/>
            <a:stretch>
              <a:fillRect/>
            </a:stretch>
          </p:blipFill>
          <p:spPr>
            <a:xfrm>
              <a:off x="3614928" y="2734068"/>
              <a:ext cx="1379220" cy="673595"/>
            </a:xfrm>
            <a:prstGeom prst="rect">
              <a:avLst/>
            </a:prstGeom>
          </p:spPr>
        </p:pic>
        <p:pic>
          <p:nvPicPr>
            <p:cNvPr id="34" name="object 34"/>
            <p:cNvPicPr/>
            <p:nvPr/>
          </p:nvPicPr>
          <p:blipFill>
            <a:blip r:embed="rId6" cstate="print"/>
            <a:stretch>
              <a:fillRect/>
            </a:stretch>
          </p:blipFill>
          <p:spPr>
            <a:xfrm>
              <a:off x="3669792" y="2778239"/>
              <a:ext cx="1267967" cy="615708"/>
            </a:xfrm>
            <a:prstGeom prst="rect">
              <a:avLst/>
            </a:prstGeom>
          </p:spPr>
        </p:pic>
        <p:sp>
          <p:nvSpPr>
            <p:cNvPr id="35" name="object 35"/>
            <p:cNvSpPr/>
            <p:nvPr/>
          </p:nvSpPr>
          <p:spPr>
            <a:xfrm>
              <a:off x="3646932" y="2766060"/>
              <a:ext cx="1264920" cy="559435"/>
            </a:xfrm>
            <a:custGeom>
              <a:avLst/>
              <a:gdLst/>
              <a:ahLst/>
              <a:cxnLst/>
              <a:rect l="l" t="t" r="r" b="b"/>
              <a:pathLst>
                <a:path w="1264920" h="559435">
                  <a:moveTo>
                    <a:pt x="1171702" y="0"/>
                  </a:moveTo>
                  <a:lnTo>
                    <a:pt x="93217" y="0"/>
                  </a:lnTo>
                  <a:lnTo>
                    <a:pt x="56953" y="7332"/>
                  </a:lnTo>
                  <a:lnTo>
                    <a:pt x="27320" y="27320"/>
                  </a:lnTo>
                  <a:lnTo>
                    <a:pt x="7332" y="56953"/>
                  </a:lnTo>
                  <a:lnTo>
                    <a:pt x="0" y="93217"/>
                  </a:lnTo>
                  <a:lnTo>
                    <a:pt x="0" y="466089"/>
                  </a:lnTo>
                  <a:lnTo>
                    <a:pt x="7332" y="502354"/>
                  </a:lnTo>
                  <a:lnTo>
                    <a:pt x="27320" y="531987"/>
                  </a:lnTo>
                  <a:lnTo>
                    <a:pt x="56953" y="551975"/>
                  </a:lnTo>
                  <a:lnTo>
                    <a:pt x="93217" y="559307"/>
                  </a:lnTo>
                  <a:lnTo>
                    <a:pt x="1171702" y="559307"/>
                  </a:lnTo>
                  <a:lnTo>
                    <a:pt x="1207966" y="551975"/>
                  </a:lnTo>
                  <a:lnTo>
                    <a:pt x="1237599" y="531987"/>
                  </a:lnTo>
                  <a:lnTo>
                    <a:pt x="1257587" y="502354"/>
                  </a:lnTo>
                  <a:lnTo>
                    <a:pt x="1264919" y="466089"/>
                  </a:lnTo>
                  <a:lnTo>
                    <a:pt x="1264919" y="93217"/>
                  </a:lnTo>
                  <a:lnTo>
                    <a:pt x="1257587" y="56953"/>
                  </a:lnTo>
                  <a:lnTo>
                    <a:pt x="1237599" y="27320"/>
                  </a:lnTo>
                  <a:lnTo>
                    <a:pt x="1207966" y="7332"/>
                  </a:lnTo>
                  <a:lnTo>
                    <a:pt x="1171702" y="0"/>
                  </a:lnTo>
                  <a:close/>
                </a:path>
              </a:pathLst>
            </a:custGeom>
            <a:solidFill>
              <a:srgbClr val="FFFF00"/>
            </a:solidFill>
          </p:spPr>
          <p:txBody>
            <a:bodyPr wrap="square" lIns="0" tIns="0" rIns="0" bIns="0" rtlCol="0"/>
            <a:lstStyle/>
            <a:p>
              <a:pPr defTabSz="914400"/>
              <a:endParaRPr kern="0">
                <a:solidFill>
                  <a:sysClr val="windowText" lastClr="000000"/>
                </a:solidFill>
              </a:endParaRPr>
            </a:p>
          </p:txBody>
        </p:sp>
        <p:sp>
          <p:nvSpPr>
            <p:cNvPr id="36" name="object 36"/>
            <p:cNvSpPr/>
            <p:nvPr/>
          </p:nvSpPr>
          <p:spPr>
            <a:xfrm>
              <a:off x="3646932" y="2766060"/>
              <a:ext cx="1264920" cy="559435"/>
            </a:xfrm>
            <a:custGeom>
              <a:avLst/>
              <a:gdLst/>
              <a:ahLst/>
              <a:cxnLst/>
              <a:rect l="l" t="t" r="r" b="b"/>
              <a:pathLst>
                <a:path w="1264920" h="559435">
                  <a:moveTo>
                    <a:pt x="0" y="93217"/>
                  </a:moveTo>
                  <a:lnTo>
                    <a:pt x="7332" y="56953"/>
                  </a:lnTo>
                  <a:lnTo>
                    <a:pt x="27320" y="27320"/>
                  </a:lnTo>
                  <a:lnTo>
                    <a:pt x="56953" y="7332"/>
                  </a:lnTo>
                  <a:lnTo>
                    <a:pt x="93217" y="0"/>
                  </a:lnTo>
                  <a:lnTo>
                    <a:pt x="1171702" y="0"/>
                  </a:lnTo>
                  <a:lnTo>
                    <a:pt x="1207966" y="7332"/>
                  </a:lnTo>
                  <a:lnTo>
                    <a:pt x="1237599" y="27320"/>
                  </a:lnTo>
                  <a:lnTo>
                    <a:pt x="1257587" y="56953"/>
                  </a:lnTo>
                  <a:lnTo>
                    <a:pt x="1264919" y="93217"/>
                  </a:lnTo>
                  <a:lnTo>
                    <a:pt x="1264919" y="466089"/>
                  </a:lnTo>
                  <a:lnTo>
                    <a:pt x="1257587" y="502354"/>
                  </a:lnTo>
                  <a:lnTo>
                    <a:pt x="1237599" y="531987"/>
                  </a:lnTo>
                  <a:lnTo>
                    <a:pt x="1207966" y="551975"/>
                  </a:lnTo>
                  <a:lnTo>
                    <a:pt x="1171702" y="559307"/>
                  </a:lnTo>
                  <a:lnTo>
                    <a:pt x="93217" y="559307"/>
                  </a:lnTo>
                  <a:lnTo>
                    <a:pt x="56953" y="551975"/>
                  </a:lnTo>
                  <a:lnTo>
                    <a:pt x="27320" y="531987"/>
                  </a:lnTo>
                  <a:lnTo>
                    <a:pt x="7332" y="502354"/>
                  </a:lnTo>
                  <a:lnTo>
                    <a:pt x="0" y="466089"/>
                  </a:lnTo>
                  <a:lnTo>
                    <a:pt x="0" y="93217"/>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37" name="object 37"/>
          <p:cNvSpPr txBox="1"/>
          <p:nvPr/>
        </p:nvSpPr>
        <p:spPr>
          <a:xfrm>
            <a:off x="5289804" y="2823464"/>
            <a:ext cx="1010919" cy="436880"/>
          </a:xfrm>
          <a:prstGeom prst="rect">
            <a:avLst/>
          </a:prstGeom>
        </p:spPr>
        <p:txBody>
          <a:bodyPr vert="horz" wrap="square" lIns="0" tIns="12700" rIns="0" bIns="0" rtlCol="0">
            <a:spAutoFit/>
          </a:bodyPr>
          <a:lstStyle/>
          <a:p>
            <a:pPr marR="5080" defTabSz="914400">
              <a:spcBef>
                <a:spcPts val="100"/>
              </a:spcBef>
            </a:pPr>
            <a:r>
              <a:rPr sz="900" kern="0" dirty="0">
                <a:solidFill>
                  <a:sysClr val="windowText" lastClr="000000"/>
                </a:solidFill>
                <a:latin typeface="Arial"/>
                <a:cs typeface="Arial"/>
              </a:rPr>
              <a:t>-</a:t>
            </a:r>
            <a:r>
              <a:rPr sz="900" kern="0" spc="-5" dirty="0">
                <a:solidFill>
                  <a:sysClr val="windowText" lastClr="000000"/>
                </a:solidFill>
                <a:latin typeface="Arial"/>
                <a:cs typeface="Arial"/>
              </a:rPr>
              <a:t> </a:t>
            </a:r>
            <a:r>
              <a:rPr sz="900" kern="0" dirty="0">
                <a:solidFill>
                  <a:sysClr val="windowText" lastClr="000000"/>
                </a:solidFill>
                <a:latin typeface="Arial"/>
                <a:cs typeface="Arial"/>
              </a:rPr>
              <a:t>3</a:t>
            </a:r>
            <a:r>
              <a:rPr sz="900" kern="0" spc="-15" dirty="0">
                <a:solidFill>
                  <a:sysClr val="windowText" lastClr="000000"/>
                </a:solidFill>
                <a:latin typeface="Arial"/>
                <a:cs typeface="Arial"/>
              </a:rPr>
              <a:t> </a:t>
            </a:r>
            <a:r>
              <a:rPr sz="900" kern="0" dirty="0">
                <a:solidFill>
                  <a:sysClr val="windowText" lastClr="000000"/>
                </a:solidFill>
                <a:latin typeface="Arial"/>
                <a:cs typeface="Arial"/>
              </a:rPr>
              <a:t>of 17</a:t>
            </a:r>
            <a:r>
              <a:rPr sz="900" kern="0" spc="-15" dirty="0">
                <a:solidFill>
                  <a:sysClr val="windowText" lastClr="000000"/>
                </a:solidFill>
                <a:latin typeface="Arial"/>
                <a:cs typeface="Arial"/>
              </a:rPr>
              <a:t> </a:t>
            </a:r>
            <a:r>
              <a:rPr sz="900" kern="0" dirty="0">
                <a:solidFill>
                  <a:sysClr val="windowText" lastClr="000000"/>
                </a:solidFill>
                <a:latin typeface="Arial"/>
                <a:cs typeface="Arial"/>
              </a:rPr>
              <a:t>fatal</a:t>
            </a:r>
            <a:r>
              <a:rPr sz="900" kern="0" spc="-20" dirty="0">
                <a:solidFill>
                  <a:sysClr val="windowText" lastClr="000000"/>
                </a:solidFill>
                <a:latin typeface="Arial"/>
                <a:cs typeface="Arial"/>
              </a:rPr>
              <a:t> cases </a:t>
            </a:r>
            <a:r>
              <a:rPr sz="900" kern="0" dirty="0">
                <a:solidFill>
                  <a:sysClr val="windowText" lastClr="000000"/>
                </a:solidFill>
                <a:latin typeface="Arial"/>
                <a:cs typeface="Arial"/>
              </a:rPr>
              <a:t>involving</a:t>
            </a:r>
            <a:r>
              <a:rPr sz="900" kern="0" spc="-50" dirty="0">
                <a:solidFill>
                  <a:sysClr val="windowText" lastClr="000000"/>
                </a:solidFill>
                <a:latin typeface="Arial"/>
                <a:cs typeface="Arial"/>
              </a:rPr>
              <a:t> </a:t>
            </a:r>
            <a:r>
              <a:rPr sz="900" kern="0" spc="-10" dirty="0">
                <a:solidFill>
                  <a:sysClr val="windowText" lastClr="000000"/>
                </a:solidFill>
                <a:latin typeface="Arial"/>
                <a:cs typeface="Arial"/>
              </a:rPr>
              <a:t>Fentanyl </a:t>
            </a:r>
            <a:r>
              <a:rPr sz="900" kern="0" dirty="0">
                <a:solidFill>
                  <a:sysClr val="windowText" lastClr="000000"/>
                </a:solidFill>
                <a:latin typeface="Arial"/>
                <a:cs typeface="Arial"/>
              </a:rPr>
              <a:t>contained</a:t>
            </a:r>
            <a:r>
              <a:rPr sz="900" kern="0" spc="-30" dirty="0">
                <a:solidFill>
                  <a:sysClr val="windowText" lastClr="000000"/>
                </a:solidFill>
                <a:latin typeface="Arial"/>
                <a:cs typeface="Arial"/>
              </a:rPr>
              <a:t> </a:t>
            </a:r>
            <a:r>
              <a:rPr sz="900" kern="0" spc="-10" dirty="0">
                <a:solidFill>
                  <a:sysClr val="windowText" lastClr="000000"/>
                </a:solidFill>
                <a:latin typeface="Arial"/>
                <a:cs typeface="Arial"/>
              </a:rPr>
              <a:t>Xylazine</a:t>
            </a:r>
            <a:endParaRPr sz="900" kern="0">
              <a:solidFill>
                <a:sysClr val="windowText" lastClr="000000"/>
              </a:solidFill>
              <a:latin typeface="Arial"/>
              <a:cs typeface="Arial"/>
            </a:endParaRPr>
          </a:p>
        </p:txBody>
      </p:sp>
      <p:grpSp>
        <p:nvGrpSpPr>
          <p:cNvPr id="38" name="object 38"/>
          <p:cNvGrpSpPr/>
          <p:nvPr/>
        </p:nvGrpSpPr>
        <p:grpSpPr>
          <a:xfrm>
            <a:off x="6972300" y="2950464"/>
            <a:ext cx="1379220" cy="805180"/>
            <a:chOff x="5448300" y="2950464"/>
            <a:chExt cx="1379220" cy="805180"/>
          </a:xfrm>
        </p:grpSpPr>
        <p:pic>
          <p:nvPicPr>
            <p:cNvPr id="39" name="object 39"/>
            <p:cNvPicPr/>
            <p:nvPr/>
          </p:nvPicPr>
          <p:blipFill>
            <a:blip r:embed="rId7" cstate="print"/>
            <a:stretch>
              <a:fillRect/>
            </a:stretch>
          </p:blipFill>
          <p:spPr>
            <a:xfrm>
              <a:off x="5448300" y="2950464"/>
              <a:ext cx="1379220" cy="800100"/>
            </a:xfrm>
            <a:prstGeom prst="rect">
              <a:avLst/>
            </a:prstGeom>
          </p:spPr>
        </p:pic>
        <p:pic>
          <p:nvPicPr>
            <p:cNvPr id="40" name="object 40"/>
            <p:cNvPicPr/>
            <p:nvPr/>
          </p:nvPicPr>
          <p:blipFill>
            <a:blip r:embed="rId8" cstate="print"/>
            <a:stretch>
              <a:fillRect/>
            </a:stretch>
          </p:blipFill>
          <p:spPr>
            <a:xfrm>
              <a:off x="5510784" y="3000756"/>
              <a:ext cx="1203960" cy="754379"/>
            </a:xfrm>
            <a:prstGeom prst="rect">
              <a:avLst/>
            </a:prstGeom>
          </p:spPr>
        </p:pic>
        <p:sp>
          <p:nvSpPr>
            <p:cNvPr id="41" name="object 41"/>
            <p:cNvSpPr/>
            <p:nvPr/>
          </p:nvSpPr>
          <p:spPr>
            <a:xfrm>
              <a:off x="5480303" y="2982468"/>
              <a:ext cx="1264920" cy="685800"/>
            </a:xfrm>
            <a:custGeom>
              <a:avLst/>
              <a:gdLst/>
              <a:ahLst/>
              <a:cxnLst/>
              <a:rect l="l" t="t" r="r" b="b"/>
              <a:pathLst>
                <a:path w="1264920" h="685800">
                  <a:moveTo>
                    <a:pt x="1150620" y="0"/>
                  </a:moveTo>
                  <a:lnTo>
                    <a:pt x="114300" y="0"/>
                  </a:lnTo>
                  <a:lnTo>
                    <a:pt x="69812" y="8983"/>
                  </a:lnTo>
                  <a:lnTo>
                    <a:pt x="33480" y="33480"/>
                  </a:lnTo>
                  <a:lnTo>
                    <a:pt x="8983" y="69812"/>
                  </a:lnTo>
                  <a:lnTo>
                    <a:pt x="0" y="114300"/>
                  </a:lnTo>
                  <a:lnTo>
                    <a:pt x="0" y="571500"/>
                  </a:lnTo>
                  <a:lnTo>
                    <a:pt x="8983" y="615987"/>
                  </a:lnTo>
                  <a:lnTo>
                    <a:pt x="33480" y="652319"/>
                  </a:lnTo>
                  <a:lnTo>
                    <a:pt x="69812" y="676816"/>
                  </a:lnTo>
                  <a:lnTo>
                    <a:pt x="114300" y="685800"/>
                  </a:lnTo>
                  <a:lnTo>
                    <a:pt x="1150620" y="685800"/>
                  </a:lnTo>
                  <a:lnTo>
                    <a:pt x="1195107" y="676816"/>
                  </a:lnTo>
                  <a:lnTo>
                    <a:pt x="1231439" y="652319"/>
                  </a:lnTo>
                  <a:lnTo>
                    <a:pt x="1255936" y="615987"/>
                  </a:lnTo>
                  <a:lnTo>
                    <a:pt x="1264920" y="571500"/>
                  </a:lnTo>
                  <a:lnTo>
                    <a:pt x="1264920" y="114300"/>
                  </a:lnTo>
                  <a:lnTo>
                    <a:pt x="1255936" y="69812"/>
                  </a:lnTo>
                  <a:lnTo>
                    <a:pt x="1231439" y="33480"/>
                  </a:lnTo>
                  <a:lnTo>
                    <a:pt x="1195107" y="8983"/>
                  </a:lnTo>
                  <a:lnTo>
                    <a:pt x="1150620" y="0"/>
                  </a:lnTo>
                  <a:close/>
                </a:path>
              </a:pathLst>
            </a:custGeom>
            <a:solidFill>
              <a:srgbClr val="FFC000"/>
            </a:solidFill>
          </p:spPr>
          <p:txBody>
            <a:bodyPr wrap="square" lIns="0" tIns="0" rIns="0" bIns="0" rtlCol="0"/>
            <a:lstStyle/>
            <a:p>
              <a:pPr defTabSz="914400"/>
              <a:endParaRPr kern="0">
                <a:solidFill>
                  <a:sysClr val="windowText" lastClr="000000"/>
                </a:solidFill>
              </a:endParaRPr>
            </a:p>
          </p:txBody>
        </p:sp>
        <p:sp>
          <p:nvSpPr>
            <p:cNvPr id="42" name="object 42"/>
            <p:cNvSpPr/>
            <p:nvPr/>
          </p:nvSpPr>
          <p:spPr>
            <a:xfrm>
              <a:off x="5480303" y="2982468"/>
              <a:ext cx="1264920" cy="685800"/>
            </a:xfrm>
            <a:custGeom>
              <a:avLst/>
              <a:gdLst/>
              <a:ahLst/>
              <a:cxnLst/>
              <a:rect l="l" t="t" r="r" b="b"/>
              <a:pathLst>
                <a:path w="1264920" h="685800">
                  <a:moveTo>
                    <a:pt x="0" y="114300"/>
                  </a:moveTo>
                  <a:lnTo>
                    <a:pt x="8983" y="69812"/>
                  </a:lnTo>
                  <a:lnTo>
                    <a:pt x="33480" y="33480"/>
                  </a:lnTo>
                  <a:lnTo>
                    <a:pt x="69812" y="8983"/>
                  </a:lnTo>
                  <a:lnTo>
                    <a:pt x="114300" y="0"/>
                  </a:lnTo>
                  <a:lnTo>
                    <a:pt x="1150620" y="0"/>
                  </a:lnTo>
                  <a:lnTo>
                    <a:pt x="1195107" y="8983"/>
                  </a:lnTo>
                  <a:lnTo>
                    <a:pt x="1231439" y="33480"/>
                  </a:lnTo>
                  <a:lnTo>
                    <a:pt x="1255936" y="69812"/>
                  </a:lnTo>
                  <a:lnTo>
                    <a:pt x="1264920" y="114300"/>
                  </a:lnTo>
                  <a:lnTo>
                    <a:pt x="1264920" y="571500"/>
                  </a:lnTo>
                  <a:lnTo>
                    <a:pt x="1255936" y="615987"/>
                  </a:lnTo>
                  <a:lnTo>
                    <a:pt x="1231439" y="652319"/>
                  </a:lnTo>
                  <a:lnTo>
                    <a:pt x="1195107" y="676816"/>
                  </a:lnTo>
                  <a:lnTo>
                    <a:pt x="1150620" y="685800"/>
                  </a:lnTo>
                  <a:lnTo>
                    <a:pt x="114300" y="685800"/>
                  </a:lnTo>
                  <a:lnTo>
                    <a:pt x="69812" y="676816"/>
                  </a:lnTo>
                  <a:lnTo>
                    <a:pt x="33480" y="652319"/>
                  </a:lnTo>
                  <a:lnTo>
                    <a:pt x="8983" y="615987"/>
                  </a:lnTo>
                  <a:lnTo>
                    <a:pt x="0" y="571500"/>
                  </a:lnTo>
                  <a:lnTo>
                    <a:pt x="0" y="114300"/>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43" name="object 43"/>
          <p:cNvSpPr txBox="1"/>
          <p:nvPr/>
        </p:nvSpPr>
        <p:spPr>
          <a:xfrm>
            <a:off x="7129907" y="3047238"/>
            <a:ext cx="948690" cy="574040"/>
          </a:xfrm>
          <a:prstGeom prst="rect">
            <a:avLst/>
          </a:prstGeom>
        </p:spPr>
        <p:txBody>
          <a:bodyPr vert="horz" wrap="square" lIns="0" tIns="12700" rIns="0" bIns="0" rtlCol="0">
            <a:spAutoFit/>
          </a:bodyPr>
          <a:lstStyle/>
          <a:p>
            <a:pPr marR="5080" defTabSz="914400">
              <a:spcBef>
                <a:spcPts val="100"/>
              </a:spcBef>
            </a:pPr>
            <a:r>
              <a:rPr sz="900" kern="0" dirty="0">
                <a:solidFill>
                  <a:sysClr val="windowText" lastClr="000000"/>
                </a:solidFill>
                <a:latin typeface="Arial"/>
                <a:cs typeface="Arial"/>
              </a:rPr>
              <a:t>-</a:t>
            </a:r>
            <a:r>
              <a:rPr sz="900" kern="0" spc="-15" dirty="0">
                <a:solidFill>
                  <a:sysClr val="windowText" lastClr="000000"/>
                </a:solidFill>
                <a:latin typeface="Arial"/>
                <a:cs typeface="Arial"/>
              </a:rPr>
              <a:t> </a:t>
            </a:r>
            <a:r>
              <a:rPr sz="900" kern="0" dirty="0">
                <a:solidFill>
                  <a:sysClr val="windowText" lastClr="000000"/>
                </a:solidFill>
                <a:latin typeface="Arial"/>
                <a:cs typeface="Arial"/>
              </a:rPr>
              <a:t>2</a:t>
            </a:r>
            <a:r>
              <a:rPr sz="900" kern="0" spc="-15" dirty="0">
                <a:solidFill>
                  <a:sysClr val="windowText" lastClr="000000"/>
                </a:solidFill>
                <a:latin typeface="Arial"/>
                <a:cs typeface="Arial"/>
              </a:rPr>
              <a:t> </a:t>
            </a:r>
            <a:r>
              <a:rPr sz="900" kern="0" dirty="0">
                <a:solidFill>
                  <a:sysClr val="windowText" lastClr="000000"/>
                </a:solidFill>
                <a:latin typeface="Arial"/>
                <a:cs typeface="Arial"/>
              </a:rPr>
              <a:t>of 8</a:t>
            </a:r>
            <a:r>
              <a:rPr sz="900" kern="0" spc="-15" dirty="0">
                <a:solidFill>
                  <a:sysClr val="windowText" lastClr="000000"/>
                </a:solidFill>
                <a:latin typeface="Arial"/>
                <a:cs typeface="Arial"/>
              </a:rPr>
              <a:t> </a:t>
            </a:r>
            <a:r>
              <a:rPr sz="900" kern="0" dirty="0">
                <a:solidFill>
                  <a:sysClr val="windowText" lastClr="000000"/>
                </a:solidFill>
                <a:latin typeface="Arial"/>
                <a:cs typeface="Arial"/>
              </a:rPr>
              <a:t>fatal</a:t>
            </a:r>
            <a:r>
              <a:rPr sz="900" kern="0" spc="-10" dirty="0">
                <a:solidFill>
                  <a:sysClr val="windowText" lastClr="000000"/>
                </a:solidFill>
                <a:latin typeface="Arial"/>
                <a:cs typeface="Arial"/>
              </a:rPr>
              <a:t> </a:t>
            </a:r>
            <a:r>
              <a:rPr sz="900" kern="0" spc="-20" dirty="0">
                <a:solidFill>
                  <a:sysClr val="windowText" lastClr="000000"/>
                </a:solidFill>
                <a:latin typeface="Arial"/>
                <a:cs typeface="Arial"/>
              </a:rPr>
              <a:t>cases </a:t>
            </a:r>
            <a:r>
              <a:rPr sz="900" kern="0" dirty="0">
                <a:solidFill>
                  <a:sysClr val="windowText" lastClr="000000"/>
                </a:solidFill>
                <a:latin typeface="Arial"/>
                <a:cs typeface="Arial"/>
              </a:rPr>
              <a:t>involving</a:t>
            </a:r>
            <a:r>
              <a:rPr sz="900" kern="0" spc="-50" dirty="0">
                <a:solidFill>
                  <a:sysClr val="windowText" lastClr="000000"/>
                </a:solidFill>
                <a:latin typeface="Arial"/>
                <a:cs typeface="Arial"/>
              </a:rPr>
              <a:t> </a:t>
            </a:r>
            <a:r>
              <a:rPr sz="900" kern="0" spc="-10" dirty="0">
                <a:solidFill>
                  <a:sysClr val="windowText" lastClr="000000"/>
                </a:solidFill>
                <a:latin typeface="Arial"/>
                <a:cs typeface="Arial"/>
              </a:rPr>
              <a:t>Other </a:t>
            </a:r>
            <a:r>
              <a:rPr sz="900" kern="0" dirty="0">
                <a:solidFill>
                  <a:sysClr val="windowText" lastClr="000000"/>
                </a:solidFill>
                <a:latin typeface="Arial"/>
                <a:cs typeface="Arial"/>
              </a:rPr>
              <a:t>drugs</a:t>
            </a:r>
            <a:r>
              <a:rPr sz="900" kern="0" spc="-25" dirty="0">
                <a:solidFill>
                  <a:sysClr val="windowText" lastClr="000000"/>
                </a:solidFill>
                <a:latin typeface="Arial"/>
                <a:cs typeface="Arial"/>
              </a:rPr>
              <a:t> </a:t>
            </a:r>
            <a:r>
              <a:rPr sz="900" kern="0" spc="-10" dirty="0">
                <a:solidFill>
                  <a:sysClr val="windowText" lastClr="000000"/>
                </a:solidFill>
                <a:latin typeface="Arial"/>
                <a:cs typeface="Arial"/>
              </a:rPr>
              <a:t>containing Bromazolam</a:t>
            </a:r>
            <a:endParaRPr sz="900" kern="0">
              <a:solidFill>
                <a:sysClr val="windowText" lastClr="000000"/>
              </a:solidFill>
              <a:latin typeface="Arial"/>
              <a:cs typeface="Arial"/>
            </a:endParaRPr>
          </a:p>
        </p:txBody>
      </p:sp>
      <p:sp>
        <p:nvSpPr>
          <p:cNvPr id="44" name="object 44"/>
          <p:cNvSpPr/>
          <p:nvPr/>
        </p:nvSpPr>
        <p:spPr>
          <a:xfrm>
            <a:off x="4882991" y="3320541"/>
            <a:ext cx="924560" cy="810260"/>
          </a:xfrm>
          <a:custGeom>
            <a:avLst/>
            <a:gdLst/>
            <a:ahLst/>
            <a:cxnLst/>
            <a:rect l="l" t="t" r="r" b="b"/>
            <a:pathLst>
              <a:path w="924560" h="810260">
                <a:moveTo>
                  <a:pt x="40655" y="734028"/>
                </a:moveTo>
                <a:lnTo>
                  <a:pt x="26148" y="735834"/>
                </a:lnTo>
                <a:lnTo>
                  <a:pt x="12985" y="743331"/>
                </a:lnTo>
                <a:lnTo>
                  <a:pt x="3766" y="755332"/>
                </a:lnTo>
                <a:lnTo>
                  <a:pt x="0" y="769429"/>
                </a:lnTo>
                <a:lnTo>
                  <a:pt x="1805" y="783907"/>
                </a:lnTo>
                <a:lnTo>
                  <a:pt x="9302" y="797052"/>
                </a:lnTo>
                <a:lnTo>
                  <a:pt x="21250" y="806273"/>
                </a:lnTo>
                <a:lnTo>
                  <a:pt x="35353" y="810053"/>
                </a:lnTo>
                <a:lnTo>
                  <a:pt x="49861" y="808285"/>
                </a:lnTo>
                <a:lnTo>
                  <a:pt x="63023" y="800862"/>
                </a:lnTo>
                <a:lnTo>
                  <a:pt x="72243" y="788840"/>
                </a:lnTo>
                <a:lnTo>
                  <a:pt x="75434" y="776859"/>
                </a:lnTo>
                <a:lnTo>
                  <a:pt x="42195" y="776859"/>
                </a:lnTo>
                <a:lnTo>
                  <a:pt x="33813" y="767334"/>
                </a:lnTo>
                <a:lnTo>
                  <a:pt x="61653" y="743114"/>
                </a:lnTo>
                <a:lnTo>
                  <a:pt x="54758" y="737794"/>
                </a:lnTo>
                <a:lnTo>
                  <a:pt x="40655" y="734028"/>
                </a:lnTo>
                <a:close/>
              </a:path>
              <a:path w="924560" h="810260">
                <a:moveTo>
                  <a:pt x="61653" y="743114"/>
                </a:moveTo>
                <a:lnTo>
                  <a:pt x="33813" y="767334"/>
                </a:lnTo>
                <a:lnTo>
                  <a:pt x="42195" y="776859"/>
                </a:lnTo>
                <a:lnTo>
                  <a:pt x="69953" y="752714"/>
                </a:lnTo>
                <a:lnTo>
                  <a:pt x="66706" y="747014"/>
                </a:lnTo>
                <a:lnTo>
                  <a:pt x="61653" y="743114"/>
                </a:lnTo>
                <a:close/>
              </a:path>
              <a:path w="924560" h="810260">
                <a:moveTo>
                  <a:pt x="69953" y="752714"/>
                </a:moveTo>
                <a:lnTo>
                  <a:pt x="42195" y="776859"/>
                </a:lnTo>
                <a:lnTo>
                  <a:pt x="75434" y="776859"/>
                </a:lnTo>
                <a:lnTo>
                  <a:pt x="76009" y="774700"/>
                </a:lnTo>
                <a:lnTo>
                  <a:pt x="74203" y="760178"/>
                </a:lnTo>
                <a:lnTo>
                  <a:pt x="69953" y="752714"/>
                </a:lnTo>
                <a:close/>
              </a:path>
              <a:path w="924560" h="810260">
                <a:moveTo>
                  <a:pt x="915828" y="0"/>
                </a:moveTo>
                <a:lnTo>
                  <a:pt x="61653" y="743114"/>
                </a:lnTo>
                <a:lnTo>
                  <a:pt x="66706" y="747014"/>
                </a:lnTo>
                <a:lnTo>
                  <a:pt x="69953" y="752714"/>
                </a:lnTo>
                <a:lnTo>
                  <a:pt x="924210" y="9652"/>
                </a:lnTo>
                <a:lnTo>
                  <a:pt x="915828"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45" name="object 45"/>
          <p:cNvSpPr/>
          <p:nvPr/>
        </p:nvSpPr>
        <p:spPr>
          <a:xfrm>
            <a:off x="6742907" y="3662935"/>
            <a:ext cx="898525" cy="615315"/>
          </a:xfrm>
          <a:custGeom>
            <a:avLst/>
            <a:gdLst/>
            <a:ahLst/>
            <a:cxnLst/>
            <a:rect l="l" t="t" r="r" b="b"/>
            <a:pathLst>
              <a:path w="898525" h="615314">
                <a:moveTo>
                  <a:pt x="44767" y="540162"/>
                </a:moveTo>
                <a:lnTo>
                  <a:pt x="30011" y="540162"/>
                </a:lnTo>
                <a:lnTo>
                  <a:pt x="16160" y="545846"/>
                </a:lnTo>
                <a:lnTo>
                  <a:pt x="5532" y="556583"/>
                </a:lnTo>
                <a:lnTo>
                  <a:pt x="0" y="570118"/>
                </a:lnTo>
                <a:lnTo>
                  <a:pt x="55" y="584993"/>
                </a:lnTo>
                <a:lnTo>
                  <a:pt x="5672" y="598499"/>
                </a:lnTo>
                <a:lnTo>
                  <a:pt x="5746" y="598678"/>
                </a:lnTo>
                <a:lnTo>
                  <a:pt x="16466" y="609361"/>
                </a:lnTo>
                <a:lnTo>
                  <a:pt x="30126" y="614965"/>
                </a:lnTo>
                <a:lnTo>
                  <a:pt x="44573" y="614965"/>
                </a:lnTo>
                <a:lnTo>
                  <a:pt x="58578" y="609219"/>
                </a:lnTo>
                <a:lnTo>
                  <a:pt x="69189" y="598499"/>
                </a:lnTo>
                <a:lnTo>
                  <a:pt x="74691" y="584993"/>
                </a:lnTo>
                <a:lnTo>
                  <a:pt x="74699" y="582803"/>
                </a:lnTo>
                <a:lnTo>
                  <a:pt x="40925" y="582803"/>
                </a:lnTo>
                <a:lnTo>
                  <a:pt x="33813" y="572262"/>
                </a:lnTo>
                <a:lnTo>
                  <a:pt x="64417" y="551826"/>
                </a:lnTo>
                <a:lnTo>
                  <a:pt x="58273" y="545703"/>
                </a:lnTo>
                <a:lnTo>
                  <a:pt x="44767" y="540162"/>
                </a:lnTo>
                <a:close/>
              </a:path>
              <a:path w="898525" h="615314">
                <a:moveTo>
                  <a:pt x="64417" y="551826"/>
                </a:moveTo>
                <a:lnTo>
                  <a:pt x="33813" y="572262"/>
                </a:lnTo>
                <a:lnTo>
                  <a:pt x="40925" y="582803"/>
                </a:lnTo>
                <a:lnTo>
                  <a:pt x="71466" y="562413"/>
                </a:lnTo>
                <a:lnTo>
                  <a:pt x="69073" y="556583"/>
                </a:lnTo>
                <a:lnTo>
                  <a:pt x="68992" y="556387"/>
                </a:lnTo>
                <a:lnTo>
                  <a:pt x="64417" y="551826"/>
                </a:lnTo>
                <a:close/>
              </a:path>
              <a:path w="898525" h="615314">
                <a:moveTo>
                  <a:pt x="71466" y="562413"/>
                </a:moveTo>
                <a:lnTo>
                  <a:pt x="40925" y="582803"/>
                </a:lnTo>
                <a:lnTo>
                  <a:pt x="74699" y="582803"/>
                </a:lnTo>
                <a:lnTo>
                  <a:pt x="74629" y="570118"/>
                </a:lnTo>
                <a:lnTo>
                  <a:pt x="71466" y="562413"/>
                </a:lnTo>
                <a:close/>
              </a:path>
              <a:path w="898525" h="615314">
                <a:moveTo>
                  <a:pt x="890809" y="0"/>
                </a:moveTo>
                <a:lnTo>
                  <a:pt x="64417" y="551826"/>
                </a:lnTo>
                <a:lnTo>
                  <a:pt x="68992" y="556387"/>
                </a:lnTo>
                <a:lnTo>
                  <a:pt x="71466" y="562413"/>
                </a:lnTo>
                <a:lnTo>
                  <a:pt x="897921" y="10668"/>
                </a:lnTo>
                <a:lnTo>
                  <a:pt x="890809"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object 21">
            <a:extLst>
              <a:ext uri="{FF2B5EF4-FFF2-40B4-BE49-F238E27FC236}">
                <a16:creationId xmlns:a16="http://schemas.microsoft.com/office/drawing/2014/main" id="{F4C9BB42-D0F0-B021-3106-CDB4635C2EC4}"/>
              </a:ext>
            </a:extLst>
          </p:cNvPr>
          <p:cNvPicPr/>
          <p:nvPr/>
        </p:nvPicPr>
        <p:blipFill>
          <a:blip r:embed="rId2" cstate="print"/>
          <a:stretch>
            <a:fillRect/>
          </a:stretch>
        </p:blipFill>
        <p:spPr>
          <a:xfrm>
            <a:off x="2793864" y="68960"/>
            <a:ext cx="6539874" cy="490728"/>
          </a:xfrm>
          <a:prstGeom prst="rect">
            <a:avLst/>
          </a:prstGeom>
        </p:spPr>
      </p:pic>
      <p:sp>
        <p:nvSpPr>
          <p:cNvPr id="2" name="object 2"/>
          <p:cNvSpPr txBox="1">
            <a:spLocks noGrp="1"/>
          </p:cNvSpPr>
          <p:nvPr>
            <p:ph type="title"/>
          </p:nvPr>
        </p:nvSpPr>
        <p:spPr>
          <a:xfrm>
            <a:off x="3154427" y="107596"/>
            <a:ext cx="6389285"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1591056" y="1223773"/>
            <a:ext cx="3039110" cy="2273935"/>
            <a:chOff x="67056" y="1223772"/>
            <a:chExt cx="3039110" cy="2273935"/>
          </a:xfrm>
        </p:grpSpPr>
        <p:pic>
          <p:nvPicPr>
            <p:cNvPr id="4" name="object 4"/>
            <p:cNvPicPr/>
            <p:nvPr/>
          </p:nvPicPr>
          <p:blipFill>
            <a:blip r:embed="rId3" cstate="print"/>
            <a:stretch>
              <a:fillRect/>
            </a:stretch>
          </p:blipFill>
          <p:spPr>
            <a:xfrm>
              <a:off x="67056" y="1223772"/>
              <a:ext cx="3038856" cy="2273807"/>
            </a:xfrm>
            <a:prstGeom prst="rect">
              <a:avLst/>
            </a:prstGeom>
          </p:spPr>
        </p:pic>
        <p:sp>
          <p:nvSpPr>
            <p:cNvPr id="5" name="object 5"/>
            <p:cNvSpPr/>
            <p:nvPr/>
          </p:nvSpPr>
          <p:spPr>
            <a:xfrm>
              <a:off x="92964" y="1249680"/>
              <a:ext cx="2936875" cy="2171700"/>
            </a:xfrm>
            <a:custGeom>
              <a:avLst/>
              <a:gdLst/>
              <a:ahLst/>
              <a:cxnLst/>
              <a:rect l="l" t="t" r="r" b="b"/>
              <a:pathLst>
                <a:path w="2936875" h="2171700">
                  <a:moveTo>
                    <a:pt x="2936748" y="0"/>
                  </a:moveTo>
                  <a:lnTo>
                    <a:pt x="0" y="0"/>
                  </a:lnTo>
                  <a:lnTo>
                    <a:pt x="0" y="2171700"/>
                  </a:lnTo>
                  <a:lnTo>
                    <a:pt x="2936748" y="2171700"/>
                  </a:lnTo>
                  <a:lnTo>
                    <a:pt x="2936748"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6" name="object 6"/>
            <p:cNvPicPr/>
            <p:nvPr/>
          </p:nvPicPr>
          <p:blipFill>
            <a:blip r:embed="rId4" cstate="print"/>
            <a:stretch>
              <a:fillRect/>
            </a:stretch>
          </p:blipFill>
          <p:spPr>
            <a:xfrm>
              <a:off x="705611" y="1822691"/>
              <a:ext cx="2035302" cy="861834"/>
            </a:xfrm>
            <a:prstGeom prst="rect">
              <a:avLst/>
            </a:prstGeom>
          </p:spPr>
        </p:pic>
      </p:grpSp>
      <p:sp>
        <p:nvSpPr>
          <p:cNvPr id="7" name="object 7"/>
          <p:cNvSpPr txBox="1"/>
          <p:nvPr/>
        </p:nvSpPr>
        <p:spPr>
          <a:xfrm>
            <a:off x="1852371" y="1894459"/>
            <a:ext cx="279400" cy="868044"/>
          </a:xfrm>
          <a:prstGeom prst="rect">
            <a:avLst/>
          </a:prstGeom>
        </p:spPr>
        <p:txBody>
          <a:bodyPr vert="horz" wrap="square" lIns="0" tIns="12700" rIns="0" bIns="0" rtlCol="0">
            <a:spAutoFit/>
          </a:bodyPr>
          <a:lstStyle/>
          <a:p>
            <a:pPr marR="5080" algn="r" defTabSz="914400">
              <a:lnSpc>
                <a:spcPts val="1370"/>
              </a:lnSpc>
              <a:spcBef>
                <a:spcPts val="100"/>
              </a:spcBef>
            </a:pPr>
            <a:r>
              <a:rPr sz="1200" b="1" kern="0" spc="-25" dirty="0">
                <a:solidFill>
                  <a:sysClr val="windowText" lastClr="000000"/>
                </a:solidFill>
                <a:latin typeface="Arial"/>
                <a:cs typeface="Arial"/>
              </a:rPr>
              <a:t>200</a:t>
            </a:r>
            <a:endParaRPr sz="1200" kern="0">
              <a:solidFill>
                <a:sysClr val="windowText" lastClr="000000"/>
              </a:solidFill>
              <a:latin typeface="Arial"/>
              <a:cs typeface="Arial"/>
            </a:endParaRPr>
          </a:p>
          <a:p>
            <a:pPr marR="5080" algn="r" defTabSz="914400">
              <a:lnSpc>
                <a:spcPts val="1300"/>
              </a:lnSpc>
            </a:pPr>
            <a:r>
              <a:rPr sz="1200" b="1" kern="0" spc="-25" dirty="0">
                <a:solidFill>
                  <a:sysClr val="windowText" lastClr="000000"/>
                </a:solidFill>
                <a:latin typeface="Arial"/>
                <a:cs typeface="Arial"/>
              </a:rPr>
              <a:t>150</a:t>
            </a:r>
            <a:endParaRPr sz="1200" kern="0">
              <a:solidFill>
                <a:sysClr val="windowText" lastClr="000000"/>
              </a:solidFill>
              <a:latin typeface="Arial"/>
              <a:cs typeface="Arial"/>
            </a:endParaRPr>
          </a:p>
          <a:p>
            <a:pPr marR="5080" algn="r" defTabSz="914400">
              <a:lnSpc>
                <a:spcPts val="1300"/>
              </a:lnSpc>
            </a:pPr>
            <a:r>
              <a:rPr sz="1200" b="1" kern="0" spc="-25" dirty="0">
                <a:solidFill>
                  <a:sysClr val="windowText" lastClr="000000"/>
                </a:solidFill>
                <a:latin typeface="Arial"/>
                <a:cs typeface="Arial"/>
              </a:rPr>
              <a:t>100</a:t>
            </a:r>
            <a:endParaRPr sz="1200" kern="0">
              <a:solidFill>
                <a:sysClr val="windowText" lastClr="000000"/>
              </a:solidFill>
              <a:latin typeface="Arial"/>
              <a:cs typeface="Arial"/>
            </a:endParaRPr>
          </a:p>
          <a:p>
            <a:pPr marR="6350" algn="r" defTabSz="914400">
              <a:lnSpc>
                <a:spcPts val="1300"/>
              </a:lnSpc>
            </a:pPr>
            <a:r>
              <a:rPr sz="1200" b="1" kern="0" spc="-25" dirty="0">
                <a:solidFill>
                  <a:sysClr val="windowText" lastClr="000000"/>
                </a:solidFill>
                <a:latin typeface="Arial"/>
                <a:cs typeface="Arial"/>
              </a:rPr>
              <a:t>50</a:t>
            </a:r>
            <a:endParaRPr sz="1200" kern="0">
              <a:solidFill>
                <a:sysClr val="windowText" lastClr="000000"/>
              </a:solidFill>
              <a:latin typeface="Arial"/>
              <a:cs typeface="Arial"/>
            </a:endParaRPr>
          </a:p>
          <a:p>
            <a:pPr marR="5080" algn="r" defTabSz="914400">
              <a:lnSpc>
                <a:spcPts val="1370"/>
              </a:lnSpc>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sp>
        <p:nvSpPr>
          <p:cNvPr id="8" name="object 8"/>
          <p:cNvSpPr/>
          <p:nvPr/>
        </p:nvSpPr>
        <p:spPr>
          <a:xfrm>
            <a:off x="2209126" y="2779649"/>
            <a:ext cx="1560830" cy="509905"/>
          </a:xfrm>
          <a:custGeom>
            <a:avLst/>
            <a:gdLst/>
            <a:ahLst/>
            <a:cxnLst/>
            <a:rect l="l" t="t" r="r" b="b"/>
            <a:pathLst>
              <a:path w="1560830" h="509904">
                <a:moveTo>
                  <a:pt x="151650" y="297815"/>
                </a:moveTo>
                <a:lnTo>
                  <a:pt x="105384" y="251587"/>
                </a:lnTo>
                <a:lnTo>
                  <a:pt x="74510" y="220726"/>
                </a:lnTo>
                <a:lnTo>
                  <a:pt x="51142" y="244094"/>
                </a:lnTo>
                <a:lnTo>
                  <a:pt x="89928" y="310515"/>
                </a:lnTo>
                <a:lnTo>
                  <a:pt x="66916" y="297180"/>
                </a:lnTo>
                <a:lnTo>
                  <a:pt x="23317" y="271907"/>
                </a:lnTo>
                <a:lnTo>
                  <a:pt x="0" y="295148"/>
                </a:lnTo>
                <a:lnTo>
                  <a:pt x="77139" y="372364"/>
                </a:lnTo>
                <a:lnTo>
                  <a:pt x="91605" y="357886"/>
                </a:lnTo>
                <a:lnTo>
                  <a:pt x="30886" y="297180"/>
                </a:lnTo>
                <a:lnTo>
                  <a:pt x="106870" y="342646"/>
                </a:lnTo>
                <a:lnTo>
                  <a:pt x="121869" y="327533"/>
                </a:lnTo>
                <a:lnTo>
                  <a:pt x="111683" y="310515"/>
                </a:lnTo>
                <a:lnTo>
                  <a:pt x="76454" y="251587"/>
                </a:lnTo>
                <a:lnTo>
                  <a:pt x="137172" y="312293"/>
                </a:lnTo>
                <a:lnTo>
                  <a:pt x="151650" y="297815"/>
                </a:lnTo>
                <a:close/>
              </a:path>
              <a:path w="1560830" h="509904">
                <a:moveTo>
                  <a:pt x="236359" y="213106"/>
                </a:moveTo>
                <a:lnTo>
                  <a:pt x="190055" y="193294"/>
                </a:lnTo>
                <a:lnTo>
                  <a:pt x="177165" y="187782"/>
                </a:lnTo>
                <a:lnTo>
                  <a:pt x="177165" y="211201"/>
                </a:lnTo>
                <a:lnTo>
                  <a:pt x="156108" y="232283"/>
                </a:lnTo>
                <a:lnTo>
                  <a:pt x="137909" y="193294"/>
                </a:lnTo>
                <a:lnTo>
                  <a:pt x="177165" y="211201"/>
                </a:lnTo>
                <a:lnTo>
                  <a:pt x="177165" y="187782"/>
                </a:lnTo>
                <a:lnTo>
                  <a:pt x="128333" y="166878"/>
                </a:lnTo>
                <a:lnTo>
                  <a:pt x="111861" y="183261"/>
                </a:lnTo>
                <a:lnTo>
                  <a:pt x="158953" y="290449"/>
                </a:lnTo>
                <a:lnTo>
                  <a:pt x="175475" y="273939"/>
                </a:lnTo>
                <a:lnTo>
                  <a:pt x="164325" y="250063"/>
                </a:lnTo>
                <a:lnTo>
                  <a:pt x="182079" y="232283"/>
                </a:lnTo>
                <a:lnTo>
                  <a:pt x="195160" y="219202"/>
                </a:lnTo>
                <a:lnTo>
                  <a:pt x="219417" y="229997"/>
                </a:lnTo>
                <a:lnTo>
                  <a:pt x="230238" y="219202"/>
                </a:lnTo>
                <a:lnTo>
                  <a:pt x="236359" y="213106"/>
                </a:lnTo>
                <a:close/>
              </a:path>
              <a:path w="1560830" h="509904">
                <a:moveTo>
                  <a:pt x="299110" y="150368"/>
                </a:moveTo>
                <a:lnTo>
                  <a:pt x="286105" y="137414"/>
                </a:lnTo>
                <a:lnTo>
                  <a:pt x="247383" y="176022"/>
                </a:lnTo>
                <a:lnTo>
                  <a:pt x="183870" y="112522"/>
                </a:lnTo>
                <a:lnTo>
                  <a:pt x="168300" y="128143"/>
                </a:lnTo>
                <a:lnTo>
                  <a:pt x="244805" y="204597"/>
                </a:lnTo>
                <a:lnTo>
                  <a:pt x="273418" y="176022"/>
                </a:lnTo>
                <a:lnTo>
                  <a:pt x="299110" y="150368"/>
                </a:lnTo>
                <a:close/>
              </a:path>
              <a:path w="1560830" h="509904">
                <a:moveTo>
                  <a:pt x="368782" y="80645"/>
                </a:moveTo>
                <a:lnTo>
                  <a:pt x="355790" y="67691"/>
                </a:lnTo>
                <a:lnTo>
                  <a:pt x="312699" y="110744"/>
                </a:lnTo>
                <a:lnTo>
                  <a:pt x="291706" y="89789"/>
                </a:lnTo>
                <a:lnTo>
                  <a:pt x="304647" y="76835"/>
                </a:lnTo>
                <a:lnTo>
                  <a:pt x="330428" y="51054"/>
                </a:lnTo>
                <a:lnTo>
                  <a:pt x="317436" y="38100"/>
                </a:lnTo>
                <a:lnTo>
                  <a:pt x="278701" y="76835"/>
                </a:lnTo>
                <a:lnTo>
                  <a:pt x="261607" y="59690"/>
                </a:lnTo>
                <a:lnTo>
                  <a:pt x="303225" y="18034"/>
                </a:lnTo>
                <a:lnTo>
                  <a:pt x="290182" y="4953"/>
                </a:lnTo>
                <a:lnTo>
                  <a:pt x="232981" y="62230"/>
                </a:lnTo>
                <a:lnTo>
                  <a:pt x="310121" y="139319"/>
                </a:lnTo>
                <a:lnTo>
                  <a:pt x="338683" y="110744"/>
                </a:lnTo>
                <a:lnTo>
                  <a:pt x="368782" y="80645"/>
                </a:lnTo>
                <a:close/>
              </a:path>
              <a:path w="1560830" h="509904">
                <a:moveTo>
                  <a:pt x="549046" y="493776"/>
                </a:moveTo>
                <a:lnTo>
                  <a:pt x="516267" y="461010"/>
                </a:lnTo>
                <a:lnTo>
                  <a:pt x="529323" y="447929"/>
                </a:lnTo>
                <a:lnTo>
                  <a:pt x="548474" y="428752"/>
                </a:lnTo>
                <a:lnTo>
                  <a:pt x="535419" y="415798"/>
                </a:lnTo>
                <a:lnTo>
                  <a:pt x="503224" y="447929"/>
                </a:lnTo>
                <a:lnTo>
                  <a:pt x="484962" y="429641"/>
                </a:lnTo>
                <a:lnTo>
                  <a:pt x="522274" y="392430"/>
                </a:lnTo>
                <a:lnTo>
                  <a:pt x="509219" y="379349"/>
                </a:lnTo>
                <a:lnTo>
                  <a:pt x="456336" y="432181"/>
                </a:lnTo>
                <a:lnTo>
                  <a:pt x="533476" y="509397"/>
                </a:lnTo>
                <a:lnTo>
                  <a:pt x="549046" y="493776"/>
                </a:lnTo>
                <a:close/>
              </a:path>
              <a:path w="1560830" h="509904">
                <a:moveTo>
                  <a:pt x="657771" y="385064"/>
                </a:moveTo>
                <a:lnTo>
                  <a:pt x="644817" y="372110"/>
                </a:lnTo>
                <a:lnTo>
                  <a:pt x="601637" y="415163"/>
                </a:lnTo>
                <a:lnTo>
                  <a:pt x="580694" y="394208"/>
                </a:lnTo>
                <a:lnTo>
                  <a:pt x="593763" y="381127"/>
                </a:lnTo>
                <a:lnTo>
                  <a:pt x="619417" y="355473"/>
                </a:lnTo>
                <a:lnTo>
                  <a:pt x="606463" y="342392"/>
                </a:lnTo>
                <a:lnTo>
                  <a:pt x="567690" y="381127"/>
                </a:lnTo>
                <a:lnTo>
                  <a:pt x="550595" y="364109"/>
                </a:lnTo>
                <a:lnTo>
                  <a:pt x="592239" y="322453"/>
                </a:lnTo>
                <a:lnTo>
                  <a:pt x="579170" y="309372"/>
                </a:lnTo>
                <a:lnTo>
                  <a:pt x="521970" y="366649"/>
                </a:lnTo>
                <a:lnTo>
                  <a:pt x="599097" y="443738"/>
                </a:lnTo>
                <a:lnTo>
                  <a:pt x="627672" y="415163"/>
                </a:lnTo>
                <a:lnTo>
                  <a:pt x="657771" y="385064"/>
                </a:lnTo>
                <a:close/>
              </a:path>
              <a:path w="1560830" h="509904">
                <a:moveTo>
                  <a:pt x="744512" y="298323"/>
                </a:moveTo>
                <a:lnTo>
                  <a:pt x="698347" y="252095"/>
                </a:lnTo>
                <a:lnTo>
                  <a:pt x="667423" y="221107"/>
                </a:lnTo>
                <a:lnTo>
                  <a:pt x="644055" y="244475"/>
                </a:lnTo>
                <a:lnTo>
                  <a:pt x="682790" y="311023"/>
                </a:lnTo>
                <a:lnTo>
                  <a:pt x="659574" y="297561"/>
                </a:lnTo>
                <a:lnTo>
                  <a:pt x="616242" y="272415"/>
                </a:lnTo>
                <a:lnTo>
                  <a:pt x="592874" y="295656"/>
                </a:lnTo>
                <a:lnTo>
                  <a:pt x="669963" y="372872"/>
                </a:lnTo>
                <a:lnTo>
                  <a:pt x="684441" y="358394"/>
                </a:lnTo>
                <a:lnTo>
                  <a:pt x="623735" y="297561"/>
                </a:lnTo>
                <a:lnTo>
                  <a:pt x="699808" y="343027"/>
                </a:lnTo>
                <a:lnTo>
                  <a:pt x="714794" y="328041"/>
                </a:lnTo>
                <a:lnTo>
                  <a:pt x="704596" y="311023"/>
                </a:lnTo>
                <a:lnTo>
                  <a:pt x="669328" y="252095"/>
                </a:lnTo>
                <a:lnTo>
                  <a:pt x="730034" y="312801"/>
                </a:lnTo>
                <a:lnTo>
                  <a:pt x="744512" y="298323"/>
                </a:lnTo>
                <a:close/>
              </a:path>
              <a:path w="1560830" h="509904">
                <a:moveTo>
                  <a:pt x="830364" y="212471"/>
                </a:moveTo>
                <a:lnTo>
                  <a:pt x="784034" y="192659"/>
                </a:lnTo>
                <a:lnTo>
                  <a:pt x="771055" y="187109"/>
                </a:lnTo>
                <a:lnTo>
                  <a:pt x="771055" y="210693"/>
                </a:lnTo>
                <a:lnTo>
                  <a:pt x="750100" y="231775"/>
                </a:lnTo>
                <a:lnTo>
                  <a:pt x="731812" y="192659"/>
                </a:lnTo>
                <a:lnTo>
                  <a:pt x="771055" y="210693"/>
                </a:lnTo>
                <a:lnTo>
                  <a:pt x="771055" y="187109"/>
                </a:lnTo>
                <a:lnTo>
                  <a:pt x="722287" y="166243"/>
                </a:lnTo>
                <a:lnTo>
                  <a:pt x="705777" y="182753"/>
                </a:lnTo>
                <a:lnTo>
                  <a:pt x="752894" y="289941"/>
                </a:lnTo>
                <a:lnTo>
                  <a:pt x="769404" y="273431"/>
                </a:lnTo>
                <a:lnTo>
                  <a:pt x="758228" y="249555"/>
                </a:lnTo>
                <a:lnTo>
                  <a:pt x="775995" y="231775"/>
                </a:lnTo>
                <a:lnTo>
                  <a:pt x="789089" y="218694"/>
                </a:lnTo>
                <a:lnTo>
                  <a:pt x="813346" y="229489"/>
                </a:lnTo>
                <a:lnTo>
                  <a:pt x="824141" y="218694"/>
                </a:lnTo>
                <a:lnTo>
                  <a:pt x="830364" y="212471"/>
                </a:lnTo>
                <a:close/>
              </a:path>
              <a:path w="1560830" h="509904">
                <a:moveTo>
                  <a:pt x="893102" y="149733"/>
                </a:moveTo>
                <a:lnTo>
                  <a:pt x="880021" y="136779"/>
                </a:lnTo>
                <a:lnTo>
                  <a:pt x="841286" y="175514"/>
                </a:lnTo>
                <a:lnTo>
                  <a:pt x="777786" y="112014"/>
                </a:lnTo>
                <a:lnTo>
                  <a:pt x="762292" y="127508"/>
                </a:lnTo>
                <a:lnTo>
                  <a:pt x="838746" y="204089"/>
                </a:lnTo>
                <a:lnTo>
                  <a:pt x="867321" y="175514"/>
                </a:lnTo>
                <a:lnTo>
                  <a:pt x="893102" y="149733"/>
                </a:lnTo>
                <a:close/>
              </a:path>
              <a:path w="1560830" h="509904">
                <a:moveTo>
                  <a:pt x="962698" y="80137"/>
                </a:moveTo>
                <a:lnTo>
                  <a:pt x="949731" y="67056"/>
                </a:lnTo>
                <a:lnTo>
                  <a:pt x="906691" y="110236"/>
                </a:lnTo>
                <a:lnTo>
                  <a:pt x="885609" y="89154"/>
                </a:lnTo>
                <a:lnTo>
                  <a:pt x="898550" y="76200"/>
                </a:lnTo>
                <a:lnTo>
                  <a:pt x="924344" y="50419"/>
                </a:lnTo>
                <a:lnTo>
                  <a:pt x="911390" y="37465"/>
                </a:lnTo>
                <a:lnTo>
                  <a:pt x="872655" y="76200"/>
                </a:lnTo>
                <a:lnTo>
                  <a:pt x="855510" y="59055"/>
                </a:lnTo>
                <a:lnTo>
                  <a:pt x="897166" y="17526"/>
                </a:lnTo>
                <a:lnTo>
                  <a:pt x="884085" y="4445"/>
                </a:lnTo>
                <a:lnTo>
                  <a:pt x="826935" y="61595"/>
                </a:lnTo>
                <a:lnTo>
                  <a:pt x="904024" y="138811"/>
                </a:lnTo>
                <a:lnTo>
                  <a:pt x="932599" y="110236"/>
                </a:lnTo>
                <a:lnTo>
                  <a:pt x="962698" y="80137"/>
                </a:lnTo>
                <a:close/>
              </a:path>
              <a:path w="1560830" h="509904">
                <a:moveTo>
                  <a:pt x="1384211" y="242570"/>
                </a:moveTo>
                <a:lnTo>
                  <a:pt x="1383830" y="237744"/>
                </a:lnTo>
                <a:lnTo>
                  <a:pt x="1383626" y="233934"/>
                </a:lnTo>
                <a:lnTo>
                  <a:pt x="1383576" y="232791"/>
                </a:lnTo>
                <a:lnTo>
                  <a:pt x="1381798" y="227965"/>
                </a:lnTo>
                <a:lnTo>
                  <a:pt x="1319949" y="161925"/>
                </a:lnTo>
                <a:lnTo>
                  <a:pt x="1304455" y="177546"/>
                </a:lnTo>
                <a:lnTo>
                  <a:pt x="1353223" y="226314"/>
                </a:lnTo>
                <a:lnTo>
                  <a:pt x="1357287" y="230886"/>
                </a:lnTo>
                <a:lnTo>
                  <a:pt x="1359446" y="233934"/>
                </a:lnTo>
                <a:lnTo>
                  <a:pt x="1361732" y="237109"/>
                </a:lnTo>
                <a:lnTo>
                  <a:pt x="1362494" y="240665"/>
                </a:lnTo>
                <a:lnTo>
                  <a:pt x="1337221" y="265430"/>
                </a:lnTo>
                <a:lnTo>
                  <a:pt x="1333157" y="264414"/>
                </a:lnTo>
                <a:lnTo>
                  <a:pt x="1329347" y="262001"/>
                </a:lnTo>
                <a:lnTo>
                  <a:pt x="1326934" y="260350"/>
                </a:lnTo>
                <a:lnTo>
                  <a:pt x="1322489" y="256286"/>
                </a:lnTo>
                <a:lnTo>
                  <a:pt x="1274102" y="207899"/>
                </a:lnTo>
                <a:lnTo>
                  <a:pt x="1258481" y="223520"/>
                </a:lnTo>
                <a:lnTo>
                  <a:pt x="1299629" y="264668"/>
                </a:lnTo>
                <a:lnTo>
                  <a:pt x="1329093" y="286512"/>
                </a:lnTo>
                <a:lnTo>
                  <a:pt x="1329944" y="286512"/>
                </a:lnTo>
                <a:lnTo>
                  <a:pt x="1338618" y="287401"/>
                </a:lnTo>
                <a:lnTo>
                  <a:pt x="1373416" y="265430"/>
                </a:lnTo>
                <a:lnTo>
                  <a:pt x="1374686" y="264160"/>
                </a:lnTo>
                <a:lnTo>
                  <a:pt x="1378877" y="258445"/>
                </a:lnTo>
                <a:lnTo>
                  <a:pt x="1381163" y="253111"/>
                </a:lnTo>
                <a:lnTo>
                  <a:pt x="1383322" y="247650"/>
                </a:lnTo>
                <a:lnTo>
                  <a:pt x="1384211" y="242570"/>
                </a:lnTo>
                <a:close/>
              </a:path>
              <a:path w="1560830" h="509904">
                <a:moveTo>
                  <a:pt x="1474635" y="161544"/>
                </a:moveTo>
                <a:lnTo>
                  <a:pt x="1471079" y="157988"/>
                </a:lnTo>
                <a:lnTo>
                  <a:pt x="1463459" y="150368"/>
                </a:lnTo>
                <a:lnTo>
                  <a:pt x="1397546" y="84455"/>
                </a:lnTo>
                <a:lnTo>
                  <a:pt x="1383068" y="98933"/>
                </a:lnTo>
                <a:lnTo>
                  <a:pt x="1434503" y="150368"/>
                </a:lnTo>
                <a:lnTo>
                  <a:pt x="1351445" y="130429"/>
                </a:lnTo>
                <a:lnTo>
                  <a:pt x="1336332" y="145669"/>
                </a:lnTo>
                <a:lnTo>
                  <a:pt x="1413421" y="222758"/>
                </a:lnTo>
                <a:lnTo>
                  <a:pt x="1427899" y="208280"/>
                </a:lnTo>
                <a:lnTo>
                  <a:pt x="1377607" y="157988"/>
                </a:lnTo>
                <a:lnTo>
                  <a:pt x="1459014" y="177165"/>
                </a:lnTo>
                <a:lnTo>
                  <a:pt x="1474635" y="161544"/>
                </a:lnTo>
                <a:close/>
              </a:path>
              <a:path w="1560830" h="509904">
                <a:moveTo>
                  <a:pt x="1560614" y="75565"/>
                </a:moveTo>
                <a:lnTo>
                  <a:pt x="1482890" y="59055"/>
                </a:lnTo>
                <a:lnTo>
                  <a:pt x="1482001" y="0"/>
                </a:lnTo>
                <a:lnTo>
                  <a:pt x="1461046" y="20955"/>
                </a:lnTo>
                <a:lnTo>
                  <a:pt x="1463738" y="84455"/>
                </a:lnTo>
                <a:lnTo>
                  <a:pt x="1463840" y="86614"/>
                </a:lnTo>
                <a:lnTo>
                  <a:pt x="1429550" y="52451"/>
                </a:lnTo>
                <a:lnTo>
                  <a:pt x="1413929" y="67945"/>
                </a:lnTo>
                <a:lnTo>
                  <a:pt x="1491145" y="145161"/>
                </a:lnTo>
                <a:lnTo>
                  <a:pt x="1506639" y="129540"/>
                </a:lnTo>
                <a:lnTo>
                  <a:pt x="1483398" y="106172"/>
                </a:lnTo>
                <a:lnTo>
                  <a:pt x="1483283" y="95758"/>
                </a:lnTo>
                <a:lnTo>
                  <a:pt x="1483194" y="86614"/>
                </a:lnTo>
                <a:lnTo>
                  <a:pt x="1483144" y="80645"/>
                </a:lnTo>
                <a:lnTo>
                  <a:pt x="1540548" y="95758"/>
                </a:lnTo>
                <a:lnTo>
                  <a:pt x="1555559" y="80645"/>
                </a:lnTo>
                <a:lnTo>
                  <a:pt x="1560614" y="75565"/>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9" name="object 9"/>
          <p:cNvSpPr txBox="1"/>
          <p:nvPr/>
        </p:nvSpPr>
        <p:spPr>
          <a:xfrm>
            <a:off x="2529027" y="1781683"/>
            <a:ext cx="281940"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173</a:t>
            </a:r>
            <a:endParaRPr sz="1200" kern="0">
              <a:solidFill>
                <a:sysClr val="windowText" lastClr="000000"/>
              </a:solidFill>
              <a:latin typeface="Arial"/>
              <a:cs typeface="Arial"/>
            </a:endParaRPr>
          </a:p>
        </p:txBody>
      </p:sp>
      <p:sp>
        <p:nvSpPr>
          <p:cNvPr id="10" name="object 10"/>
          <p:cNvSpPr txBox="1"/>
          <p:nvPr/>
        </p:nvSpPr>
        <p:spPr>
          <a:xfrm>
            <a:off x="3154427" y="2024634"/>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95</a:t>
            </a:r>
            <a:endParaRPr sz="1200" kern="0">
              <a:solidFill>
                <a:sysClr val="windowText" lastClr="000000"/>
              </a:solidFill>
              <a:latin typeface="Arial"/>
              <a:cs typeface="Arial"/>
            </a:endParaRPr>
          </a:p>
        </p:txBody>
      </p:sp>
      <p:sp>
        <p:nvSpPr>
          <p:cNvPr id="11" name="object 11"/>
          <p:cNvSpPr txBox="1"/>
          <p:nvPr/>
        </p:nvSpPr>
        <p:spPr>
          <a:xfrm>
            <a:off x="3788156" y="2328798"/>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3</a:t>
            </a:r>
            <a:endParaRPr sz="1200" kern="0">
              <a:solidFill>
                <a:sysClr val="windowText" lastClr="000000"/>
              </a:solidFill>
              <a:latin typeface="Arial"/>
              <a:cs typeface="Arial"/>
            </a:endParaRPr>
          </a:p>
        </p:txBody>
      </p:sp>
      <p:sp>
        <p:nvSpPr>
          <p:cNvPr id="12" name="object 12"/>
          <p:cNvSpPr txBox="1"/>
          <p:nvPr/>
        </p:nvSpPr>
        <p:spPr>
          <a:xfrm>
            <a:off x="2494890" y="1315592"/>
            <a:ext cx="1180465" cy="349250"/>
          </a:xfrm>
          <a:prstGeom prst="rect">
            <a:avLst/>
          </a:prstGeom>
        </p:spPr>
        <p:txBody>
          <a:bodyPr vert="horz" wrap="square" lIns="0" tIns="15875" rIns="0" bIns="0" rtlCol="0">
            <a:spAutoFit/>
          </a:bodyPr>
          <a:lstStyle/>
          <a:p>
            <a:pPr marL="12700" defTabSz="914400">
              <a:spcBef>
                <a:spcPts val="125"/>
              </a:spcBef>
            </a:pPr>
            <a:r>
              <a:rPr sz="2100" b="1" u="sng" kern="0" spc="-10" dirty="0">
                <a:solidFill>
                  <a:sysClr val="windowText" lastClr="000000"/>
                </a:solidFill>
                <a:uFill>
                  <a:solidFill>
                    <a:srgbClr val="000000"/>
                  </a:solidFill>
                </a:uFill>
                <a:latin typeface="Arial"/>
                <a:cs typeface="Arial"/>
              </a:rPr>
              <a:t>GENDER</a:t>
            </a:r>
            <a:endParaRPr sz="2100" kern="0">
              <a:solidFill>
                <a:sysClr val="windowText" lastClr="000000"/>
              </a:solidFill>
              <a:latin typeface="Arial"/>
              <a:cs typeface="Arial"/>
            </a:endParaRPr>
          </a:p>
        </p:txBody>
      </p:sp>
      <p:grpSp>
        <p:nvGrpSpPr>
          <p:cNvPr id="13" name="object 13"/>
          <p:cNvGrpSpPr/>
          <p:nvPr/>
        </p:nvGrpSpPr>
        <p:grpSpPr>
          <a:xfrm>
            <a:off x="1612201" y="1223773"/>
            <a:ext cx="6003290" cy="2273935"/>
            <a:chOff x="88201" y="1223772"/>
            <a:chExt cx="6003290" cy="2273935"/>
          </a:xfrm>
        </p:grpSpPr>
        <p:sp>
          <p:nvSpPr>
            <p:cNvPr id="14" name="object 14"/>
            <p:cNvSpPr/>
            <p:nvPr/>
          </p:nvSpPr>
          <p:spPr>
            <a:xfrm>
              <a:off x="92964" y="1249680"/>
              <a:ext cx="2936875" cy="2171700"/>
            </a:xfrm>
            <a:custGeom>
              <a:avLst/>
              <a:gdLst/>
              <a:ahLst/>
              <a:cxnLst/>
              <a:rect l="l" t="t" r="r" b="b"/>
              <a:pathLst>
                <a:path w="2936875" h="2171700">
                  <a:moveTo>
                    <a:pt x="0" y="2171700"/>
                  </a:moveTo>
                  <a:lnTo>
                    <a:pt x="2936748" y="2171700"/>
                  </a:lnTo>
                  <a:lnTo>
                    <a:pt x="2936748" y="0"/>
                  </a:lnTo>
                  <a:lnTo>
                    <a:pt x="0" y="0"/>
                  </a:lnTo>
                  <a:lnTo>
                    <a:pt x="0" y="2171700"/>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pic>
          <p:nvPicPr>
            <p:cNvPr id="15" name="object 15"/>
            <p:cNvPicPr/>
            <p:nvPr/>
          </p:nvPicPr>
          <p:blipFill>
            <a:blip r:embed="rId5" cstate="print"/>
            <a:stretch>
              <a:fillRect/>
            </a:stretch>
          </p:blipFill>
          <p:spPr>
            <a:xfrm>
              <a:off x="3142487" y="1223772"/>
              <a:ext cx="2948940" cy="2273807"/>
            </a:xfrm>
            <a:prstGeom prst="rect">
              <a:avLst/>
            </a:prstGeom>
          </p:spPr>
        </p:pic>
        <p:sp>
          <p:nvSpPr>
            <p:cNvPr id="16" name="object 16"/>
            <p:cNvSpPr/>
            <p:nvPr/>
          </p:nvSpPr>
          <p:spPr>
            <a:xfrm>
              <a:off x="3168396" y="1249680"/>
              <a:ext cx="2847340" cy="2171700"/>
            </a:xfrm>
            <a:custGeom>
              <a:avLst/>
              <a:gdLst/>
              <a:ahLst/>
              <a:cxnLst/>
              <a:rect l="l" t="t" r="r" b="b"/>
              <a:pathLst>
                <a:path w="2847340" h="2171700">
                  <a:moveTo>
                    <a:pt x="2846832" y="0"/>
                  </a:moveTo>
                  <a:lnTo>
                    <a:pt x="0" y="0"/>
                  </a:lnTo>
                  <a:lnTo>
                    <a:pt x="0" y="2171700"/>
                  </a:lnTo>
                  <a:lnTo>
                    <a:pt x="2846832" y="2171700"/>
                  </a:lnTo>
                  <a:lnTo>
                    <a:pt x="2846832"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17" name="object 17"/>
            <p:cNvPicPr/>
            <p:nvPr/>
          </p:nvPicPr>
          <p:blipFill>
            <a:blip r:embed="rId6" cstate="print"/>
            <a:stretch>
              <a:fillRect/>
            </a:stretch>
          </p:blipFill>
          <p:spPr>
            <a:xfrm>
              <a:off x="3752087" y="1822691"/>
              <a:ext cx="2004822" cy="793254"/>
            </a:xfrm>
            <a:prstGeom prst="rect">
              <a:avLst/>
            </a:prstGeom>
          </p:spPr>
        </p:pic>
        <p:sp>
          <p:nvSpPr>
            <p:cNvPr id="18" name="object 18"/>
            <p:cNvSpPr/>
            <p:nvPr/>
          </p:nvSpPr>
          <p:spPr>
            <a:xfrm>
              <a:off x="3580511" y="2701035"/>
              <a:ext cx="1861820" cy="577850"/>
            </a:xfrm>
            <a:custGeom>
              <a:avLst/>
              <a:gdLst/>
              <a:ahLst/>
              <a:cxnLst/>
              <a:rect l="l" t="t" r="r" b="b"/>
              <a:pathLst>
                <a:path w="1861820" h="577850">
                  <a:moveTo>
                    <a:pt x="118872" y="349123"/>
                  </a:moveTo>
                  <a:lnTo>
                    <a:pt x="118529" y="345186"/>
                  </a:lnTo>
                  <a:lnTo>
                    <a:pt x="118491" y="344678"/>
                  </a:lnTo>
                  <a:lnTo>
                    <a:pt x="116497" y="338709"/>
                  </a:lnTo>
                  <a:lnTo>
                    <a:pt x="116370" y="338328"/>
                  </a:lnTo>
                  <a:lnTo>
                    <a:pt x="115443" y="335534"/>
                  </a:lnTo>
                  <a:lnTo>
                    <a:pt x="113030" y="331724"/>
                  </a:lnTo>
                  <a:lnTo>
                    <a:pt x="109855" y="328422"/>
                  </a:lnTo>
                  <a:lnTo>
                    <a:pt x="106045" y="324739"/>
                  </a:lnTo>
                  <a:lnTo>
                    <a:pt x="105664" y="324358"/>
                  </a:lnTo>
                  <a:lnTo>
                    <a:pt x="100965" y="321945"/>
                  </a:lnTo>
                  <a:lnTo>
                    <a:pt x="98552" y="321665"/>
                  </a:lnTo>
                  <a:lnTo>
                    <a:pt x="98552" y="353441"/>
                  </a:lnTo>
                  <a:lnTo>
                    <a:pt x="97663" y="356108"/>
                  </a:lnTo>
                  <a:lnTo>
                    <a:pt x="73279" y="382270"/>
                  </a:lnTo>
                  <a:lnTo>
                    <a:pt x="54356" y="363220"/>
                  </a:lnTo>
                  <a:lnTo>
                    <a:pt x="66167" y="351409"/>
                  </a:lnTo>
                  <a:lnTo>
                    <a:pt x="72390" y="345186"/>
                  </a:lnTo>
                  <a:lnTo>
                    <a:pt x="76962" y="341249"/>
                  </a:lnTo>
                  <a:lnTo>
                    <a:pt x="82296" y="338709"/>
                  </a:lnTo>
                  <a:lnTo>
                    <a:pt x="84836" y="338328"/>
                  </a:lnTo>
                  <a:lnTo>
                    <a:pt x="87376" y="338709"/>
                  </a:lnTo>
                  <a:lnTo>
                    <a:pt x="98298" y="350647"/>
                  </a:lnTo>
                  <a:lnTo>
                    <a:pt x="98552" y="353441"/>
                  </a:lnTo>
                  <a:lnTo>
                    <a:pt x="98552" y="321665"/>
                  </a:lnTo>
                  <a:lnTo>
                    <a:pt x="95631" y="321310"/>
                  </a:lnTo>
                  <a:lnTo>
                    <a:pt x="90297" y="320548"/>
                  </a:lnTo>
                  <a:lnTo>
                    <a:pt x="84836" y="321691"/>
                  </a:lnTo>
                  <a:lnTo>
                    <a:pt x="79248" y="324739"/>
                  </a:lnTo>
                  <a:lnTo>
                    <a:pt x="80797" y="320548"/>
                  </a:lnTo>
                  <a:lnTo>
                    <a:pt x="80899" y="320294"/>
                  </a:lnTo>
                  <a:lnTo>
                    <a:pt x="81267" y="315976"/>
                  </a:lnTo>
                  <a:lnTo>
                    <a:pt x="81165" y="315341"/>
                  </a:lnTo>
                  <a:lnTo>
                    <a:pt x="80429" y="312039"/>
                  </a:lnTo>
                  <a:lnTo>
                    <a:pt x="80340" y="311658"/>
                  </a:lnTo>
                  <a:lnTo>
                    <a:pt x="79248" y="306705"/>
                  </a:lnTo>
                  <a:lnTo>
                    <a:pt x="77089" y="302768"/>
                  </a:lnTo>
                  <a:lnTo>
                    <a:pt x="70739" y="296418"/>
                  </a:lnTo>
                  <a:lnTo>
                    <a:pt x="67310" y="294259"/>
                  </a:lnTo>
                  <a:lnTo>
                    <a:pt x="65278" y="293738"/>
                  </a:lnTo>
                  <a:lnTo>
                    <a:pt x="65278" y="320294"/>
                  </a:lnTo>
                  <a:lnTo>
                    <a:pt x="65278" y="325882"/>
                  </a:lnTo>
                  <a:lnTo>
                    <a:pt x="64350" y="328422"/>
                  </a:lnTo>
                  <a:lnTo>
                    <a:pt x="64262" y="328676"/>
                  </a:lnTo>
                  <a:lnTo>
                    <a:pt x="62103" y="331343"/>
                  </a:lnTo>
                  <a:lnTo>
                    <a:pt x="60960" y="332867"/>
                  </a:lnTo>
                  <a:lnTo>
                    <a:pt x="57531" y="336423"/>
                  </a:lnTo>
                  <a:lnTo>
                    <a:pt x="42545" y="351409"/>
                  </a:lnTo>
                  <a:lnTo>
                    <a:pt x="26162" y="335026"/>
                  </a:lnTo>
                  <a:lnTo>
                    <a:pt x="45212" y="315976"/>
                  </a:lnTo>
                  <a:lnTo>
                    <a:pt x="46863" y="314833"/>
                  </a:lnTo>
                  <a:lnTo>
                    <a:pt x="49530" y="312674"/>
                  </a:lnTo>
                  <a:lnTo>
                    <a:pt x="52197" y="311658"/>
                  </a:lnTo>
                  <a:lnTo>
                    <a:pt x="56007" y="312039"/>
                  </a:lnTo>
                  <a:lnTo>
                    <a:pt x="57277" y="312039"/>
                  </a:lnTo>
                  <a:lnTo>
                    <a:pt x="59690" y="313182"/>
                  </a:lnTo>
                  <a:lnTo>
                    <a:pt x="61849" y="315341"/>
                  </a:lnTo>
                  <a:lnTo>
                    <a:pt x="64135" y="317754"/>
                  </a:lnTo>
                  <a:lnTo>
                    <a:pt x="65278" y="320294"/>
                  </a:lnTo>
                  <a:lnTo>
                    <a:pt x="65278" y="293738"/>
                  </a:lnTo>
                  <a:lnTo>
                    <a:pt x="59436" y="292227"/>
                  </a:lnTo>
                  <a:lnTo>
                    <a:pt x="55003" y="292227"/>
                  </a:lnTo>
                  <a:lnTo>
                    <a:pt x="51943" y="292862"/>
                  </a:lnTo>
                  <a:lnTo>
                    <a:pt x="48260" y="293497"/>
                  </a:lnTo>
                  <a:lnTo>
                    <a:pt x="44831" y="295021"/>
                  </a:lnTo>
                  <a:lnTo>
                    <a:pt x="41656" y="297307"/>
                  </a:lnTo>
                  <a:lnTo>
                    <a:pt x="38354" y="299593"/>
                  </a:lnTo>
                  <a:lnTo>
                    <a:pt x="33909" y="303530"/>
                  </a:lnTo>
                  <a:lnTo>
                    <a:pt x="0" y="337566"/>
                  </a:lnTo>
                  <a:lnTo>
                    <a:pt x="70993" y="408432"/>
                  </a:lnTo>
                  <a:lnTo>
                    <a:pt x="95123" y="384302"/>
                  </a:lnTo>
                  <a:lnTo>
                    <a:pt x="97116" y="382270"/>
                  </a:lnTo>
                  <a:lnTo>
                    <a:pt x="104140" y="375158"/>
                  </a:lnTo>
                  <a:lnTo>
                    <a:pt x="109728" y="369189"/>
                  </a:lnTo>
                  <a:lnTo>
                    <a:pt x="115316" y="362331"/>
                  </a:lnTo>
                  <a:lnTo>
                    <a:pt x="117348" y="358013"/>
                  </a:lnTo>
                  <a:lnTo>
                    <a:pt x="118872" y="349123"/>
                  </a:lnTo>
                  <a:close/>
                </a:path>
                <a:path w="1861820" h="577850">
                  <a:moveTo>
                    <a:pt x="192405" y="287020"/>
                  </a:moveTo>
                  <a:lnTo>
                    <a:pt x="180467" y="275082"/>
                  </a:lnTo>
                  <a:lnTo>
                    <a:pt x="144780" y="310769"/>
                  </a:lnTo>
                  <a:lnTo>
                    <a:pt x="86360" y="252349"/>
                  </a:lnTo>
                  <a:lnTo>
                    <a:pt x="72009" y="266700"/>
                  </a:lnTo>
                  <a:lnTo>
                    <a:pt x="142367" y="337058"/>
                  </a:lnTo>
                  <a:lnTo>
                    <a:pt x="168656" y="310769"/>
                  </a:lnTo>
                  <a:lnTo>
                    <a:pt x="192405" y="287020"/>
                  </a:lnTo>
                  <a:close/>
                </a:path>
                <a:path w="1861820" h="577850">
                  <a:moveTo>
                    <a:pt x="266319" y="213106"/>
                  </a:moveTo>
                  <a:lnTo>
                    <a:pt x="223621" y="194818"/>
                  </a:lnTo>
                  <a:lnTo>
                    <a:pt x="211963" y="189826"/>
                  </a:lnTo>
                  <a:lnTo>
                    <a:pt x="211963" y="211328"/>
                  </a:lnTo>
                  <a:lnTo>
                    <a:pt x="192532" y="230759"/>
                  </a:lnTo>
                  <a:lnTo>
                    <a:pt x="175768" y="194818"/>
                  </a:lnTo>
                  <a:lnTo>
                    <a:pt x="211963" y="211328"/>
                  </a:lnTo>
                  <a:lnTo>
                    <a:pt x="211963" y="189826"/>
                  </a:lnTo>
                  <a:lnTo>
                    <a:pt x="167005" y="170561"/>
                  </a:lnTo>
                  <a:lnTo>
                    <a:pt x="151892" y="185674"/>
                  </a:lnTo>
                  <a:lnTo>
                    <a:pt x="195199" y="284226"/>
                  </a:lnTo>
                  <a:lnTo>
                    <a:pt x="210312" y="269113"/>
                  </a:lnTo>
                  <a:lnTo>
                    <a:pt x="200152" y="247142"/>
                  </a:lnTo>
                  <a:lnTo>
                    <a:pt x="216458" y="230759"/>
                  </a:lnTo>
                  <a:lnTo>
                    <a:pt x="228473" y="218694"/>
                  </a:lnTo>
                  <a:lnTo>
                    <a:pt x="250825" y="228600"/>
                  </a:lnTo>
                  <a:lnTo>
                    <a:pt x="260731" y="218694"/>
                  </a:lnTo>
                  <a:lnTo>
                    <a:pt x="266319" y="213106"/>
                  </a:lnTo>
                  <a:close/>
                </a:path>
                <a:path w="1861820" h="577850">
                  <a:moveTo>
                    <a:pt x="317969" y="146558"/>
                  </a:moveTo>
                  <a:lnTo>
                    <a:pt x="317906" y="145643"/>
                  </a:lnTo>
                  <a:lnTo>
                    <a:pt x="317055" y="139954"/>
                  </a:lnTo>
                  <a:lnTo>
                    <a:pt x="316966" y="139357"/>
                  </a:lnTo>
                  <a:lnTo>
                    <a:pt x="314693" y="132283"/>
                  </a:lnTo>
                  <a:lnTo>
                    <a:pt x="311150" y="124968"/>
                  </a:lnTo>
                  <a:lnTo>
                    <a:pt x="292862" y="134493"/>
                  </a:lnTo>
                  <a:lnTo>
                    <a:pt x="296799" y="140843"/>
                  </a:lnTo>
                  <a:lnTo>
                    <a:pt x="298577" y="146189"/>
                  </a:lnTo>
                  <a:lnTo>
                    <a:pt x="298704" y="146558"/>
                  </a:lnTo>
                  <a:lnTo>
                    <a:pt x="298335" y="151574"/>
                  </a:lnTo>
                  <a:lnTo>
                    <a:pt x="298132" y="155600"/>
                  </a:lnTo>
                  <a:lnTo>
                    <a:pt x="298069" y="156972"/>
                  </a:lnTo>
                  <a:lnTo>
                    <a:pt x="295910" y="161417"/>
                  </a:lnTo>
                  <a:lnTo>
                    <a:pt x="292100" y="165227"/>
                  </a:lnTo>
                  <a:lnTo>
                    <a:pt x="286893" y="170561"/>
                  </a:lnTo>
                  <a:lnTo>
                    <a:pt x="286677" y="170561"/>
                  </a:lnTo>
                  <a:lnTo>
                    <a:pt x="280924" y="172720"/>
                  </a:lnTo>
                  <a:lnTo>
                    <a:pt x="273812" y="172085"/>
                  </a:lnTo>
                  <a:lnTo>
                    <a:pt x="240118" y="145643"/>
                  </a:lnTo>
                  <a:lnTo>
                    <a:pt x="235839" y="127508"/>
                  </a:lnTo>
                  <a:lnTo>
                    <a:pt x="238252" y="121285"/>
                  </a:lnTo>
                  <a:lnTo>
                    <a:pt x="243586" y="116078"/>
                  </a:lnTo>
                  <a:lnTo>
                    <a:pt x="247396" y="112268"/>
                  </a:lnTo>
                  <a:lnTo>
                    <a:pt x="251587" y="110109"/>
                  </a:lnTo>
                  <a:lnTo>
                    <a:pt x="256413" y="109601"/>
                  </a:lnTo>
                  <a:lnTo>
                    <a:pt x="261239" y="108966"/>
                  </a:lnTo>
                  <a:lnTo>
                    <a:pt x="265938" y="110109"/>
                  </a:lnTo>
                  <a:lnTo>
                    <a:pt x="270383" y="113030"/>
                  </a:lnTo>
                  <a:lnTo>
                    <a:pt x="272859" y="108966"/>
                  </a:lnTo>
                  <a:lnTo>
                    <a:pt x="281178" y="95377"/>
                  </a:lnTo>
                  <a:lnTo>
                    <a:pt x="273939" y="91313"/>
                  </a:lnTo>
                  <a:lnTo>
                    <a:pt x="267081" y="89408"/>
                  </a:lnTo>
                  <a:lnTo>
                    <a:pt x="260858" y="89662"/>
                  </a:lnTo>
                  <a:lnTo>
                    <a:pt x="225552" y="110820"/>
                  </a:lnTo>
                  <a:lnTo>
                    <a:pt x="217805" y="136906"/>
                  </a:lnTo>
                  <a:lnTo>
                    <a:pt x="219049" y="145643"/>
                  </a:lnTo>
                  <a:lnTo>
                    <a:pt x="244589" y="180975"/>
                  </a:lnTo>
                  <a:lnTo>
                    <a:pt x="271653" y="190881"/>
                  </a:lnTo>
                  <a:lnTo>
                    <a:pt x="280720" y="190258"/>
                  </a:lnTo>
                  <a:lnTo>
                    <a:pt x="289242" y="187807"/>
                  </a:lnTo>
                  <a:lnTo>
                    <a:pt x="297180" y="183489"/>
                  </a:lnTo>
                  <a:lnTo>
                    <a:pt x="304546" y="177292"/>
                  </a:lnTo>
                  <a:lnTo>
                    <a:pt x="308559" y="172720"/>
                  </a:lnTo>
                  <a:lnTo>
                    <a:pt x="309651" y="171488"/>
                  </a:lnTo>
                  <a:lnTo>
                    <a:pt x="313575" y="165468"/>
                  </a:lnTo>
                  <a:lnTo>
                    <a:pt x="316268" y="159245"/>
                  </a:lnTo>
                  <a:lnTo>
                    <a:pt x="317754" y="152781"/>
                  </a:lnTo>
                  <a:lnTo>
                    <a:pt x="317969" y="146558"/>
                  </a:lnTo>
                  <a:close/>
                </a:path>
                <a:path w="1861820" h="577850">
                  <a:moveTo>
                    <a:pt x="409829" y="69596"/>
                  </a:moveTo>
                  <a:lnTo>
                    <a:pt x="338328" y="54356"/>
                  </a:lnTo>
                  <a:lnTo>
                    <a:pt x="337439" y="0"/>
                  </a:lnTo>
                  <a:lnTo>
                    <a:pt x="318262" y="19304"/>
                  </a:lnTo>
                  <a:lnTo>
                    <a:pt x="320802" y="79756"/>
                  </a:lnTo>
                  <a:lnTo>
                    <a:pt x="289306" y="48260"/>
                  </a:lnTo>
                  <a:lnTo>
                    <a:pt x="274955" y="62611"/>
                  </a:lnTo>
                  <a:lnTo>
                    <a:pt x="345948" y="133604"/>
                  </a:lnTo>
                  <a:lnTo>
                    <a:pt x="360172" y="119253"/>
                  </a:lnTo>
                  <a:lnTo>
                    <a:pt x="338836" y="97790"/>
                  </a:lnTo>
                  <a:lnTo>
                    <a:pt x="338721" y="88138"/>
                  </a:lnTo>
                  <a:lnTo>
                    <a:pt x="338632" y="79756"/>
                  </a:lnTo>
                  <a:lnTo>
                    <a:pt x="338582" y="74295"/>
                  </a:lnTo>
                  <a:lnTo>
                    <a:pt x="391287" y="88138"/>
                  </a:lnTo>
                  <a:lnTo>
                    <a:pt x="405130" y="74295"/>
                  </a:lnTo>
                  <a:lnTo>
                    <a:pt x="409829" y="69596"/>
                  </a:lnTo>
                  <a:close/>
                </a:path>
                <a:path w="1861820" h="577850">
                  <a:moveTo>
                    <a:pt x="532257" y="312039"/>
                  </a:moveTo>
                  <a:lnTo>
                    <a:pt x="524129" y="298704"/>
                  </a:lnTo>
                  <a:lnTo>
                    <a:pt x="478536" y="223774"/>
                  </a:lnTo>
                  <a:lnTo>
                    <a:pt x="464058" y="238252"/>
                  </a:lnTo>
                  <a:lnTo>
                    <a:pt x="502793" y="298704"/>
                  </a:lnTo>
                  <a:lnTo>
                    <a:pt x="485406" y="288290"/>
                  </a:lnTo>
                  <a:lnTo>
                    <a:pt x="440690" y="261493"/>
                  </a:lnTo>
                  <a:lnTo>
                    <a:pt x="423672" y="278638"/>
                  </a:lnTo>
                  <a:lnTo>
                    <a:pt x="459486" y="340360"/>
                  </a:lnTo>
                  <a:lnTo>
                    <a:pt x="400050" y="302260"/>
                  </a:lnTo>
                  <a:lnTo>
                    <a:pt x="385318" y="316865"/>
                  </a:lnTo>
                  <a:lnTo>
                    <a:pt x="473329" y="370967"/>
                  </a:lnTo>
                  <a:lnTo>
                    <a:pt x="488823" y="355346"/>
                  </a:lnTo>
                  <a:lnTo>
                    <a:pt x="480098" y="340360"/>
                  </a:lnTo>
                  <a:lnTo>
                    <a:pt x="449834" y="288290"/>
                  </a:lnTo>
                  <a:lnTo>
                    <a:pt x="517017" y="327152"/>
                  </a:lnTo>
                  <a:lnTo>
                    <a:pt x="532257" y="312039"/>
                  </a:lnTo>
                  <a:close/>
                </a:path>
                <a:path w="1861820" h="577850">
                  <a:moveTo>
                    <a:pt x="613791" y="230505"/>
                  </a:moveTo>
                  <a:lnTo>
                    <a:pt x="597027" y="213741"/>
                  </a:lnTo>
                  <a:lnTo>
                    <a:pt x="542798" y="159512"/>
                  </a:lnTo>
                  <a:lnTo>
                    <a:pt x="528447" y="173863"/>
                  </a:lnTo>
                  <a:lnTo>
                    <a:pt x="556514" y="201930"/>
                  </a:lnTo>
                  <a:lnTo>
                    <a:pt x="556260" y="201930"/>
                  </a:lnTo>
                  <a:lnTo>
                    <a:pt x="528320" y="229870"/>
                  </a:lnTo>
                  <a:lnTo>
                    <a:pt x="500380" y="201930"/>
                  </a:lnTo>
                  <a:lnTo>
                    <a:pt x="486029" y="216281"/>
                  </a:lnTo>
                  <a:lnTo>
                    <a:pt x="557022" y="287274"/>
                  </a:lnTo>
                  <a:lnTo>
                    <a:pt x="571373" y="272923"/>
                  </a:lnTo>
                  <a:lnTo>
                    <a:pt x="540258" y="241808"/>
                  </a:lnTo>
                  <a:lnTo>
                    <a:pt x="552246" y="229870"/>
                  </a:lnTo>
                  <a:lnTo>
                    <a:pt x="568452" y="213741"/>
                  </a:lnTo>
                  <a:lnTo>
                    <a:pt x="599440" y="244856"/>
                  </a:lnTo>
                  <a:lnTo>
                    <a:pt x="613791" y="230505"/>
                  </a:lnTo>
                  <a:close/>
                </a:path>
                <a:path w="1861820" h="577850">
                  <a:moveTo>
                    <a:pt x="641985" y="202184"/>
                  </a:moveTo>
                  <a:lnTo>
                    <a:pt x="570992" y="131318"/>
                  </a:lnTo>
                  <a:lnTo>
                    <a:pt x="556641" y="145669"/>
                  </a:lnTo>
                  <a:lnTo>
                    <a:pt x="627634" y="216535"/>
                  </a:lnTo>
                  <a:lnTo>
                    <a:pt x="641985" y="202184"/>
                  </a:lnTo>
                  <a:close/>
                </a:path>
                <a:path w="1861820" h="577850">
                  <a:moveTo>
                    <a:pt x="685292" y="158877"/>
                  </a:moveTo>
                  <a:lnTo>
                    <a:pt x="640715" y="114300"/>
                  </a:lnTo>
                  <a:lnTo>
                    <a:pt x="626364" y="99949"/>
                  </a:lnTo>
                  <a:lnTo>
                    <a:pt x="647446" y="78867"/>
                  </a:lnTo>
                  <a:lnTo>
                    <a:pt x="635381" y="66929"/>
                  </a:lnTo>
                  <a:lnTo>
                    <a:pt x="578993" y="123317"/>
                  </a:lnTo>
                  <a:lnTo>
                    <a:pt x="590931" y="135382"/>
                  </a:lnTo>
                  <a:lnTo>
                    <a:pt x="612013" y="114300"/>
                  </a:lnTo>
                  <a:lnTo>
                    <a:pt x="671068" y="173228"/>
                  </a:lnTo>
                  <a:lnTo>
                    <a:pt x="685292" y="158877"/>
                  </a:lnTo>
                  <a:close/>
                </a:path>
                <a:path w="1861820" h="577850">
                  <a:moveTo>
                    <a:pt x="731012" y="478028"/>
                  </a:moveTo>
                  <a:lnTo>
                    <a:pt x="714248" y="461264"/>
                  </a:lnTo>
                  <a:lnTo>
                    <a:pt x="660019" y="407035"/>
                  </a:lnTo>
                  <a:lnTo>
                    <a:pt x="645668" y="421386"/>
                  </a:lnTo>
                  <a:lnTo>
                    <a:pt x="673735" y="449453"/>
                  </a:lnTo>
                  <a:lnTo>
                    <a:pt x="673481" y="449453"/>
                  </a:lnTo>
                  <a:lnTo>
                    <a:pt x="645541" y="477393"/>
                  </a:lnTo>
                  <a:lnTo>
                    <a:pt x="617601" y="449453"/>
                  </a:lnTo>
                  <a:lnTo>
                    <a:pt x="603250" y="463804"/>
                  </a:lnTo>
                  <a:lnTo>
                    <a:pt x="674243" y="534797"/>
                  </a:lnTo>
                  <a:lnTo>
                    <a:pt x="688594" y="520446"/>
                  </a:lnTo>
                  <a:lnTo>
                    <a:pt x="657606" y="489458"/>
                  </a:lnTo>
                  <a:lnTo>
                    <a:pt x="669607" y="477393"/>
                  </a:lnTo>
                  <a:lnTo>
                    <a:pt x="685673" y="461264"/>
                  </a:lnTo>
                  <a:lnTo>
                    <a:pt x="716661" y="492379"/>
                  </a:lnTo>
                  <a:lnTo>
                    <a:pt x="731012" y="478028"/>
                  </a:lnTo>
                  <a:close/>
                </a:path>
                <a:path w="1861820" h="577850">
                  <a:moveTo>
                    <a:pt x="759206" y="449834"/>
                  </a:moveTo>
                  <a:lnTo>
                    <a:pt x="688213" y="378841"/>
                  </a:lnTo>
                  <a:lnTo>
                    <a:pt x="673989" y="393192"/>
                  </a:lnTo>
                  <a:lnTo>
                    <a:pt x="744855" y="464058"/>
                  </a:lnTo>
                  <a:lnTo>
                    <a:pt x="759206" y="449834"/>
                  </a:lnTo>
                  <a:close/>
                </a:path>
                <a:path w="1861820" h="577850">
                  <a:moveTo>
                    <a:pt x="769366" y="74930"/>
                  </a:moveTo>
                  <a:lnTo>
                    <a:pt x="757428" y="62865"/>
                  </a:lnTo>
                  <a:lnTo>
                    <a:pt x="717804" y="102616"/>
                  </a:lnTo>
                  <a:lnTo>
                    <a:pt x="698373" y="83312"/>
                  </a:lnTo>
                  <a:lnTo>
                    <a:pt x="710438" y="71247"/>
                  </a:lnTo>
                  <a:lnTo>
                    <a:pt x="734060" y="47625"/>
                  </a:lnTo>
                  <a:lnTo>
                    <a:pt x="722122" y="35687"/>
                  </a:lnTo>
                  <a:lnTo>
                    <a:pt x="686435" y="71247"/>
                  </a:lnTo>
                  <a:lnTo>
                    <a:pt x="670687" y="55499"/>
                  </a:lnTo>
                  <a:lnTo>
                    <a:pt x="709041" y="17272"/>
                  </a:lnTo>
                  <a:lnTo>
                    <a:pt x="696976" y="5207"/>
                  </a:lnTo>
                  <a:lnTo>
                    <a:pt x="644398" y="57912"/>
                  </a:lnTo>
                  <a:lnTo>
                    <a:pt x="715391" y="128905"/>
                  </a:lnTo>
                  <a:lnTo>
                    <a:pt x="741680" y="102616"/>
                  </a:lnTo>
                  <a:lnTo>
                    <a:pt x="769366" y="74930"/>
                  </a:lnTo>
                  <a:close/>
                </a:path>
                <a:path w="1861820" h="577850">
                  <a:moveTo>
                    <a:pt x="816102" y="381508"/>
                  </a:moveTo>
                  <a:lnTo>
                    <a:pt x="787654" y="351282"/>
                  </a:lnTo>
                  <a:lnTo>
                    <a:pt x="782701" y="351536"/>
                  </a:lnTo>
                  <a:lnTo>
                    <a:pt x="777621" y="353060"/>
                  </a:lnTo>
                  <a:lnTo>
                    <a:pt x="772007" y="354838"/>
                  </a:lnTo>
                  <a:lnTo>
                    <a:pt x="772160" y="354838"/>
                  </a:lnTo>
                  <a:lnTo>
                    <a:pt x="765556" y="358140"/>
                  </a:lnTo>
                  <a:lnTo>
                    <a:pt x="748411" y="368808"/>
                  </a:lnTo>
                  <a:lnTo>
                    <a:pt x="742442" y="371602"/>
                  </a:lnTo>
                  <a:lnTo>
                    <a:pt x="739013" y="371856"/>
                  </a:lnTo>
                  <a:lnTo>
                    <a:pt x="736460" y="372122"/>
                  </a:lnTo>
                  <a:lnTo>
                    <a:pt x="734314" y="371348"/>
                  </a:lnTo>
                  <a:lnTo>
                    <a:pt x="730758" y="367792"/>
                  </a:lnTo>
                  <a:lnTo>
                    <a:pt x="730186" y="365887"/>
                  </a:lnTo>
                  <a:lnTo>
                    <a:pt x="730211" y="364998"/>
                  </a:lnTo>
                  <a:lnTo>
                    <a:pt x="748284" y="344043"/>
                  </a:lnTo>
                  <a:lnTo>
                    <a:pt x="747941" y="344043"/>
                  </a:lnTo>
                  <a:lnTo>
                    <a:pt x="752856" y="343535"/>
                  </a:lnTo>
                  <a:lnTo>
                    <a:pt x="756793" y="344805"/>
                  </a:lnTo>
                  <a:lnTo>
                    <a:pt x="760984" y="347853"/>
                  </a:lnTo>
                  <a:lnTo>
                    <a:pt x="764959" y="343535"/>
                  </a:lnTo>
                  <a:lnTo>
                    <a:pt x="774700" y="332994"/>
                  </a:lnTo>
                  <a:lnTo>
                    <a:pt x="767969" y="326644"/>
                  </a:lnTo>
                  <a:lnTo>
                    <a:pt x="760349" y="323850"/>
                  </a:lnTo>
                  <a:lnTo>
                    <a:pt x="720598" y="344043"/>
                  </a:lnTo>
                  <a:lnTo>
                    <a:pt x="711708" y="365887"/>
                  </a:lnTo>
                  <a:lnTo>
                    <a:pt x="713879" y="375793"/>
                  </a:lnTo>
                  <a:lnTo>
                    <a:pt x="713994" y="376301"/>
                  </a:lnTo>
                  <a:lnTo>
                    <a:pt x="716280" y="380746"/>
                  </a:lnTo>
                  <a:lnTo>
                    <a:pt x="719963" y="384302"/>
                  </a:lnTo>
                  <a:lnTo>
                    <a:pt x="725551" y="390017"/>
                  </a:lnTo>
                  <a:lnTo>
                    <a:pt x="732409" y="392557"/>
                  </a:lnTo>
                  <a:lnTo>
                    <a:pt x="740664" y="392049"/>
                  </a:lnTo>
                  <a:lnTo>
                    <a:pt x="746633" y="391795"/>
                  </a:lnTo>
                  <a:lnTo>
                    <a:pt x="754380" y="388747"/>
                  </a:lnTo>
                  <a:lnTo>
                    <a:pt x="763905" y="382905"/>
                  </a:lnTo>
                  <a:lnTo>
                    <a:pt x="771398" y="378460"/>
                  </a:lnTo>
                  <a:lnTo>
                    <a:pt x="775995" y="375793"/>
                  </a:lnTo>
                  <a:lnTo>
                    <a:pt x="778510" y="374523"/>
                  </a:lnTo>
                  <a:lnTo>
                    <a:pt x="781812" y="372999"/>
                  </a:lnTo>
                  <a:lnTo>
                    <a:pt x="784606" y="372237"/>
                  </a:lnTo>
                  <a:lnTo>
                    <a:pt x="788924" y="372745"/>
                  </a:lnTo>
                  <a:lnTo>
                    <a:pt x="790829" y="373634"/>
                  </a:lnTo>
                  <a:lnTo>
                    <a:pt x="795147" y="377952"/>
                  </a:lnTo>
                  <a:lnTo>
                    <a:pt x="796163" y="381381"/>
                  </a:lnTo>
                  <a:lnTo>
                    <a:pt x="795616" y="387350"/>
                  </a:lnTo>
                  <a:lnTo>
                    <a:pt x="795502" y="388747"/>
                  </a:lnTo>
                  <a:lnTo>
                    <a:pt x="769874" y="406527"/>
                  </a:lnTo>
                  <a:lnTo>
                    <a:pt x="764794" y="404749"/>
                  </a:lnTo>
                  <a:lnTo>
                    <a:pt x="759206" y="400939"/>
                  </a:lnTo>
                  <a:lnTo>
                    <a:pt x="746633" y="416179"/>
                  </a:lnTo>
                  <a:lnTo>
                    <a:pt x="753300" y="420712"/>
                  </a:lnTo>
                  <a:lnTo>
                    <a:pt x="759980" y="423799"/>
                  </a:lnTo>
                  <a:lnTo>
                    <a:pt x="766686" y="425475"/>
                  </a:lnTo>
                  <a:lnTo>
                    <a:pt x="773430" y="425704"/>
                  </a:lnTo>
                  <a:lnTo>
                    <a:pt x="780110" y="424446"/>
                  </a:lnTo>
                  <a:lnTo>
                    <a:pt x="786828" y="421614"/>
                  </a:lnTo>
                  <a:lnTo>
                    <a:pt x="793534" y="417207"/>
                  </a:lnTo>
                  <a:lnTo>
                    <a:pt x="800227" y="411226"/>
                  </a:lnTo>
                  <a:lnTo>
                    <a:pt x="805014" y="406527"/>
                  </a:lnTo>
                  <a:lnTo>
                    <a:pt x="806450" y="405130"/>
                  </a:lnTo>
                  <a:lnTo>
                    <a:pt x="810768" y="399034"/>
                  </a:lnTo>
                  <a:lnTo>
                    <a:pt x="813181" y="393192"/>
                  </a:lnTo>
                  <a:lnTo>
                    <a:pt x="815467" y="387350"/>
                  </a:lnTo>
                  <a:lnTo>
                    <a:pt x="816102" y="381508"/>
                  </a:lnTo>
                  <a:close/>
                </a:path>
                <a:path w="1861820" h="577850">
                  <a:moveTo>
                    <a:pt x="854583" y="288671"/>
                  </a:moveTo>
                  <a:lnTo>
                    <a:pt x="854417" y="285877"/>
                  </a:lnTo>
                  <a:lnTo>
                    <a:pt x="854329" y="284353"/>
                  </a:lnTo>
                  <a:lnTo>
                    <a:pt x="852233" y="277495"/>
                  </a:lnTo>
                  <a:lnTo>
                    <a:pt x="852144" y="277241"/>
                  </a:lnTo>
                  <a:lnTo>
                    <a:pt x="851535" y="275209"/>
                  </a:lnTo>
                  <a:lnTo>
                    <a:pt x="848614" y="270764"/>
                  </a:lnTo>
                  <a:lnTo>
                    <a:pt x="844296" y="266446"/>
                  </a:lnTo>
                  <a:lnTo>
                    <a:pt x="838708" y="260731"/>
                  </a:lnTo>
                  <a:lnTo>
                    <a:pt x="834136" y="258305"/>
                  </a:lnTo>
                  <a:lnTo>
                    <a:pt x="834136" y="291211"/>
                  </a:lnTo>
                  <a:lnTo>
                    <a:pt x="833755" y="293878"/>
                  </a:lnTo>
                  <a:lnTo>
                    <a:pt x="814578" y="316738"/>
                  </a:lnTo>
                  <a:lnTo>
                    <a:pt x="794512" y="296672"/>
                  </a:lnTo>
                  <a:lnTo>
                    <a:pt x="829691" y="281432"/>
                  </a:lnTo>
                  <a:lnTo>
                    <a:pt x="831850" y="283464"/>
                  </a:lnTo>
                  <a:lnTo>
                    <a:pt x="833120" y="285877"/>
                  </a:lnTo>
                  <a:lnTo>
                    <a:pt x="834136" y="291211"/>
                  </a:lnTo>
                  <a:lnTo>
                    <a:pt x="834136" y="258305"/>
                  </a:lnTo>
                  <a:lnTo>
                    <a:pt x="832739" y="257556"/>
                  </a:lnTo>
                  <a:lnTo>
                    <a:pt x="826389" y="256667"/>
                  </a:lnTo>
                  <a:lnTo>
                    <a:pt x="820039" y="255905"/>
                  </a:lnTo>
                  <a:lnTo>
                    <a:pt x="814324" y="257048"/>
                  </a:lnTo>
                  <a:lnTo>
                    <a:pt x="809244" y="259969"/>
                  </a:lnTo>
                  <a:lnTo>
                    <a:pt x="805815" y="261874"/>
                  </a:lnTo>
                  <a:lnTo>
                    <a:pt x="799846" y="267208"/>
                  </a:lnTo>
                  <a:lnTo>
                    <a:pt x="767969" y="299085"/>
                  </a:lnTo>
                  <a:lnTo>
                    <a:pt x="768223" y="299085"/>
                  </a:lnTo>
                  <a:lnTo>
                    <a:pt x="839089" y="369951"/>
                  </a:lnTo>
                  <a:lnTo>
                    <a:pt x="853440" y="355600"/>
                  </a:lnTo>
                  <a:lnTo>
                    <a:pt x="826643" y="328803"/>
                  </a:lnTo>
                  <a:lnTo>
                    <a:pt x="836041" y="319532"/>
                  </a:lnTo>
                  <a:lnTo>
                    <a:pt x="838822" y="316738"/>
                  </a:lnTo>
                  <a:lnTo>
                    <a:pt x="842518" y="313055"/>
                  </a:lnTo>
                  <a:lnTo>
                    <a:pt x="847090" y="307721"/>
                  </a:lnTo>
                  <a:lnTo>
                    <a:pt x="849884" y="303657"/>
                  </a:lnTo>
                  <a:lnTo>
                    <a:pt x="851789" y="300482"/>
                  </a:lnTo>
                  <a:lnTo>
                    <a:pt x="853186" y="296926"/>
                  </a:lnTo>
                  <a:lnTo>
                    <a:pt x="853948" y="292862"/>
                  </a:lnTo>
                  <a:lnTo>
                    <a:pt x="854583" y="288671"/>
                  </a:lnTo>
                  <a:close/>
                </a:path>
                <a:path w="1861820" h="577850">
                  <a:moveTo>
                    <a:pt x="968756" y="240157"/>
                  </a:moveTo>
                  <a:lnTo>
                    <a:pt x="926350" y="221996"/>
                  </a:lnTo>
                  <a:lnTo>
                    <a:pt x="914400" y="216877"/>
                  </a:lnTo>
                  <a:lnTo>
                    <a:pt x="914400" y="238506"/>
                  </a:lnTo>
                  <a:lnTo>
                    <a:pt x="894969" y="257810"/>
                  </a:lnTo>
                  <a:lnTo>
                    <a:pt x="878205" y="221996"/>
                  </a:lnTo>
                  <a:lnTo>
                    <a:pt x="914400" y="238506"/>
                  </a:lnTo>
                  <a:lnTo>
                    <a:pt x="914400" y="216877"/>
                  </a:lnTo>
                  <a:lnTo>
                    <a:pt x="869442" y="197612"/>
                  </a:lnTo>
                  <a:lnTo>
                    <a:pt x="854329" y="212852"/>
                  </a:lnTo>
                  <a:lnTo>
                    <a:pt x="897636" y="311404"/>
                  </a:lnTo>
                  <a:lnTo>
                    <a:pt x="912749" y="296164"/>
                  </a:lnTo>
                  <a:lnTo>
                    <a:pt x="902589" y="274193"/>
                  </a:lnTo>
                  <a:lnTo>
                    <a:pt x="918972" y="257810"/>
                  </a:lnTo>
                  <a:lnTo>
                    <a:pt x="930910" y="245872"/>
                  </a:lnTo>
                  <a:lnTo>
                    <a:pt x="953249" y="255790"/>
                  </a:lnTo>
                  <a:lnTo>
                    <a:pt x="963079" y="245872"/>
                  </a:lnTo>
                  <a:lnTo>
                    <a:pt x="968756" y="240157"/>
                  </a:lnTo>
                  <a:close/>
                </a:path>
                <a:path w="1861820" h="577850">
                  <a:moveTo>
                    <a:pt x="1032383" y="176657"/>
                  </a:moveTo>
                  <a:lnTo>
                    <a:pt x="1029081" y="173355"/>
                  </a:lnTo>
                  <a:lnTo>
                    <a:pt x="1022096" y="166370"/>
                  </a:lnTo>
                  <a:lnTo>
                    <a:pt x="961390" y="105664"/>
                  </a:lnTo>
                  <a:lnTo>
                    <a:pt x="948055" y="118999"/>
                  </a:lnTo>
                  <a:lnTo>
                    <a:pt x="995553" y="166370"/>
                  </a:lnTo>
                  <a:lnTo>
                    <a:pt x="919619" y="148082"/>
                  </a:lnTo>
                  <a:lnTo>
                    <a:pt x="918972" y="148082"/>
                  </a:lnTo>
                  <a:lnTo>
                    <a:pt x="905129" y="161925"/>
                  </a:lnTo>
                  <a:lnTo>
                    <a:pt x="976122" y="232918"/>
                  </a:lnTo>
                  <a:lnTo>
                    <a:pt x="989457" y="219583"/>
                  </a:lnTo>
                  <a:lnTo>
                    <a:pt x="943102" y="173355"/>
                  </a:lnTo>
                  <a:lnTo>
                    <a:pt x="1018032" y="191008"/>
                  </a:lnTo>
                  <a:lnTo>
                    <a:pt x="1032383" y="176657"/>
                  </a:lnTo>
                  <a:close/>
                </a:path>
                <a:path w="1861820" h="577850">
                  <a:moveTo>
                    <a:pt x="1060958" y="148082"/>
                  </a:moveTo>
                  <a:lnTo>
                    <a:pt x="989965" y="77089"/>
                  </a:lnTo>
                  <a:lnTo>
                    <a:pt x="975614" y="91440"/>
                  </a:lnTo>
                  <a:lnTo>
                    <a:pt x="1046607" y="162433"/>
                  </a:lnTo>
                  <a:lnTo>
                    <a:pt x="1060958" y="148082"/>
                  </a:lnTo>
                  <a:close/>
                </a:path>
                <a:path w="1861820" h="577850">
                  <a:moveTo>
                    <a:pt x="1119517" y="73634"/>
                  </a:moveTo>
                  <a:lnTo>
                    <a:pt x="1118666" y="67945"/>
                  </a:lnTo>
                  <a:lnTo>
                    <a:pt x="1118577" y="67348"/>
                  </a:lnTo>
                  <a:lnTo>
                    <a:pt x="1116266" y="60274"/>
                  </a:lnTo>
                  <a:lnTo>
                    <a:pt x="1112647" y="52959"/>
                  </a:lnTo>
                  <a:lnTo>
                    <a:pt x="1094359" y="62484"/>
                  </a:lnTo>
                  <a:lnTo>
                    <a:pt x="1098423" y="68834"/>
                  </a:lnTo>
                  <a:lnTo>
                    <a:pt x="1100074" y="74180"/>
                  </a:lnTo>
                  <a:lnTo>
                    <a:pt x="1100074" y="77089"/>
                  </a:lnTo>
                  <a:lnTo>
                    <a:pt x="1099947" y="79565"/>
                  </a:lnTo>
                  <a:lnTo>
                    <a:pt x="1099654" y="83591"/>
                  </a:lnTo>
                  <a:lnTo>
                    <a:pt x="1099566" y="84963"/>
                  </a:lnTo>
                  <a:lnTo>
                    <a:pt x="1097534" y="89408"/>
                  </a:lnTo>
                  <a:lnTo>
                    <a:pt x="1088517" y="98425"/>
                  </a:lnTo>
                  <a:lnTo>
                    <a:pt x="1082421" y="100711"/>
                  </a:lnTo>
                  <a:lnTo>
                    <a:pt x="1075436" y="100076"/>
                  </a:lnTo>
                  <a:lnTo>
                    <a:pt x="1041692" y="73634"/>
                  </a:lnTo>
                  <a:lnTo>
                    <a:pt x="1037463" y="55499"/>
                  </a:lnTo>
                  <a:lnTo>
                    <a:pt x="1039876" y="49276"/>
                  </a:lnTo>
                  <a:lnTo>
                    <a:pt x="1048893" y="40259"/>
                  </a:lnTo>
                  <a:lnTo>
                    <a:pt x="1053211" y="38100"/>
                  </a:lnTo>
                  <a:lnTo>
                    <a:pt x="1058037" y="37465"/>
                  </a:lnTo>
                  <a:lnTo>
                    <a:pt x="1062863" y="36957"/>
                  </a:lnTo>
                  <a:lnTo>
                    <a:pt x="1067435" y="38100"/>
                  </a:lnTo>
                  <a:lnTo>
                    <a:pt x="1072007" y="41021"/>
                  </a:lnTo>
                  <a:lnTo>
                    <a:pt x="1074483" y="36957"/>
                  </a:lnTo>
                  <a:lnTo>
                    <a:pt x="1082802" y="23368"/>
                  </a:lnTo>
                  <a:lnTo>
                    <a:pt x="1075436" y="19304"/>
                  </a:lnTo>
                  <a:lnTo>
                    <a:pt x="1068705" y="17399"/>
                  </a:lnTo>
                  <a:lnTo>
                    <a:pt x="1027112" y="38811"/>
                  </a:lnTo>
                  <a:lnTo>
                    <a:pt x="1019302" y="64897"/>
                  </a:lnTo>
                  <a:lnTo>
                    <a:pt x="1020622" y="73634"/>
                  </a:lnTo>
                  <a:lnTo>
                    <a:pt x="1020699" y="74180"/>
                  </a:lnTo>
                  <a:lnTo>
                    <a:pt x="1046213" y="108966"/>
                  </a:lnTo>
                  <a:lnTo>
                    <a:pt x="1073264" y="118884"/>
                  </a:lnTo>
                  <a:lnTo>
                    <a:pt x="1082319" y="118237"/>
                  </a:lnTo>
                  <a:lnTo>
                    <a:pt x="1090815" y="115747"/>
                  </a:lnTo>
                  <a:lnTo>
                    <a:pt x="1098753" y="111429"/>
                  </a:lnTo>
                  <a:lnTo>
                    <a:pt x="1106170" y="105283"/>
                  </a:lnTo>
                  <a:lnTo>
                    <a:pt x="1110170" y="100711"/>
                  </a:lnTo>
                  <a:lnTo>
                    <a:pt x="1111262" y="99479"/>
                  </a:lnTo>
                  <a:lnTo>
                    <a:pt x="1115148" y="93459"/>
                  </a:lnTo>
                  <a:lnTo>
                    <a:pt x="1117841" y="87236"/>
                  </a:lnTo>
                  <a:lnTo>
                    <a:pt x="1119378" y="80772"/>
                  </a:lnTo>
                  <a:lnTo>
                    <a:pt x="1119416" y="79565"/>
                  </a:lnTo>
                  <a:lnTo>
                    <a:pt x="1119517" y="73634"/>
                  </a:lnTo>
                  <a:close/>
                </a:path>
                <a:path w="1861820" h="577850">
                  <a:moveTo>
                    <a:pt x="1267587" y="306197"/>
                  </a:moveTo>
                  <a:lnTo>
                    <a:pt x="1224889" y="287909"/>
                  </a:lnTo>
                  <a:lnTo>
                    <a:pt x="1213231" y="282917"/>
                  </a:lnTo>
                  <a:lnTo>
                    <a:pt x="1213231" y="304419"/>
                  </a:lnTo>
                  <a:lnTo>
                    <a:pt x="1193800" y="323850"/>
                  </a:lnTo>
                  <a:lnTo>
                    <a:pt x="1177036" y="287909"/>
                  </a:lnTo>
                  <a:lnTo>
                    <a:pt x="1213231" y="304419"/>
                  </a:lnTo>
                  <a:lnTo>
                    <a:pt x="1213231" y="282917"/>
                  </a:lnTo>
                  <a:lnTo>
                    <a:pt x="1168273" y="263652"/>
                  </a:lnTo>
                  <a:lnTo>
                    <a:pt x="1153160" y="278765"/>
                  </a:lnTo>
                  <a:lnTo>
                    <a:pt x="1196467" y="377317"/>
                  </a:lnTo>
                  <a:lnTo>
                    <a:pt x="1211580" y="362204"/>
                  </a:lnTo>
                  <a:lnTo>
                    <a:pt x="1201420" y="340233"/>
                  </a:lnTo>
                  <a:lnTo>
                    <a:pt x="1217726" y="323850"/>
                  </a:lnTo>
                  <a:lnTo>
                    <a:pt x="1229741" y="311785"/>
                  </a:lnTo>
                  <a:lnTo>
                    <a:pt x="1252093" y="321691"/>
                  </a:lnTo>
                  <a:lnTo>
                    <a:pt x="1261999" y="311785"/>
                  </a:lnTo>
                  <a:lnTo>
                    <a:pt x="1267587" y="306197"/>
                  </a:lnTo>
                  <a:close/>
                </a:path>
                <a:path w="1861820" h="577850">
                  <a:moveTo>
                    <a:pt x="1317498" y="244856"/>
                  </a:moveTo>
                  <a:lnTo>
                    <a:pt x="1315618" y="236347"/>
                  </a:lnTo>
                  <a:lnTo>
                    <a:pt x="1315504" y="235839"/>
                  </a:lnTo>
                  <a:lnTo>
                    <a:pt x="1315415" y="235458"/>
                  </a:lnTo>
                  <a:lnTo>
                    <a:pt x="1315034" y="233680"/>
                  </a:lnTo>
                  <a:lnTo>
                    <a:pt x="1289050" y="214630"/>
                  </a:lnTo>
                  <a:lnTo>
                    <a:pt x="1284097" y="214884"/>
                  </a:lnTo>
                  <a:lnTo>
                    <a:pt x="1279017" y="216408"/>
                  </a:lnTo>
                  <a:lnTo>
                    <a:pt x="1273543" y="218186"/>
                  </a:lnTo>
                  <a:lnTo>
                    <a:pt x="1273683" y="218186"/>
                  </a:lnTo>
                  <a:lnTo>
                    <a:pt x="1267079" y="221488"/>
                  </a:lnTo>
                  <a:lnTo>
                    <a:pt x="1249807" y="232156"/>
                  </a:lnTo>
                  <a:lnTo>
                    <a:pt x="1243838" y="234950"/>
                  </a:lnTo>
                  <a:lnTo>
                    <a:pt x="1240536" y="235204"/>
                  </a:lnTo>
                  <a:lnTo>
                    <a:pt x="1237869" y="235458"/>
                  </a:lnTo>
                  <a:lnTo>
                    <a:pt x="1235710" y="234696"/>
                  </a:lnTo>
                  <a:lnTo>
                    <a:pt x="1232281" y="231267"/>
                  </a:lnTo>
                  <a:lnTo>
                    <a:pt x="1231633" y="229362"/>
                  </a:lnTo>
                  <a:lnTo>
                    <a:pt x="1231607" y="228346"/>
                  </a:lnTo>
                  <a:lnTo>
                    <a:pt x="1231900" y="226314"/>
                  </a:lnTo>
                  <a:lnTo>
                    <a:pt x="1249375" y="207518"/>
                  </a:lnTo>
                  <a:lnTo>
                    <a:pt x="1249641" y="207518"/>
                  </a:lnTo>
                  <a:lnTo>
                    <a:pt x="1254252" y="206883"/>
                  </a:lnTo>
                  <a:lnTo>
                    <a:pt x="1258189" y="208280"/>
                  </a:lnTo>
                  <a:lnTo>
                    <a:pt x="1262380" y="211201"/>
                  </a:lnTo>
                  <a:lnTo>
                    <a:pt x="1266355" y="206883"/>
                  </a:lnTo>
                  <a:lnTo>
                    <a:pt x="1276096" y="196342"/>
                  </a:lnTo>
                  <a:lnTo>
                    <a:pt x="1269365" y="189992"/>
                  </a:lnTo>
                  <a:lnTo>
                    <a:pt x="1261745" y="187198"/>
                  </a:lnTo>
                  <a:lnTo>
                    <a:pt x="1221994" y="207518"/>
                  </a:lnTo>
                  <a:lnTo>
                    <a:pt x="1213104" y="229362"/>
                  </a:lnTo>
                  <a:lnTo>
                    <a:pt x="1214247" y="234442"/>
                  </a:lnTo>
                  <a:lnTo>
                    <a:pt x="1215275" y="239141"/>
                  </a:lnTo>
                  <a:lnTo>
                    <a:pt x="1215390" y="239649"/>
                  </a:lnTo>
                  <a:lnTo>
                    <a:pt x="1217676" y="244094"/>
                  </a:lnTo>
                  <a:lnTo>
                    <a:pt x="1226947" y="253365"/>
                  </a:lnTo>
                  <a:lnTo>
                    <a:pt x="1233932" y="255905"/>
                  </a:lnTo>
                  <a:lnTo>
                    <a:pt x="1242187" y="255524"/>
                  </a:lnTo>
                  <a:lnTo>
                    <a:pt x="1248029" y="255143"/>
                  </a:lnTo>
                  <a:lnTo>
                    <a:pt x="1255776" y="252095"/>
                  </a:lnTo>
                  <a:lnTo>
                    <a:pt x="1265301" y="246253"/>
                  </a:lnTo>
                  <a:lnTo>
                    <a:pt x="1272794" y="241808"/>
                  </a:lnTo>
                  <a:lnTo>
                    <a:pt x="1277391" y="239141"/>
                  </a:lnTo>
                  <a:lnTo>
                    <a:pt x="1279906" y="237998"/>
                  </a:lnTo>
                  <a:lnTo>
                    <a:pt x="1283208" y="236347"/>
                  </a:lnTo>
                  <a:lnTo>
                    <a:pt x="1285443" y="235839"/>
                  </a:lnTo>
                  <a:lnTo>
                    <a:pt x="1288161" y="235839"/>
                  </a:lnTo>
                  <a:lnTo>
                    <a:pt x="1297419" y="246253"/>
                  </a:lnTo>
                  <a:lnTo>
                    <a:pt x="1297025" y="250698"/>
                  </a:lnTo>
                  <a:lnTo>
                    <a:pt x="1296898" y="252095"/>
                  </a:lnTo>
                  <a:lnTo>
                    <a:pt x="1296797" y="253365"/>
                  </a:lnTo>
                  <a:lnTo>
                    <a:pt x="1294384" y="257810"/>
                  </a:lnTo>
                  <a:lnTo>
                    <a:pt x="1289685" y="262382"/>
                  </a:lnTo>
                  <a:lnTo>
                    <a:pt x="1285367" y="266700"/>
                  </a:lnTo>
                  <a:lnTo>
                    <a:pt x="1280795" y="269113"/>
                  </a:lnTo>
                  <a:lnTo>
                    <a:pt x="1271270" y="269875"/>
                  </a:lnTo>
                  <a:lnTo>
                    <a:pt x="1266190" y="268097"/>
                  </a:lnTo>
                  <a:lnTo>
                    <a:pt x="1260602" y="264287"/>
                  </a:lnTo>
                  <a:lnTo>
                    <a:pt x="1248029" y="279527"/>
                  </a:lnTo>
                  <a:lnTo>
                    <a:pt x="1254696" y="284060"/>
                  </a:lnTo>
                  <a:lnTo>
                    <a:pt x="1261376" y="287147"/>
                  </a:lnTo>
                  <a:lnTo>
                    <a:pt x="1268082" y="288823"/>
                  </a:lnTo>
                  <a:lnTo>
                    <a:pt x="1274826" y="289052"/>
                  </a:lnTo>
                  <a:lnTo>
                    <a:pt x="1280871" y="287909"/>
                  </a:lnTo>
                  <a:lnTo>
                    <a:pt x="1281226" y="287909"/>
                  </a:lnTo>
                  <a:lnTo>
                    <a:pt x="1288224" y="284962"/>
                  </a:lnTo>
                  <a:lnTo>
                    <a:pt x="1294930" y="280555"/>
                  </a:lnTo>
                  <a:lnTo>
                    <a:pt x="1301623" y="274574"/>
                  </a:lnTo>
                  <a:lnTo>
                    <a:pt x="1306410" y="269875"/>
                  </a:lnTo>
                  <a:lnTo>
                    <a:pt x="1307846" y="268478"/>
                  </a:lnTo>
                  <a:lnTo>
                    <a:pt x="1312164" y="262509"/>
                  </a:lnTo>
                  <a:lnTo>
                    <a:pt x="1314577" y="256540"/>
                  </a:lnTo>
                  <a:lnTo>
                    <a:pt x="1316990" y="250698"/>
                  </a:lnTo>
                  <a:lnTo>
                    <a:pt x="1317371" y="246253"/>
                  </a:lnTo>
                  <a:lnTo>
                    <a:pt x="1317498" y="244856"/>
                  </a:lnTo>
                  <a:close/>
                </a:path>
                <a:path w="1861820" h="577850">
                  <a:moveTo>
                    <a:pt x="1354455" y="219456"/>
                  </a:moveTo>
                  <a:lnTo>
                    <a:pt x="1283462" y="148463"/>
                  </a:lnTo>
                  <a:lnTo>
                    <a:pt x="1269111" y="162814"/>
                  </a:lnTo>
                  <a:lnTo>
                    <a:pt x="1340104" y="233680"/>
                  </a:lnTo>
                  <a:lnTo>
                    <a:pt x="1354455" y="219456"/>
                  </a:lnTo>
                  <a:close/>
                </a:path>
                <a:path w="1861820" h="577850">
                  <a:moveTo>
                    <a:pt x="1393698" y="536321"/>
                  </a:moveTo>
                  <a:lnTo>
                    <a:pt x="1393024" y="528447"/>
                  </a:lnTo>
                  <a:lnTo>
                    <a:pt x="1392936" y="527304"/>
                  </a:lnTo>
                  <a:lnTo>
                    <a:pt x="1391412" y="522859"/>
                  </a:lnTo>
                  <a:lnTo>
                    <a:pt x="1334516" y="462153"/>
                  </a:lnTo>
                  <a:lnTo>
                    <a:pt x="1320165" y="476504"/>
                  </a:lnTo>
                  <a:lnTo>
                    <a:pt x="1359408" y="515747"/>
                  </a:lnTo>
                  <a:lnTo>
                    <a:pt x="1365123" y="521335"/>
                  </a:lnTo>
                  <a:lnTo>
                    <a:pt x="1368933" y="525526"/>
                  </a:lnTo>
                  <a:lnTo>
                    <a:pt x="1370838" y="528447"/>
                  </a:lnTo>
                  <a:lnTo>
                    <a:pt x="1372870" y="531241"/>
                  </a:lnTo>
                  <a:lnTo>
                    <a:pt x="1373632" y="534543"/>
                  </a:lnTo>
                  <a:lnTo>
                    <a:pt x="1372971" y="541020"/>
                  </a:lnTo>
                  <a:lnTo>
                    <a:pt x="1372870" y="542036"/>
                  </a:lnTo>
                  <a:lnTo>
                    <a:pt x="1370584" y="545846"/>
                  </a:lnTo>
                  <a:lnTo>
                    <a:pt x="1366520" y="549910"/>
                  </a:lnTo>
                  <a:lnTo>
                    <a:pt x="1363802" y="552704"/>
                  </a:lnTo>
                  <a:lnTo>
                    <a:pt x="1362354" y="554101"/>
                  </a:lnTo>
                  <a:lnTo>
                    <a:pt x="1358061" y="556514"/>
                  </a:lnTo>
                  <a:lnTo>
                    <a:pt x="1356487" y="556514"/>
                  </a:lnTo>
                  <a:lnTo>
                    <a:pt x="1350391" y="557276"/>
                  </a:lnTo>
                  <a:lnTo>
                    <a:pt x="1347114" y="556514"/>
                  </a:lnTo>
                  <a:lnTo>
                    <a:pt x="1346758" y="556514"/>
                  </a:lnTo>
                  <a:lnTo>
                    <a:pt x="1343152" y="554101"/>
                  </a:lnTo>
                  <a:lnTo>
                    <a:pt x="1340993" y="552704"/>
                  </a:lnTo>
                  <a:lnTo>
                    <a:pt x="1336802" y="548894"/>
                  </a:lnTo>
                  <a:lnTo>
                    <a:pt x="1292225" y="504444"/>
                  </a:lnTo>
                  <a:lnTo>
                    <a:pt x="1277874" y="518668"/>
                  </a:lnTo>
                  <a:lnTo>
                    <a:pt x="1315847" y="556514"/>
                  </a:lnTo>
                  <a:lnTo>
                    <a:pt x="1342910" y="576707"/>
                  </a:lnTo>
                  <a:lnTo>
                    <a:pt x="1344028" y="576707"/>
                  </a:lnTo>
                  <a:lnTo>
                    <a:pt x="1347089" y="576961"/>
                  </a:lnTo>
                  <a:lnTo>
                    <a:pt x="1379220" y="561721"/>
                  </a:lnTo>
                  <a:lnTo>
                    <a:pt x="1383665" y="557276"/>
                  </a:lnTo>
                  <a:lnTo>
                    <a:pt x="1384427" y="556514"/>
                  </a:lnTo>
                  <a:lnTo>
                    <a:pt x="1386332" y="554101"/>
                  </a:lnTo>
                  <a:lnTo>
                    <a:pt x="1388745" y="550926"/>
                  </a:lnTo>
                  <a:lnTo>
                    <a:pt x="1392809" y="541020"/>
                  </a:lnTo>
                  <a:lnTo>
                    <a:pt x="1393698" y="536321"/>
                  </a:lnTo>
                  <a:close/>
                </a:path>
                <a:path w="1861820" h="577850">
                  <a:moveTo>
                    <a:pt x="1432560" y="141224"/>
                  </a:moveTo>
                  <a:lnTo>
                    <a:pt x="1390103" y="123063"/>
                  </a:lnTo>
                  <a:lnTo>
                    <a:pt x="1378077" y="117919"/>
                  </a:lnTo>
                  <a:lnTo>
                    <a:pt x="1378077" y="139573"/>
                  </a:lnTo>
                  <a:lnTo>
                    <a:pt x="1358646" y="159004"/>
                  </a:lnTo>
                  <a:lnTo>
                    <a:pt x="1342009" y="123063"/>
                  </a:lnTo>
                  <a:lnTo>
                    <a:pt x="1378077" y="139573"/>
                  </a:lnTo>
                  <a:lnTo>
                    <a:pt x="1378077" y="117919"/>
                  </a:lnTo>
                  <a:lnTo>
                    <a:pt x="1333119" y="98679"/>
                  </a:lnTo>
                  <a:lnTo>
                    <a:pt x="1318006" y="113919"/>
                  </a:lnTo>
                  <a:lnTo>
                    <a:pt x="1361313" y="212471"/>
                  </a:lnTo>
                  <a:lnTo>
                    <a:pt x="1376553" y="197231"/>
                  </a:lnTo>
                  <a:lnTo>
                    <a:pt x="1366266" y="175260"/>
                  </a:lnTo>
                  <a:lnTo>
                    <a:pt x="1382522" y="159004"/>
                  </a:lnTo>
                  <a:lnTo>
                    <a:pt x="1394587" y="146939"/>
                  </a:lnTo>
                  <a:lnTo>
                    <a:pt x="1416939" y="156845"/>
                  </a:lnTo>
                  <a:lnTo>
                    <a:pt x="1426845" y="146939"/>
                  </a:lnTo>
                  <a:lnTo>
                    <a:pt x="1432560" y="141224"/>
                  </a:lnTo>
                  <a:close/>
                </a:path>
                <a:path w="1861820" h="577850">
                  <a:moveTo>
                    <a:pt x="1476756" y="462153"/>
                  </a:moveTo>
                  <a:lnTo>
                    <a:pt x="1473327" y="458724"/>
                  </a:lnTo>
                  <a:lnTo>
                    <a:pt x="1466342" y="451739"/>
                  </a:lnTo>
                  <a:lnTo>
                    <a:pt x="1405636" y="391033"/>
                  </a:lnTo>
                  <a:lnTo>
                    <a:pt x="1392301" y="404368"/>
                  </a:lnTo>
                  <a:lnTo>
                    <a:pt x="1439672" y="451739"/>
                  </a:lnTo>
                  <a:lnTo>
                    <a:pt x="1363218" y="433451"/>
                  </a:lnTo>
                  <a:lnTo>
                    <a:pt x="1349248" y="447294"/>
                  </a:lnTo>
                  <a:lnTo>
                    <a:pt x="1420241" y="518287"/>
                  </a:lnTo>
                  <a:lnTo>
                    <a:pt x="1433576" y="504952"/>
                  </a:lnTo>
                  <a:lnTo>
                    <a:pt x="1387348" y="458724"/>
                  </a:lnTo>
                  <a:lnTo>
                    <a:pt x="1462138" y="476377"/>
                  </a:lnTo>
                  <a:lnTo>
                    <a:pt x="1476489" y="462153"/>
                  </a:lnTo>
                  <a:lnTo>
                    <a:pt x="1476756" y="462153"/>
                  </a:lnTo>
                  <a:close/>
                </a:path>
                <a:path w="1861820" h="577850">
                  <a:moveTo>
                    <a:pt x="1496060" y="77724"/>
                  </a:moveTo>
                  <a:lnTo>
                    <a:pt x="1492758" y="74422"/>
                  </a:lnTo>
                  <a:lnTo>
                    <a:pt x="1485773" y="67437"/>
                  </a:lnTo>
                  <a:lnTo>
                    <a:pt x="1425067" y="6731"/>
                  </a:lnTo>
                  <a:lnTo>
                    <a:pt x="1411859" y="20066"/>
                  </a:lnTo>
                  <a:lnTo>
                    <a:pt x="1459230" y="67437"/>
                  </a:lnTo>
                  <a:lnTo>
                    <a:pt x="1382776" y="49149"/>
                  </a:lnTo>
                  <a:lnTo>
                    <a:pt x="1368806" y="62992"/>
                  </a:lnTo>
                  <a:lnTo>
                    <a:pt x="1439799" y="133985"/>
                  </a:lnTo>
                  <a:lnTo>
                    <a:pt x="1453134" y="120650"/>
                  </a:lnTo>
                  <a:lnTo>
                    <a:pt x="1406779" y="74422"/>
                  </a:lnTo>
                  <a:lnTo>
                    <a:pt x="1481709" y="92075"/>
                  </a:lnTo>
                  <a:lnTo>
                    <a:pt x="1496060" y="77724"/>
                  </a:lnTo>
                  <a:close/>
                </a:path>
                <a:path w="1861820" h="577850">
                  <a:moveTo>
                    <a:pt x="1555496" y="383159"/>
                  </a:moveTo>
                  <a:lnTo>
                    <a:pt x="1483995" y="368046"/>
                  </a:lnTo>
                  <a:lnTo>
                    <a:pt x="1483067" y="318643"/>
                  </a:lnTo>
                  <a:lnTo>
                    <a:pt x="1482979" y="313690"/>
                  </a:lnTo>
                  <a:lnTo>
                    <a:pt x="1463802" y="332867"/>
                  </a:lnTo>
                  <a:lnTo>
                    <a:pt x="1466240" y="391033"/>
                  </a:lnTo>
                  <a:lnTo>
                    <a:pt x="1466342" y="393319"/>
                  </a:lnTo>
                  <a:lnTo>
                    <a:pt x="1434846" y="361823"/>
                  </a:lnTo>
                  <a:lnTo>
                    <a:pt x="1420495" y="376174"/>
                  </a:lnTo>
                  <a:lnTo>
                    <a:pt x="1491475" y="447167"/>
                  </a:lnTo>
                  <a:lnTo>
                    <a:pt x="1505712" y="432816"/>
                  </a:lnTo>
                  <a:lnTo>
                    <a:pt x="1484376" y="411353"/>
                  </a:lnTo>
                  <a:lnTo>
                    <a:pt x="1484261" y="401701"/>
                  </a:lnTo>
                  <a:lnTo>
                    <a:pt x="1484172" y="393319"/>
                  </a:lnTo>
                  <a:lnTo>
                    <a:pt x="1484122" y="387858"/>
                  </a:lnTo>
                  <a:lnTo>
                    <a:pt x="1536954" y="401701"/>
                  </a:lnTo>
                  <a:lnTo>
                    <a:pt x="1550797" y="387858"/>
                  </a:lnTo>
                  <a:lnTo>
                    <a:pt x="1555496" y="383159"/>
                  </a:lnTo>
                  <a:close/>
                </a:path>
                <a:path w="1861820" h="577850">
                  <a:moveTo>
                    <a:pt x="1619885" y="318643"/>
                  </a:moveTo>
                  <a:lnTo>
                    <a:pt x="1616570" y="315341"/>
                  </a:lnTo>
                  <a:lnTo>
                    <a:pt x="1609699" y="308483"/>
                  </a:lnTo>
                  <a:lnTo>
                    <a:pt x="1548892" y="247777"/>
                  </a:lnTo>
                  <a:lnTo>
                    <a:pt x="1535455" y="261086"/>
                  </a:lnTo>
                  <a:lnTo>
                    <a:pt x="1535645" y="261086"/>
                  </a:lnTo>
                  <a:lnTo>
                    <a:pt x="1583055" y="308483"/>
                  </a:lnTo>
                  <a:lnTo>
                    <a:pt x="1506601" y="290068"/>
                  </a:lnTo>
                  <a:lnTo>
                    <a:pt x="1492631" y="304038"/>
                  </a:lnTo>
                  <a:lnTo>
                    <a:pt x="1563624" y="375031"/>
                  </a:lnTo>
                  <a:lnTo>
                    <a:pt x="1576832" y="361823"/>
                  </a:lnTo>
                  <a:lnTo>
                    <a:pt x="1577086" y="361823"/>
                  </a:lnTo>
                  <a:lnTo>
                    <a:pt x="1530604" y="315341"/>
                  </a:lnTo>
                  <a:lnTo>
                    <a:pt x="1605534" y="333121"/>
                  </a:lnTo>
                  <a:lnTo>
                    <a:pt x="1619885" y="318643"/>
                  </a:lnTo>
                  <a:close/>
                </a:path>
                <a:path w="1861820" h="577850">
                  <a:moveTo>
                    <a:pt x="1682584" y="238683"/>
                  </a:moveTo>
                  <a:lnTo>
                    <a:pt x="1681378" y="229489"/>
                  </a:lnTo>
                  <a:lnTo>
                    <a:pt x="1678051" y="220319"/>
                  </a:lnTo>
                  <a:lnTo>
                    <a:pt x="1672615" y="211391"/>
                  </a:lnTo>
                  <a:lnTo>
                    <a:pt x="1666074" y="203835"/>
                  </a:lnTo>
                  <a:lnTo>
                    <a:pt x="1665097" y="202692"/>
                  </a:lnTo>
                  <a:lnTo>
                    <a:pt x="1663446" y="201269"/>
                  </a:lnTo>
                  <a:lnTo>
                    <a:pt x="1663446" y="248920"/>
                  </a:lnTo>
                  <a:lnTo>
                    <a:pt x="1660702" y="255727"/>
                  </a:lnTo>
                  <a:lnTo>
                    <a:pt x="1649349" y="267081"/>
                  </a:lnTo>
                  <a:lnTo>
                    <a:pt x="1642618" y="269748"/>
                  </a:lnTo>
                  <a:lnTo>
                    <a:pt x="1634744" y="269367"/>
                  </a:lnTo>
                  <a:lnTo>
                    <a:pt x="1601546" y="244563"/>
                  </a:lnTo>
                  <a:lnTo>
                    <a:pt x="1599145" y="238887"/>
                  </a:lnTo>
                  <a:lnTo>
                    <a:pt x="1599057" y="238683"/>
                  </a:lnTo>
                  <a:lnTo>
                    <a:pt x="1598041" y="232918"/>
                  </a:lnTo>
                  <a:lnTo>
                    <a:pt x="1597533" y="225171"/>
                  </a:lnTo>
                  <a:lnTo>
                    <a:pt x="1600263" y="218567"/>
                  </a:lnTo>
                  <a:lnTo>
                    <a:pt x="1601317" y="217424"/>
                  </a:lnTo>
                  <a:lnTo>
                    <a:pt x="1606169" y="212471"/>
                  </a:lnTo>
                  <a:lnTo>
                    <a:pt x="1612138" y="206629"/>
                  </a:lnTo>
                  <a:lnTo>
                    <a:pt x="1618869" y="203835"/>
                  </a:lnTo>
                  <a:lnTo>
                    <a:pt x="1626362" y="204343"/>
                  </a:lnTo>
                  <a:lnTo>
                    <a:pt x="1658823" y="228473"/>
                  </a:lnTo>
                  <a:lnTo>
                    <a:pt x="1663369" y="247777"/>
                  </a:lnTo>
                  <a:lnTo>
                    <a:pt x="1663446" y="248920"/>
                  </a:lnTo>
                  <a:lnTo>
                    <a:pt x="1663446" y="201269"/>
                  </a:lnTo>
                  <a:lnTo>
                    <a:pt x="1628648" y="185039"/>
                  </a:lnTo>
                  <a:lnTo>
                    <a:pt x="1619262" y="185877"/>
                  </a:lnTo>
                  <a:lnTo>
                    <a:pt x="1583817" y="212217"/>
                  </a:lnTo>
                  <a:lnTo>
                    <a:pt x="1578483" y="228473"/>
                  </a:lnTo>
                  <a:lnTo>
                    <a:pt x="1578610" y="239776"/>
                  </a:lnTo>
                  <a:lnTo>
                    <a:pt x="1605241" y="279349"/>
                  </a:lnTo>
                  <a:lnTo>
                    <a:pt x="1632585" y="289179"/>
                  </a:lnTo>
                  <a:lnTo>
                    <a:pt x="1641894" y="288302"/>
                  </a:lnTo>
                  <a:lnTo>
                    <a:pt x="1650784" y="285419"/>
                  </a:lnTo>
                  <a:lnTo>
                    <a:pt x="1659280" y="280517"/>
                  </a:lnTo>
                  <a:lnTo>
                    <a:pt x="1667383" y="273558"/>
                  </a:lnTo>
                  <a:lnTo>
                    <a:pt x="1670608" y="269748"/>
                  </a:lnTo>
                  <a:lnTo>
                    <a:pt x="1674190" y="265544"/>
                  </a:lnTo>
                  <a:lnTo>
                    <a:pt x="1679003" y="257086"/>
                  </a:lnTo>
                  <a:lnTo>
                    <a:pt x="1681810" y="248208"/>
                  </a:lnTo>
                  <a:lnTo>
                    <a:pt x="1682419" y="241173"/>
                  </a:lnTo>
                  <a:lnTo>
                    <a:pt x="1682534" y="239776"/>
                  </a:lnTo>
                  <a:lnTo>
                    <a:pt x="1682584" y="238683"/>
                  </a:lnTo>
                  <a:close/>
                </a:path>
                <a:path w="1861820" h="577850">
                  <a:moveTo>
                    <a:pt x="1780159" y="158496"/>
                  </a:moveTo>
                  <a:lnTo>
                    <a:pt x="1772031" y="145161"/>
                  </a:lnTo>
                  <a:lnTo>
                    <a:pt x="1726438" y="70231"/>
                  </a:lnTo>
                  <a:lnTo>
                    <a:pt x="1711960" y="84709"/>
                  </a:lnTo>
                  <a:lnTo>
                    <a:pt x="1750695" y="145161"/>
                  </a:lnTo>
                  <a:lnTo>
                    <a:pt x="1733245" y="134747"/>
                  </a:lnTo>
                  <a:lnTo>
                    <a:pt x="1688592" y="108077"/>
                  </a:lnTo>
                  <a:lnTo>
                    <a:pt x="1671574" y="125095"/>
                  </a:lnTo>
                  <a:lnTo>
                    <a:pt x="1707388" y="186817"/>
                  </a:lnTo>
                  <a:lnTo>
                    <a:pt x="1647952" y="148717"/>
                  </a:lnTo>
                  <a:lnTo>
                    <a:pt x="1633220" y="163449"/>
                  </a:lnTo>
                  <a:lnTo>
                    <a:pt x="1721104" y="217424"/>
                  </a:lnTo>
                  <a:lnTo>
                    <a:pt x="1736725" y="201930"/>
                  </a:lnTo>
                  <a:lnTo>
                    <a:pt x="1727949" y="186817"/>
                  </a:lnTo>
                  <a:lnTo>
                    <a:pt x="1697736" y="134747"/>
                  </a:lnTo>
                  <a:lnTo>
                    <a:pt x="1764919" y="173609"/>
                  </a:lnTo>
                  <a:lnTo>
                    <a:pt x="1780159" y="158496"/>
                  </a:lnTo>
                  <a:close/>
                </a:path>
                <a:path w="1861820" h="577850">
                  <a:moveTo>
                    <a:pt x="1861312" y="77343"/>
                  </a:moveTo>
                  <a:lnTo>
                    <a:pt x="1858010" y="74041"/>
                  </a:lnTo>
                  <a:lnTo>
                    <a:pt x="1851025" y="67056"/>
                  </a:lnTo>
                  <a:lnTo>
                    <a:pt x="1790319" y="6350"/>
                  </a:lnTo>
                  <a:lnTo>
                    <a:pt x="1776984" y="19685"/>
                  </a:lnTo>
                  <a:lnTo>
                    <a:pt x="1824355" y="67056"/>
                  </a:lnTo>
                  <a:lnTo>
                    <a:pt x="1747901" y="48641"/>
                  </a:lnTo>
                  <a:lnTo>
                    <a:pt x="1734058" y="62611"/>
                  </a:lnTo>
                  <a:lnTo>
                    <a:pt x="1804924" y="133604"/>
                  </a:lnTo>
                  <a:lnTo>
                    <a:pt x="1818259" y="120269"/>
                  </a:lnTo>
                  <a:lnTo>
                    <a:pt x="1772031" y="74041"/>
                  </a:lnTo>
                  <a:lnTo>
                    <a:pt x="1846961" y="91694"/>
                  </a:lnTo>
                  <a:lnTo>
                    <a:pt x="1861312" y="77343"/>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19" name="object 19"/>
          <p:cNvSpPr txBox="1"/>
          <p:nvPr/>
        </p:nvSpPr>
        <p:spPr>
          <a:xfrm>
            <a:off x="4900676" y="1837435"/>
            <a:ext cx="740410" cy="855980"/>
          </a:xfrm>
          <a:prstGeom prst="rect">
            <a:avLst/>
          </a:prstGeom>
        </p:spPr>
        <p:txBody>
          <a:bodyPr vert="horz" wrap="square" lIns="0" tIns="12700" rIns="0" bIns="0" rtlCol="0">
            <a:spAutoFit/>
          </a:bodyPr>
          <a:lstStyle/>
          <a:p>
            <a:pPr marL="12700" defTabSz="914400">
              <a:lnSpc>
                <a:spcPts val="1230"/>
              </a:lnSpc>
              <a:spcBef>
                <a:spcPts val="100"/>
              </a:spcBef>
            </a:pPr>
            <a:r>
              <a:rPr sz="1200" b="1" kern="0" spc="-25" dirty="0">
                <a:solidFill>
                  <a:sysClr val="windowText" lastClr="000000"/>
                </a:solidFill>
                <a:latin typeface="Arial"/>
                <a:cs typeface="Arial"/>
              </a:rPr>
              <a:t>250</a:t>
            </a:r>
            <a:endParaRPr sz="1200" kern="0">
              <a:solidFill>
                <a:sysClr val="windowText" lastClr="000000"/>
              </a:solidFill>
              <a:latin typeface="Arial"/>
              <a:cs typeface="Arial"/>
            </a:endParaRPr>
          </a:p>
          <a:p>
            <a:pPr marL="12700" defTabSz="914400">
              <a:lnSpc>
                <a:spcPts val="1019"/>
              </a:lnSpc>
            </a:pPr>
            <a:r>
              <a:rPr sz="1200" b="1" kern="0" spc="-25" dirty="0">
                <a:solidFill>
                  <a:sysClr val="windowText" lastClr="000000"/>
                </a:solidFill>
                <a:latin typeface="Arial"/>
                <a:cs typeface="Arial"/>
              </a:rPr>
              <a:t>200</a:t>
            </a:r>
            <a:endParaRPr sz="1200" kern="0">
              <a:solidFill>
                <a:sysClr val="windowText" lastClr="000000"/>
              </a:solidFill>
              <a:latin typeface="Arial"/>
              <a:cs typeface="Arial"/>
            </a:endParaRPr>
          </a:p>
          <a:p>
            <a:pPr marL="12700" defTabSz="914400">
              <a:lnSpc>
                <a:spcPts val="1035"/>
              </a:lnSpc>
            </a:pPr>
            <a:r>
              <a:rPr sz="1200" b="1" kern="0" spc="-25" dirty="0">
                <a:solidFill>
                  <a:sysClr val="windowText" lastClr="000000"/>
                </a:solidFill>
                <a:latin typeface="Arial"/>
                <a:cs typeface="Arial"/>
              </a:rPr>
              <a:t>150</a:t>
            </a:r>
            <a:endParaRPr sz="1200" kern="0">
              <a:solidFill>
                <a:sysClr val="windowText" lastClr="000000"/>
              </a:solidFill>
              <a:latin typeface="Arial"/>
              <a:cs typeface="Arial"/>
            </a:endParaRPr>
          </a:p>
          <a:p>
            <a:pPr marL="12700" defTabSz="914400">
              <a:lnSpc>
                <a:spcPts val="1019"/>
              </a:lnSpc>
              <a:tabLst>
                <a:tab pos="556260" algn="l"/>
              </a:tabLst>
            </a:pPr>
            <a:r>
              <a:rPr b="1" kern="0" spc="-37" baseline="2314" dirty="0">
                <a:solidFill>
                  <a:sysClr val="windowText" lastClr="000000"/>
                </a:solidFill>
                <a:latin typeface="Arial"/>
                <a:cs typeface="Arial"/>
              </a:rPr>
              <a:t>100</a:t>
            </a:r>
            <a:r>
              <a:rPr b="1" kern="0" baseline="2314" dirty="0">
                <a:solidFill>
                  <a:sysClr val="windowText" lastClr="000000"/>
                </a:solidFill>
                <a:latin typeface="Arial"/>
                <a:cs typeface="Arial"/>
              </a:rPr>
              <a:t>	</a:t>
            </a:r>
            <a:r>
              <a:rPr sz="1200" b="1" kern="0" spc="-25" dirty="0">
                <a:solidFill>
                  <a:sysClr val="windowText" lastClr="000000"/>
                </a:solidFill>
                <a:latin typeface="Arial"/>
                <a:cs typeface="Arial"/>
              </a:rPr>
              <a:t>41</a:t>
            </a:r>
            <a:endParaRPr sz="1200" kern="0">
              <a:solidFill>
                <a:sysClr val="windowText" lastClr="000000"/>
              </a:solidFill>
              <a:latin typeface="Arial"/>
              <a:cs typeface="Arial"/>
            </a:endParaRPr>
          </a:p>
          <a:p>
            <a:pPr marL="96520" defTabSz="914400">
              <a:lnSpc>
                <a:spcPts val="1005"/>
              </a:lnSpc>
            </a:pPr>
            <a:r>
              <a:rPr sz="1200" b="1" kern="0" spc="-25" dirty="0">
                <a:solidFill>
                  <a:sysClr val="windowText" lastClr="000000"/>
                </a:solidFill>
                <a:latin typeface="Arial"/>
                <a:cs typeface="Arial"/>
              </a:rPr>
              <a:t>50</a:t>
            </a:r>
            <a:endParaRPr sz="1200" kern="0">
              <a:solidFill>
                <a:sysClr val="windowText" lastClr="000000"/>
              </a:solidFill>
              <a:latin typeface="Arial"/>
              <a:cs typeface="Arial"/>
            </a:endParaRPr>
          </a:p>
          <a:p>
            <a:pPr marL="181610" defTabSz="914400">
              <a:lnSpc>
                <a:spcPts val="1230"/>
              </a:lnSpc>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sp>
        <p:nvSpPr>
          <p:cNvPr id="20" name="object 20"/>
          <p:cNvSpPr txBox="1"/>
          <p:nvPr/>
        </p:nvSpPr>
        <p:spPr>
          <a:xfrm>
            <a:off x="6186297" y="2336419"/>
            <a:ext cx="196215" cy="197490"/>
          </a:xfrm>
          <a:prstGeom prst="rect">
            <a:avLst/>
          </a:prstGeom>
        </p:spPr>
        <p:txBody>
          <a:bodyPr vert="horz" wrap="square" lIns="0" tIns="12700" rIns="0" bIns="0" rtlCol="0">
            <a:spAutoFit/>
          </a:bodyPr>
          <a:lstStyle/>
          <a:p>
            <a:pPr marL="12700" defTabSz="914400">
              <a:spcBef>
                <a:spcPts val="100"/>
              </a:spcBef>
            </a:pPr>
            <a:r>
              <a:rPr sz="1200" b="1" kern="0" spc="-25" dirty="0">
                <a:solidFill>
                  <a:sysClr val="windowText" lastClr="000000"/>
                </a:solidFill>
                <a:latin typeface="Arial"/>
                <a:cs typeface="Arial"/>
              </a:rPr>
              <a:t>17</a:t>
            </a:r>
            <a:endParaRPr sz="1200" kern="0">
              <a:solidFill>
                <a:sysClr val="windowText" lastClr="000000"/>
              </a:solidFill>
              <a:latin typeface="Arial"/>
              <a:cs typeface="Arial"/>
            </a:endParaRPr>
          </a:p>
        </p:txBody>
      </p:sp>
      <p:sp>
        <p:nvSpPr>
          <p:cNvPr id="21" name="object 21"/>
          <p:cNvSpPr txBox="1"/>
          <p:nvPr/>
        </p:nvSpPr>
        <p:spPr>
          <a:xfrm>
            <a:off x="6569456" y="2357120"/>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22" name="object 22"/>
          <p:cNvSpPr txBox="1"/>
          <p:nvPr/>
        </p:nvSpPr>
        <p:spPr>
          <a:xfrm>
            <a:off x="6958711" y="2337942"/>
            <a:ext cx="110489" cy="197490"/>
          </a:xfrm>
          <a:prstGeom prst="rect">
            <a:avLst/>
          </a:prstGeom>
        </p:spPr>
        <p:txBody>
          <a:bodyPr vert="horz" wrap="square" lIns="0" tIns="12700" rIns="0" bIns="0" rtlCol="0">
            <a:spAutoFit/>
          </a:bodyPr>
          <a:lstStyle/>
          <a:p>
            <a:pPr marL="12700" defTabSz="914400">
              <a:spcBef>
                <a:spcPts val="100"/>
              </a:spcBef>
            </a:pPr>
            <a:r>
              <a:rPr sz="1200" b="1" kern="0" spc="-50" dirty="0">
                <a:solidFill>
                  <a:sysClr val="windowText" lastClr="000000"/>
                </a:solidFill>
                <a:latin typeface="Arial"/>
                <a:cs typeface="Arial"/>
              </a:rPr>
              <a:t>6</a:t>
            </a:r>
            <a:endParaRPr sz="1200" kern="0">
              <a:solidFill>
                <a:sysClr val="windowText" lastClr="000000"/>
              </a:solidFill>
              <a:latin typeface="Arial"/>
              <a:cs typeface="Arial"/>
            </a:endParaRPr>
          </a:p>
        </p:txBody>
      </p:sp>
      <p:sp>
        <p:nvSpPr>
          <p:cNvPr id="23" name="object 23"/>
          <p:cNvSpPr txBox="1"/>
          <p:nvPr/>
        </p:nvSpPr>
        <p:spPr>
          <a:xfrm>
            <a:off x="5720841" y="1315592"/>
            <a:ext cx="791210" cy="704850"/>
          </a:xfrm>
          <a:prstGeom prst="rect">
            <a:avLst/>
          </a:prstGeom>
        </p:spPr>
        <p:txBody>
          <a:bodyPr vert="horz" wrap="square" lIns="0" tIns="15875" rIns="0" bIns="0" rtlCol="0">
            <a:spAutoFit/>
          </a:bodyPr>
          <a:lstStyle/>
          <a:p>
            <a:pPr marL="12700" defTabSz="914400">
              <a:spcBef>
                <a:spcPts val="125"/>
              </a:spcBef>
            </a:pPr>
            <a:r>
              <a:rPr sz="2100" b="1" u="sng" kern="0" spc="-20" dirty="0">
                <a:solidFill>
                  <a:sysClr val="windowText" lastClr="000000"/>
                </a:solidFill>
                <a:uFill>
                  <a:solidFill>
                    <a:srgbClr val="000000"/>
                  </a:solidFill>
                </a:uFill>
                <a:latin typeface="Arial"/>
                <a:cs typeface="Arial"/>
              </a:rPr>
              <a:t>RACE</a:t>
            </a:r>
            <a:endParaRPr sz="2100" kern="0">
              <a:solidFill>
                <a:sysClr val="windowText" lastClr="000000"/>
              </a:solidFill>
              <a:latin typeface="Arial"/>
              <a:cs typeface="Arial"/>
            </a:endParaRPr>
          </a:p>
          <a:p>
            <a:pPr marL="57785" defTabSz="914400">
              <a:spcBef>
                <a:spcPts val="1365"/>
              </a:spcBef>
            </a:pPr>
            <a:r>
              <a:rPr sz="1200" b="1" kern="0" spc="-25" dirty="0">
                <a:solidFill>
                  <a:sysClr val="windowText" lastClr="000000"/>
                </a:solidFill>
                <a:latin typeface="Arial"/>
                <a:cs typeface="Arial"/>
              </a:rPr>
              <a:t>206</a:t>
            </a:r>
            <a:endParaRPr sz="1200" kern="0">
              <a:solidFill>
                <a:sysClr val="windowText" lastClr="000000"/>
              </a:solidFill>
              <a:latin typeface="Arial"/>
              <a:cs typeface="Arial"/>
            </a:endParaRPr>
          </a:p>
        </p:txBody>
      </p:sp>
      <p:grpSp>
        <p:nvGrpSpPr>
          <p:cNvPr id="24" name="object 24"/>
          <p:cNvGrpSpPr/>
          <p:nvPr/>
        </p:nvGrpSpPr>
        <p:grpSpPr>
          <a:xfrm>
            <a:off x="4687634" y="1223773"/>
            <a:ext cx="5930265" cy="2273935"/>
            <a:chOff x="3163633" y="1223772"/>
            <a:chExt cx="5930265" cy="2273935"/>
          </a:xfrm>
        </p:grpSpPr>
        <p:sp>
          <p:nvSpPr>
            <p:cNvPr id="25" name="object 25"/>
            <p:cNvSpPr/>
            <p:nvPr/>
          </p:nvSpPr>
          <p:spPr>
            <a:xfrm>
              <a:off x="3168395" y="1249680"/>
              <a:ext cx="2847340" cy="2171700"/>
            </a:xfrm>
            <a:custGeom>
              <a:avLst/>
              <a:gdLst/>
              <a:ahLst/>
              <a:cxnLst/>
              <a:rect l="l" t="t" r="r" b="b"/>
              <a:pathLst>
                <a:path w="2847340" h="2171700">
                  <a:moveTo>
                    <a:pt x="0" y="2171700"/>
                  </a:moveTo>
                  <a:lnTo>
                    <a:pt x="2846832" y="2171700"/>
                  </a:lnTo>
                  <a:lnTo>
                    <a:pt x="2846832" y="0"/>
                  </a:lnTo>
                  <a:lnTo>
                    <a:pt x="0" y="0"/>
                  </a:lnTo>
                  <a:lnTo>
                    <a:pt x="0" y="2171700"/>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pic>
          <p:nvPicPr>
            <p:cNvPr id="26" name="object 26"/>
            <p:cNvPicPr/>
            <p:nvPr/>
          </p:nvPicPr>
          <p:blipFill>
            <a:blip r:embed="rId7" cstate="print"/>
            <a:stretch>
              <a:fillRect/>
            </a:stretch>
          </p:blipFill>
          <p:spPr>
            <a:xfrm>
              <a:off x="6128003" y="1223772"/>
              <a:ext cx="2965704" cy="2273807"/>
            </a:xfrm>
            <a:prstGeom prst="rect">
              <a:avLst/>
            </a:prstGeom>
          </p:spPr>
        </p:pic>
        <p:sp>
          <p:nvSpPr>
            <p:cNvPr id="27" name="object 27"/>
            <p:cNvSpPr/>
            <p:nvPr/>
          </p:nvSpPr>
          <p:spPr>
            <a:xfrm>
              <a:off x="6153911" y="1249680"/>
              <a:ext cx="2863850" cy="2171700"/>
            </a:xfrm>
            <a:custGeom>
              <a:avLst/>
              <a:gdLst/>
              <a:ahLst/>
              <a:cxnLst/>
              <a:rect l="l" t="t" r="r" b="b"/>
              <a:pathLst>
                <a:path w="2863850" h="2171700">
                  <a:moveTo>
                    <a:pt x="2863595" y="0"/>
                  </a:moveTo>
                  <a:lnTo>
                    <a:pt x="0" y="0"/>
                  </a:lnTo>
                  <a:lnTo>
                    <a:pt x="0" y="2171700"/>
                  </a:lnTo>
                  <a:lnTo>
                    <a:pt x="2863595" y="2171700"/>
                  </a:lnTo>
                  <a:lnTo>
                    <a:pt x="2863595"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28" name="object 28"/>
            <p:cNvPicPr/>
            <p:nvPr/>
          </p:nvPicPr>
          <p:blipFill>
            <a:blip r:embed="rId8" cstate="print"/>
            <a:stretch>
              <a:fillRect/>
            </a:stretch>
          </p:blipFill>
          <p:spPr>
            <a:xfrm>
              <a:off x="6716267" y="1822691"/>
              <a:ext cx="2064257" cy="793254"/>
            </a:xfrm>
            <a:prstGeom prst="rect">
              <a:avLst/>
            </a:prstGeom>
          </p:spPr>
        </p:pic>
        <p:pic>
          <p:nvPicPr>
            <p:cNvPr id="29" name="object 29"/>
            <p:cNvPicPr/>
            <p:nvPr/>
          </p:nvPicPr>
          <p:blipFill>
            <a:blip r:embed="rId9" cstate="print"/>
            <a:stretch>
              <a:fillRect/>
            </a:stretch>
          </p:blipFill>
          <p:spPr>
            <a:xfrm>
              <a:off x="6464173" y="2698369"/>
              <a:ext cx="2104644" cy="579246"/>
            </a:xfrm>
            <a:prstGeom prst="rect">
              <a:avLst/>
            </a:prstGeom>
          </p:spPr>
        </p:pic>
      </p:grpSp>
      <p:sp>
        <p:nvSpPr>
          <p:cNvPr id="30" name="object 30"/>
          <p:cNvSpPr txBox="1"/>
          <p:nvPr/>
        </p:nvSpPr>
        <p:spPr>
          <a:xfrm>
            <a:off x="7867650" y="1315593"/>
            <a:ext cx="2350770" cy="1403589"/>
          </a:xfrm>
          <a:prstGeom prst="rect">
            <a:avLst/>
          </a:prstGeom>
        </p:spPr>
        <p:txBody>
          <a:bodyPr vert="horz" wrap="square" lIns="0" tIns="15875" rIns="0" bIns="0" rtlCol="0">
            <a:spAutoFit/>
          </a:bodyPr>
          <a:lstStyle/>
          <a:p>
            <a:pPr marL="146685" defTabSz="914400">
              <a:spcBef>
                <a:spcPts val="125"/>
              </a:spcBef>
            </a:pPr>
            <a:r>
              <a:rPr sz="2100" b="1" u="sng" kern="0" dirty="0">
                <a:solidFill>
                  <a:sysClr val="windowText" lastClr="000000"/>
                </a:solidFill>
                <a:uFill>
                  <a:solidFill>
                    <a:srgbClr val="000000"/>
                  </a:solidFill>
                </a:uFill>
                <a:latin typeface="Arial"/>
                <a:cs typeface="Arial"/>
              </a:rPr>
              <a:t>VICTIMS</a:t>
            </a:r>
            <a:r>
              <a:rPr sz="2100" b="1" u="sng" kern="0" spc="80" dirty="0">
                <a:solidFill>
                  <a:sysClr val="windowText" lastClr="000000"/>
                </a:solidFill>
                <a:uFill>
                  <a:solidFill>
                    <a:srgbClr val="000000"/>
                  </a:solidFill>
                </a:uFill>
                <a:latin typeface="Arial"/>
                <a:cs typeface="Arial"/>
              </a:rPr>
              <a:t> </a:t>
            </a:r>
            <a:r>
              <a:rPr sz="2100" b="1" u="sng" kern="0" dirty="0">
                <a:solidFill>
                  <a:sysClr val="windowText" lastClr="000000"/>
                </a:solidFill>
                <a:uFill>
                  <a:solidFill>
                    <a:srgbClr val="000000"/>
                  </a:solidFill>
                </a:uFill>
                <a:latin typeface="Arial"/>
                <a:cs typeface="Arial"/>
              </a:rPr>
              <a:t>BY</a:t>
            </a:r>
            <a:r>
              <a:rPr sz="2100" b="1" u="sng" kern="0" spc="-65" dirty="0">
                <a:solidFill>
                  <a:sysClr val="windowText" lastClr="000000"/>
                </a:solidFill>
                <a:uFill>
                  <a:solidFill>
                    <a:srgbClr val="000000"/>
                  </a:solidFill>
                </a:uFill>
                <a:latin typeface="Arial"/>
                <a:cs typeface="Arial"/>
              </a:rPr>
              <a:t> </a:t>
            </a:r>
            <a:r>
              <a:rPr sz="2100" b="1" u="sng" kern="0" spc="-25" dirty="0">
                <a:solidFill>
                  <a:sysClr val="windowText" lastClr="000000"/>
                </a:solidFill>
                <a:uFill>
                  <a:solidFill>
                    <a:srgbClr val="000000"/>
                  </a:solidFill>
                </a:uFill>
                <a:latin typeface="Arial"/>
                <a:cs typeface="Arial"/>
              </a:rPr>
              <a:t>AGE</a:t>
            </a:r>
            <a:endParaRPr sz="2100" kern="0">
              <a:solidFill>
                <a:sysClr val="windowText" lastClr="000000"/>
              </a:solidFill>
              <a:latin typeface="Arial"/>
              <a:cs typeface="Arial"/>
            </a:endParaRPr>
          </a:p>
          <a:p>
            <a:pPr marR="2075814" algn="r" defTabSz="914400">
              <a:lnSpc>
                <a:spcPts val="1250"/>
              </a:lnSpc>
              <a:spcBef>
                <a:spcPts val="1320"/>
              </a:spcBef>
            </a:pPr>
            <a:r>
              <a:rPr sz="1200" b="1" kern="0" spc="-25" dirty="0">
                <a:solidFill>
                  <a:sysClr val="windowText" lastClr="000000"/>
                </a:solidFill>
                <a:latin typeface="Arial"/>
                <a:cs typeface="Arial"/>
              </a:rPr>
              <a:t>100</a:t>
            </a:r>
            <a:endParaRPr sz="1200" kern="0">
              <a:solidFill>
                <a:sysClr val="windowText" lastClr="000000"/>
              </a:solidFill>
              <a:latin typeface="Arial"/>
              <a:cs typeface="Arial"/>
            </a:endParaRPr>
          </a:p>
          <a:p>
            <a:pPr marR="2077720" algn="r" defTabSz="914400">
              <a:lnSpc>
                <a:spcPts val="1065"/>
              </a:lnSpc>
            </a:pPr>
            <a:r>
              <a:rPr sz="1200" b="1" kern="0" spc="-25" dirty="0">
                <a:solidFill>
                  <a:sysClr val="windowText" lastClr="000000"/>
                </a:solidFill>
                <a:latin typeface="Arial"/>
                <a:cs typeface="Arial"/>
              </a:rPr>
              <a:t>80</a:t>
            </a:r>
            <a:endParaRPr sz="1200" kern="0">
              <a:solidFill>
                <a:sysClr val="windowText" lastClr="000000"/>
              </a:solidFill>
              <a:latin typeface="Arial"/>
              <a:cs typeface="Arial"/>
            </a:endParaRPr>
          </a:p>
          <a:p>
            <a:pPr marR="2077720" algn="r" defTabSz="914400">
              <a:lnSpc>
                <a:spcPts val="1065"/>
              </a:lnSpc>
            </a:pPr>
            <a:r>
              <a:rPr sz="1200" b="1" kern="0" spc="-25" dirty="0">
                <a:solidFill>
                  <a:sysClr val="windowText" lastClr="000000"/>
                </a:solidFill>
                <a:latin typeface="Arial"/>
                <a:cs typeface="Arial"/>
              </a:rPr>
              <a:t>60</a:t>
            </a:r>
            <a:endParaRPr sz="1200" kern="0">
              <a:solidFill>
                <a:sysClr val="windowText" lastClr="000000"/>
              </a:solidFill>
              <a:latin typeface="Arial"/>
              <a:cs typeface="Arial"/>
            </a:endParaRPr>
          </a:p>
          <a:p>
            <a:pPr marR="2077720" algn="r" defTabSz="914400">
              <a:lnSpc>
                <a:spcPts val="1065"/>
              </a:lnSpc>
            </a:pPr>
            <a:r>
              <a:rPr sz="1200" b="1" kern="0" spc="-25" dirty="0">
                <a:solidFill>
                  <a:sysClr val="windowText" lastClr="000000"/>
                </a:solidFill>
                <a:latin typeface="Arial"/>
                <a:cs typeface="Arial"/>
              </a:rPr>
              <a:t>40</a:t>
            </a:r>
            <a:endParaRPr sz="1200" kern="0">
              <a:solidFill>
                <a:sysClr val="windowText" lastClr="000000"/>
              </a:solidFill>
              <a:latin typeface="Arial"/>
              <a:cs typeface="Arial"/>
            </a:endParaRPr>
          </a:p>
          <a:p>
            <a:pPr marR="2077720" algn="r" defTabSz="914400">
              <a:lnSpc>
                <a:spcPts val="1065"/>
              </a:lnSpc>
            </a:pPr>
            <a:r>
              <a:rPr sz="1200" b="1" kern="0" spc="-25" dirty="0">
                <a:solidFill>
                  <a:sysClr val="windowText" lastClr="000000"/>
                </a:solidFill>
                <a:latin typeface="Arial"/>
                <a:cs typeface="Arial"/>
              </a:rPr>
              <a:t>20</a:t>
            </a:r>
            <a:endParaRPr sz="1200" kern="0">
              <a:solidFill>
                <a:sysClr val="windowText" lastClr="000000"/>
              </a:solidFill>
              <a:latin typeface="Arial"/>
              <a:cs typeface="Arial"/>
            </a:endParaRPr>
          </a:p>
          <a:p>
            <a:pPr marR="2076450" algn="r" defTabSz="914400">
              <a:lnSpc>
                <a:spcPts val="1255"/>
              </a:lnSpc>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grpSp>
        <p:nvGrpSpPr>
          <p:cNvPr id="31" name="object 31"/>
          <p:cNvGrpSpPr/>
          <p:nvPr/>
        </p:nvGrpSpPr>
        <p:grpSpPr>
          <a:xfrm>
            <a:off x="1591057" y="1244918"/>
            <a:ext cx="8955405" cy="4816475"/>
            <a:chOff x="67056" y="1244917"/>
            <a:chExt cx="8955405" cy="4816475"/>
          </a:xfrm>
        </p:grpSpPr>
        <p:sp>
          <p:nvSpPr>
            <p:cNvPr id="32" name="object 32"/>
            <p:cNvSpPr/>
            <p:nvPr/>
          </p:nvSpPr>
          <p:spPr>
            <a:xfrm>
              <a:off x="6153911" y="1249680"/>
              <a:ext cx="2863850" cy="2171700"/>
            </a:xfrm>
            <a:custGeom>
              <a:avLst/>
              <a:gdLst/>
              <a:ahLst/>
              <a:cxnLst/>
              <a:rect l="l" t="t" r="r" b="b"/>
              <a:pathLst>
                <a:path w="2863850" h="2171700">
                  <a:moveTo>
                    <a:pt x="0" y="2171700"/>
                  </a:moveTo>
                  <a:lnTo>
                    <a:pt x="2863595" y="2171700"/>
                  </a:lnTo>
                  <a:lnTo>
                    <a:pt x="2863595" y="0"/>
                  </a:lnTo>
                  <a:lnTo>
                    <a:pt x="0" y="0"/>
                  </a:lnTo>
                  <a:lnTo>
                    <a:pt x="0" y="2171700"/>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pic>
          <p:nvPicPr>
            <p:cNvPr id="33" name="object 33"/>
            <p:cNvPicPr/>
            <p:nvPr/>
          </p:nvPicPr>
          <p:blipFill>
            <a:blip r:embed="rId10" cstate="print"/>
            <a:stretch>
              <a:fillRect/>
            </a:stretch>
          </p:blipFill>
          <p:spPr>
            <a:xfrm>
              <a:off x="67056" y="3514344"/>
              <a:ext cx="3038856" cy="2546604"/>
            </a:xfrm>
            <a:prstGeom prst="rect">
              <a:avLst/>
            </a:prstGeom>
          </p:spPr>
        </p:pic>
        <p:sp>
          <p:nvSpPr>
            <p:cNvPr id="34" name="object 34"/>
            <p:cNvSpPr/>
            <p:nvPr/>
          </p:nvSpPr>
          <p:spPr>
            <a:xfrm>
              <a:off x="92964" y="3540252"/>
              <a:ext cx="2936875" cy="2444750"/>
            </a:xfrm>
            <a:custGeom>
              <a:avLst/>
              <a:gdLst/>
              <a:ahLst/>
              <a:cxnLst/>
              <a:rect l="l" t="t" r="r" b="b"/>
              <a:pathLst>
                <a:path w="2936875" h="2444750">
                  <a:moveTo>
                    <a:pt x="2936748" y="0"/>
                  </a:moveTo>
                  <a:lnTo>
                    <a:pt x="0" y="0"/>
                  </a:lnTo>
                  <a:lnTo>
                    <a:pt x="0" y="2444496"/>
                  </a:lnTo>
                  <a:lnTo>
                    <a:pt x="2936748" y="2444496"/>
                  </a:lnTo>
                  <a:lnTo>
                    <a:pt x="2936748"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35" name="object 35"/>
            <p:cNvPicPr/>
            <p:nvPr/>
          </p:nvPicPr>
          <p:blipFill>
            <a:blip r:embed="rId11" cstate="print"/>
            <a:stretch>
              <a:fillRect/>
            </a:stretch>
          </p:blipFill>
          <p:spPr>
            <a:xfrm>
              <a:off x="728472" y="4113263"/>
              <a:ext cx="2044445" cy="877074"/>
            </a:xfrm>
            <a:prstGeom prst="rect">
              <a:avLst/>
            </a:prstGeom>
          </p:spPr>
        </p:pic>
      </p:grpSp>
      <p:sp>
        <p:nvSpPr>
          <p:cNvPr id="36" name="object 36"/>
          <p:cNvSpPr txBox="1"/>
          <p:nvPr/>
        </p:nvSpPr>
        <p:spPr>
          <a:xfrm>
            <a:off x="1889759" y="4152646"/>
            <a:ext cx="266700" cy="915035"/>
          </a:xfrm>
          <a:prstGeom prst="rect">
            <a:avLst/>
          </a:prstGeom>
        </p:spPr>
        <p:txBody>
          <a:bodyPr vert="horz" wrap="square" lIns="0" tIns="12700" rIns="0" bIns="0" rtlCol="0">
            <a:spAutoFit/>
          </a:bodyPr>
          <a:lstStyle/>
          <a:p>
            <a:pPr marR="5080" algn="r" defTabSz="914400">
              <a:lnSpc>
                <a:spcPts val="1275"/>
              </a:lnSpc>
              <a:spcBef>
                <a:spcPts val="100"/>
              </a:spcBef>
            </a:pPr>
            <a:r>
              <a:rPr sz="1200" b="1" kern="0" spc="-25" dirty="0">
                <a:solidFill>
                  <a:sysClr val="windowText" lastClr="000000"/>
                </a:solidFill>
                <a:latin typeface="Arial"/>
                <a:cs typeface="Arial"/>
              </a:rPr>
              <a:t>250</a:t>
            </a:r>
            <a:endParaRPr sz="1200" kern="0">
              <a:solidFill>
                <a:sysClr val="windowText" lastClr="000000"/>
              </a:solidFill>
              <a:latin typeface="Arial"/>
              <a:cs typeface="Arial"/>
            </a:endParaRPr>
          </a:p>
          <a:p>
            <a:pPr marR="5080" algn="r" defTabSz="914400">
              <a:lnSpc>
                <a:spcPts val="1115"/>
              </a:lnSpc>
            </a:pPr>
            <a:r>
              <a:rPr sz="1200" b="1" kern="0" spc="-25" dirty="0">
                <a:solidFill>
                  <a:sysClr val="windowText" lastClr="000000"/>
                </a:solidFill>
                <a:latin typeface="Arial"/>
                <a:cs typeface="Arial"/>
              </a:rPr>
              <a:t>200</a:t>
            </a:r>
            <a:endParaRPr sz="1200" kern="0">
              <a:solidFill>
                <a:sysClr val="windowText" lastClr="000000"/>
              </a:solidFill>
              <a:latin typeface="Arial"/>
              <a:cs typeface="Arial"/>
            </a:endParaRPr>
          </a:p>
          <a:p>
            <a:pPr marR="5080" algn="r" defTabSz="914400">
              <a:lnSpc>
                <a:spcPts val="1115"/>
              </a:lnSpc>
            </a:pPr>
            <a:r>
              <a:rPr sz="1200" b="1" kern="0" spc="-25" dirty="0">
                <a:solidFill>
                  <a:sysClr val="windowText" lastClr="000000"/>
                </a:solidFill>
                <a:latin typeface="Arial"/>
                <a:cs typeface="Arial"/>
              </a:rPr>
              <a:t>150</a:t>
            </a:r>
            <a:endParaRPr sz="1200" kern="0">
              <a:solidFill>
                <a:sysClr val="windowText" lastClr="000000"/>
              </a:solidFill>
              <a:latin typeface="Arial"/>
              <a:cs typeface="Arial"/>
            </a:endParaRPr>
          </a:p>
          <a:p>
            <a:pPr marR="5080" algn="r" defTabSz="914400">
              <a:lnSpc>
                <a:spcPts val="1115"/>
              </a:lnSpc>
            </a:pPr>
            <a:r>
              <a:rPr sz="1200" b="1" kern="0" spc="-25" dirty="0">
                <a:solidFill>
                  <a:sysClr val="windowText" lastClr="000000"/>
                </a:solidFill>
                <a:latin typeface="Arial"/>
                <a:cs typeface="Arial"/>
              </a:rPr>
              <a:t>100</a:t>
            </a:r>
            <a:endParaRPr sz="1200" kern="0">
              <a:solidFill>
                <a:sysClr val="windowText" lastClr="000000"/>
              </a:solidFill>
              <a:latin typeface="Arial"/>
              <a:cs typeface="Arial"/>
            </a:endParaRPr>
          </a:p>
          <a:p>
            <a:pPr marR="6350" algn="r" defTabSz="914400">
              <a:lnSpc>
                <a:spcPts val="1115"/>
              </a:lnSpc>
            </a:pPr>
            <a:r>
              <a:rPr sz="1200" b="1" kern="0" spc="-25" dirty="0">
                <a:solidFill>
                  <a:sysClr val="windowText" lastClr="000000"/>
                </a:solidFill>
                <a:latin typeface="Arial"/>
                <a:cs typeface="Arial"/>
              </a:rPr>
              <a:t>50</a:t>
            </a:r>
            <a:endParaRPr sz="1200" kern="0">
              <a:solidFill>
                <a:sysClr val="windowText" lastClr="000000"/>
              </a:solidFill>
              <a:latin typeface="Arial"/>
              <a:cs typeface="Arial"/>
            </a:endParaRPr>
          </a:p>
          <a:p>
            <a:pPr marR="5080" algn="r" defTabSz="914400">
              <a:lnSpc>
                <a:spcPts val="1275"/>
              </a:lnSpc>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pic>
        <p:nvPicPr>
          <p:cNvPr id="37" name="object 37"/>
          <p:cNvPicPr/>
          <p:nvPr/>
        </p:nvPicPr>
        <p:blipFill>
          <a:blip r:embed="rId12" cstate="print"/>
          <a:stretch>
            <a:fillRect/>
          </a:stretch>
        </p:blipFill>
        <p:spPr>
          <a:xfrm>
            <a:off x="1742897" y="5066029"/>
            <a:ext cx="2156764" cy="778370"/>
          </a:xfrm>
          <a:prstGeom prst="rect">
            <a:avLst/>
          </a:prstGeom>
        </p:spPr>
      </p:pic>
      <p:sp>
        <p:nvSpPr>
          <p:cNvPr id="38" name="object 38"/>
          <p:cNvSpPr txBox="1"/>
          <p:nvPr/>
        </p:nvSpPr>
        <p:spPr>
          <a:xfrm>
            <a:off x="2985262" y="4625467"/>
            <a:ext cx="183515" cy="197490"/>
          </a:xfrm>
          <a:prstGeom prst="rect">
            <a:avLst/>
          </a:prstGeom>
        </p:spPr>
        <p:txBody>
          <a:bodyPr vert="horz" wrap="square" lIns="0" tIns="12700" rIns="0" bIns="0" rtlCol="0">
            <a:spAutoFit/>
          </a:bodyPr>
          <a:lstStyle/>
          <a:p>
            <a:pPr defTabSz="914400">
              <a:spcBef>
                <a:spcPts val="100"/>
              </a:spcBef>
            </a:pPr>
            <a:r>
              <a:rPr sz="1200" b="1" kern="0" spc="-25" dirty="0">
                <a:solidFill>
                  <a:sysClr val="windowText" lastClr="000000"/>
                </a:solidFill>
                <a:latin typeface="Arial"/>
                <a:cs typeface="Arial"/>
              </a:rPr>
              <a:t>26</a:t>
            </a:r>
            <a:endParaRPr sz="1200" kern="0">
              <a:solidFill>
                <a:sysClr val="windowText" lastClr="000000"/>
              </a:solidFill>
              <a:latin typeface="Arial"/>
              <a:cs typeface="Arial"/>
            </a:endParaRPr>
          </a:p>
        </p:txBody>
      </p:sp>
      <p:sp>
        <p:nvSpPr>
          <p:cNvPr id="39" name="object 39"/>
          <p:cNvSpPr txBox="1"/>
          <p:nvPr/>
        </p:nvSpPr>
        <p:spPr>
          <a:xfrm>
            <a:off x="3447923" y="4672076"/>
            <a:ext cx="97790" cy="197490"/>
          </a:xfrm>
          <a:prstGeom prst="rect">
            <a:avLst/>
          </a:prstGeom>
        </p:spPr>
        <p:txBody>
          <a:bodyPr vert="horz" wrap="square" lIns="0" tIns="12700" rIns="0" bIns="0" rtlCol="0">
            <a:spAutoFit/>
          </a:bodyPr>
          <a:lstStyle/>
          <a:p>
            <a:pPr defTabSz="914400">
              <a:spcBef>
                <a:spcPts val="100"/>
              </a:spcBef>
            </a:pPr>
            <a:r>
              <a:rPr sz="1200" b="1" kern="0" spc="-50" dirty="0">
                <a:solidFill>
                  <a:sysClr val="windowText" lastClr="000000"/>
                </a:solidFill>
                <a:latin typeface="Arial"/>
                <a:cs typeface="Arial"/>
              </a:rPr>
              <a:t>2</a:t>
            </a:r>
            <a:endParaRPr sz="1200" kern="0">
              <a:solidFill>
                <a:sysClr val="windowText" lastClr="000000"/>
              </a:solidFill>
              <a:latin typeface="Arial"/>
              <a:cs typeface="Arial"/>
            </a:endParaRPr>
          </a:p>
        </p:txBody>
      </p:sp>
      <p:sp>
        <p:nvSpPr>
          <p:cNvPr id="40" name="object 40"/>
          <p:cNvSpPr txBox="1"/>
          <p:nvPr/>
        </p:nvSpPr>
        <p:spPr>
          <a:xfrm>
            <a:off x="3888359" y="4650740"/>
            <a:ext cx="183515" cy="197490"/>
          </a:xfrm>
          <a:prstGeom prst="rect">
            <a:avLst/>
          </a:prstGeom>
        </p:spPr>
        <p:txBody>
          <a:bodyPr vert="horz" wrap="square" lIns="0" tIns="12700" rIns="0" bIns="0" rtlCol="0">
            <a:spAutoFit/>
          </a:bodyPr>
          <a:lstStyle/>
          <a:p>
            <a:pPr defTabSz="914400">
              <a:spcBef>
                <a:spcPts val="100"/>
              </a:spcBef>
            </a:pPr>
            <a:r>
              <a:rPr sz="1200" b="1" kern="0" spc="-25" dirty="0">
                <a:solidFill>
                  <a:sysClr val="windowText" lastClr="000000"/>
                </a:solidFill>
                <a:latin typeface="Arial"/>
                <a:cs typeface="Arial"/>
              </a:rPr>
              <a:t>17</a:t>
            </a:r>
            <a:endParaRPr sz="1200" kern="0">
              <a:solidFill>
                <a:sysClr val="windowText" lastClr="000000"/>
              </a:solidFill>
              <a:latin typeface="Arial"/>
              <a:cs typeface="Arial"/>
            </a:endParaRPr>
          </a:p>
        </p:txBody>
      </p:sp>
      <p:sp>
        <p:nvSpPr>
          <p:cNvPr id="41" name="object 41"/>
          <p:cNvSpPr txBox="1"/>
          <p:nvPr/>
        </p:nvSpPr>
        <p:spPr>
          <a:xfrm>
            <a:off x="2266797" y="3607434"/>
            <a:ext cx="1648460" cy="651510"/>
          </a:xfrm>
          <a:prstGeom prst="rect">
            <a:avLst/>
          </a:prstGeom>
        </p:spPr>
        <p:txBody>
          <a:bodyPr vert="horz" wrap="square" lIns="0" tIns="15875" rIns="0" bIns="0" rtlCol="0">
            <a:spAutoFit/>
          </a:bodyPr>
          <a:lstStyle/>
          <a:p>
            <a:pPr defTabSz="914400">
              <a:spcBef>
                <a:spcPts val="125"/>
              </a:spcBef>
            </a:pPr>
            <a:r>
              <a:rPr sz="2100" b="1" u="sng" kern="0" dirty="0">
                <a:solidFill>
                  <a:sysClr val="windowText" lastClr="000000"/>
                </a:solidFill>
                <a:uFill>
                  <a:solidFill>
                    <a:srgbClr val="000000"/>
                  </a:solidFill>
                </a:uFill>
                <a:latin typeface="Arial"/>
                <a:cs typeface="Arial"/>
              </a:rPr>
              <a:t>TYPE</a:t>
            </a:r>
            <a:r>
              <a:rPr sz="2100" b="1" u="sng" kern="0" spc="30" dirty="0">
                <a:solidFill>
                  <a:sysClr val="windowText" lastClr="000000"/>
                </a:solidFill>
                <a:uFill>
                  <a:solidFill>
                    <a:srgbClr val="000000"/>
                  </a:solidFill>
                </a:uFill>
                <a:latin typeface="Arial"/>
                <a:cs typeface="Arial"/>
              </a:rPr>
              <a:t> </a:t>
            </a:r>
            <a:r>
              <a:rPr sz="2100" b="1" u="sng" kern="0" dirty="0">
                <a:solidFill>
                  <a:sysClr val="windowText" lastClr="000000"/>
                </a:solidFill>
                <a:uFill>
                  <a:solidFill>
                    <a:srgbClr val="000000"/>
                  </a:solidFill>
                </a:uFill>
                <a:latin typeface="Arial"/>
                <a:cs typeface="Arial"/>
              </a:rPr>
              <a:t>OF</a:t>
            </a:r>
            <a:r>
              <a:rPr sz="2100" b="1" u="sng" kern="0" spc="40" dirty="0">
                <a:solidFill>
                  <a:sysClr val="windowText" lastClr="000000"/>
                </a:solidFill>
                <a:uFill>
                  <a:solidFill>
                    <a:srgbClr val="000000"/>
                  </a:solidFill>
                </a:uFill>
                <a:latin typeface="Arial"/>
                <a:cs typeface="Arial"/>
              </a:rPr>
              <a:t> </a:t>
            </a:r>
            <a:r>
              <a:rPr sz="2100" b="1" u="sng" kern="0" spc="-35" dirty="0">
                <a:solidFill>
                  <a:sysClr val="windowText" lastClr="000000"/>
                </a:solidFill>
                <a:uFill>
                  <a:solidFill>
                    <a:srgbClr val="000000"/>
                  </a:solidFill>
                </a:uFill>
                <a:latin typeface="Arial"/>
                <a:cs typeface="Arial"/>
              </a:rPr>
              <a:t>OD</a:t>
            </a:r>
            <a:endParaRPr sz="2100" kern="0">
              <a:solidFill>
                <a:sysClr val="windowText" lastClr="000000"/>
              </a:solidFill>
              <a:latin typeface="Arial"/>
              <a:cs typeface="Arial"/>
            </a:endParaRPr>
          </a:p>
          <a:p>
            <a:pPr marL="205104" defTabSz="914400">
              <a:spcBef>
                <a:spcPts val="945"/>
              </a:spcBef>
            </a:pPr>
            <a:r>
              <a:rPr sz="1200" b="1" kern="0" spc="-25" dirty="0">
                <a:solidFill>
                  <a:sysClr val="windowText" lastClr="000000"/>
                </a:solidFill>
                <a:latin typeface="Arial"/>
                <a:cs typeface="Arial"/>
              </a:rPr>
              <a:t>226</a:t>
            </a:r>
            <a:endParaRPr sz="1200" kern="0">
              <a:solidFill>
                <a:sysClr val="windowText" lastClr="000000"/>
              </a:solidFill>
              <a:latin typeface="Arial"/>
              <a:cs typeface="Arial"/>
            </a:endParaRPr>
          </a:p>
        </p:txBody>
      </p:sp>
      <p:grpSp>
        <p:nvGrpSpPr>
          <p:cNvPr id="42" name="object 42"/>
          <p:cNvGrpSpPr/>
          <p:nvPr/>
        </p:nvGrpSpPr>
        <p:grpSpPr>
          <a:xfrm>
            <a:off x="1612201" y="3514345"/>
            <a:ext cx="6003290" cy="2546985"/>
            <a:chOff x="88201" y="3514344"/>
            <a:chExt cx="6003290" cy="2546985"/>
          </a:xfrm>
        </p:grpSpPr>
        <p:sp>
          <p:nvSpPr>
            <p:cNvPr id="43" name="object 43"/>
            <p:cNvSpPr/>
            <p:nvPr/>
          </p:nvSpPr>
          <p:spPr>
            <a:xfrm>
              <a:off x="92964" y="3540252"/>
              <a:ext cx="2936875" cy="2444750"/>
            </a:xfrm>
            <a:custGeom>
              <a:avLst/>
              <a:gdLst/>
              <a:ahLst/>
              <a:cxnLst/>
              <a:rect l="l" t="t" r="r" b="b"/>
              <a:pathLst>
                <a:path w="2936875" h="2444750">
                  <a:moveTo>
                    <a:pt x="0" y="2444496"/>
                  </a:moveTo>
                  <a:lnTo>
                    <a:pt x="2936748" y="2444496"/>
                  </a:lnTo>
                  <a:lnTo>
                    <a:pt x="2936748" y="0"/>
                  </a:lnTo>
                  <a:lnTo>
                    <a:pt x="0" y="0"/>
                  </a:lnTo>
                  <a:lnTo>
                    <a:pt x="0" y="2444496"/>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pic>
          <p:nvPicPr>
            <p:cNvPr id="44" name="object 44"/>
            <p:cNvPicPr/>
            <p:nvPr/>
          </p:nvPicPr>
          <p:blipFill>
            <a:blip r:embed="rId13" cstate="print"/>
            <a:stretch>
              <a:fillRect/>
            </a:stretch>
          </p:blipFill>
          <p:spPr>
            <a:xfrm>
              <a:off x="3142487" y="3514344"/>
              <a:ext cx="2948940" cy="2546604"/>
            </a:xfrm>
            <a:prstGeom prst="rect">
              <a:avLst/>
            </a:prstGeom>
          </p:spPr>
        </p:pic>
        <p:sp>
          <p:nvSpPr>
            <p:cNvPr id="45" name="object 45"/>
            <p:cNvSpPr/>
            <p:nvPr/>
          </p:nvSpPr>
          <p:spPr>
            <a:xfrm>
              <a:off x="3168396" y="3540252"/>
              <a:ext cx="2847340" cy="2444750"/>
            </a:xfrm>
            <a:custGeom>
              <a:avLst/>
              <a:gdLst/>
              <a:ahLst/>
              <a:cxnLst/>
              <a:rect l="l" t="t" r="r" b="b"/>
              <a:pathLst>
                <a:path w="2847340" h="2444750">
                  <a:moveTo>
                    <a:pt x="2846832" y="0"/>
                  </a:moveTo>
                  <a:lnTo>
                    <a:pt x="0" y="0"/>
                  </a:lnTo>
                  <a:lnTo>
                    <a:pt x="0" y="2444496"/>
                  </a:lnTo>
                  <a:lnTo>
                    <a:pt x="2846832" y="2444496"/>
                  </a:lnTo>
                  <a:lnTo>
                    <a:pt x="2846832"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46" name="object 46"/>
            <p:cNvPicPr/>
            <p:nvPr/>
          </p:nvPicPr>
          <p:blipFill>
            <a:blip r:embed="rId14" cstate="print"/>
            <a:stretch>
              <a:fillRect/>
            </a:stretch>
          </p:blipFill>
          <p:spPr>
            <a:xfrm>
              <a:off x="3706367" y="4105643"/>
              <a:ext cx="2065782" cy="936510"/>
            </a:xfrm>
            <a:prstGeom prst="rect">
              <a:avLst/>
            </a:prstGeom>
          </p:spPr>
        </p:pic>
        <p:pic>
          <p:nvPicPr>
            <p:cNvPr id="47" name="object 47"/>
            <p:cNvPicPr/>
            <p:nvPr/>
          </p:nvPicPr>
          <p:blipFill>
            <a:blip r:embed="rId15" cstate="print"/>
            <a:stretch>
              <a:fillRect/>
            </a:stretch>
          </p:blipFill>
          <p:spPr>
            <a:xfrm>
              <a:off x="3353180" y="5125783"/>
              <a:ext cx="1076833" cy="711199"/>
            </a:xfrm>
            <a:prstGeom prst="rect">
              <a:avLst/>
            </a:prstGeom>
          </p:spPr>
        </p:pic>
        <p:sp>
          <p:nvSpPr>
            <p:cNvPr id="48" name="object 48"/>
            <p:cNvSpPr/>
            <p:nvPr/>
          </p:nvSpPr>
          <p:spPr>
            <a:xfrm>
              <a:off x="4487164" y="5132450"/>
              <a:ext cx="887094" cy="571500"/>
            </a:xfrm>
            <a:custGeom>
              <a:avLst/>
              <a:gdLst/>
              <a:ahLst/>
              <a:cxnLst/>
              <a:rect l="l" t="t" r="r" b="b"/>
              <a:pathLst>
                <a:path w="887095" h="571500">
                  <a:moveTo>
                    <a:pt x="86309" y="344043"/>
                  </a:moveTo>
                  <a:lnTo>
                    <a:pt x="86233" y="338582"/>
                  </a:lnTo>
                  <a:lnTo>
                    <a:pt x="84086" y="331597"/>
                  </a:lnTo>
                  <a:lnTo>
                    <a:pt x="84010" y="331343"/>
                  </a:lnTo>
                  <a:lnTo>
                    <a:pt x="83439" y="329438"/>
                  </a:lnTo>
                  <a:lnTo>
                    <a:pt x="80518" y="324993"/>
                  </a:lnTo>
                  <a:lnTo>
                    <a:pt x="76200" y="320675"/>
                  </a:lnTo>
                  <a:lnTo>
                    <a:pt x="70612" y="314960"/>
                  </a:lnTo>
                  <a:lnTo>
                    <a:pt x="66040" y="312534"/>
                  </a:lnTo>
                  <a:lnTo>
                    <a:pt x="66040" y="345440"/>
                  </a:lnTo>
                  <a:lnTo>
                    <a:pt x="65659" y="348107"/>
                  </a:lnTo>
                  <a:lnTo>
                    <a:pt x="64516" y="350774"/>
                  </a:lnTo>
                  <a:lnTo>
                    <a:pt x="63423" y="353187"/>
                  </a:lnTo>
                  <a:lnTo>
                    <a:pt x="63373" y="353314"/>
                  </a:lnTo>
                  <a:lnTo>
                    <a:pt x="59944" y="357505"/>
                  </a:lnTo>
                  <a:lnTo>
                    <a:pt x="54356" y="363220"/>
                  </a:lnTo>
                  <a:lnTo>
                    <a:pt x="46482" y="370967"/>
                  </a:lnTo>
                  <a:lnTo>
                    <a:pt x="26416" y="350901"/>
                  </a:lnTo>
                  <a:lnTo>
                    <a:pt x="49784" y="331343"/>
                  </a:lnTo>
                  <a:lnTo>
                    <a:pt x="56134" y="331597"/>
                  </a:lnTo>
                  <a:lnTo>
                    <a:pt x="59055" y="332994"/>
                  </a:lnTo>
                  <a:lnTo>
                    <a:pt x="61468" y="335534"/>
                  </a:lnTo>
                  <a:lnTo>
                    <a:pt x="63754" y="337693"/>
                  </a:lnTo>
                  <a:lnTo>
                    <a:pt x="65024" y="340106"/>
                  </a:lnTo>
                  <a:lnTo>
                    <a:pt x="66040" y="345440"/>
                  </a:lnTo>
                  <a:lnTo>
                    <a:pt x="66040" y="312534"/>
                  </a:lnTo>
                  <a:lnTo>
                    <a:pt x="64643" y="311785"/>
                  </a:lnTo>
                  <a:lnTo>
                    <a:pt x="58293" y="310896"/>
                  </a:lnTo>
                  <a:lnTo>
                    <a:pt x="51943" y="310134"/>
                  </a:lnTo>
                  <a:lnTo>
                    <a:pt x="46228" y="311277"/>
                  </a:lnTo>
                  <a:lnTo>
                    <a:pt x="41148" y="314198"/>
                  </a:lnTo>
                  <a:lnTo>
                    <a:pt x="37719" y="316103"/>
                  </a:lnTo>
                  <a:lnTo>
                    <a:pt x="31750" y="321437"/>
                  </a:lnTo>
                  <a:lnTo>
                    <a:pt x="0" y="353187"/>
                  </a:lnTo>
                  <a:lnTo>
                    <a:pt x="70993" y="424180"/>
                  </a:lnTo>
                  <a:lnTo>
                    <a:pt x="85344" y="409829"/>
                  </a:lnTo>
                  <a:lnTo>
                    <a:pt x="58547" y="383032"/>
                  </a:lnTo>
                  <a:lnTo>
                    <a:pt x="67945" y="373761"/>
                  </a:lnTo>
                  <a:lnTo>
                    <a:pt x="70739" y="370967"/>
                  </a:lnTo>
                  <a:lnTo>
                    <a:pt x="74422" y="367284"/>
                  </a:lnTo>
                  <a:lnTo>
                    <a:pt x="78994" y="361950"/>
                  </a:lnTo>
                  <a:lnTo>
                    <a:pt x="81788" y="357886"/>
                  </a:lnTo>
                  <a:lnTo>
                    <a:pt x="83693" y="354711"/>
                  </a:lnTo>
                  <a:lnTo>
                    <a:pt x="85090" y="351155"/>
                  </a:lnTo>
                  <a:lnTo>
                    <a:pt x="85852" y="347091"/>
                  </a:lnTo>
                  <a:lnTo>
                    <a:pt x="86309" y="344043"/>
                  </a:lnTo>
                  <a:close/>
                </a:path>
                <a:path w="887095" h="571500">
                  <a:moveTo>
                    <a:pt x="181356" y="305181"/>
                  </a:moveTo>
                  <a:lnTo>
                    <a:pt x="181102" y="300609"/>
                  </a:lnTo>
                  <a:lnTo>
                    <a:pt x="180797" y="297180"/>
                  </a:lnTo>
                  <a:lnTo>
                    <a:pt x="180721" y="296164"/>
                  </a:lnTo>
                  <a:lnTo>
                    <a:pt x="122301" y="231013"/>
                  </a:lnTo>
                  <a:lnTo>
                    <a:pt x="107950" y="245237"/>
                  </a:lnTo>
                  <a:lnTo>
                    <a:pt x="152781" y="290195"/>
                  </a:lnTo>
                  <a:lnTo>
                    <a:pt x="156591" y="294386"/>
                  </a:lnTo>
                  <a:lnTo>
                    <a:pt x="158623" y="297180"/>
                  </a:lnTo>
                  <a:lnTo>
                    <a:pt x="160655" y="300101"/>
                  </a:lnTo>
                  <a:lnTo>
                    <a:pt x="161417" y="303403"/>
                  </a:lnTo>
                  <a:lnTo>
                    <a:pt x="160743" y="309880"/>
                  </a:lnTo>
                  <a:lnTo>
                    <a:pt x="160655" y="310769"/>
                  </a:lnTo>
                  <a:lnTo>
                    <a:pt x="138176" y="326136"/>
                  </a:lnTo>
                  <a:lnTo>
                    <a:pt x="134366" y="325247"/>
                  </a:lnTo>
                  <a:lnTo>
                    <a:pt x="128651" y="321564"/>
                  </a:lnTo>
                  <a:lnTo>
                    <a:pt x="124587" y="317754"/>
                  </a:lnTo>
                  <a:lnTo>
                    <a:pt x="117602" y="310896"/>
                  </a:lnTo>
                  <a:lnTo>
                    <a:pt x="80010" y="273177"/>
                  </a:lnTo>
                  <a:lnTo>
                    <a:pt x="65659" y="287528"/>
                  </a:lnTo>
                  <a:lnTo>
                    <a:pt x="103378" y="325247"/>
                  </a:lnTo>
                  <a:lnTo>
                    <a:pt x="134874" y="345821"/>
                  </a:lnTo>
                  <a:lnTo>
                    <a:pt x="139319" y="346329"/>
                  </a:lnTo>
                  <a:lnTo>
                    <a:pt x="171450" y="326136"/>
                  </a:lnTo>
                  <a:lnTo>
                    <a:pt x="172593" y="324993"/>
                  </a:lnTo>
                  <a:lnTo>
                    <a:pt x="176403" y="319659"/>
                  </a:lnTo>
                  <a:lnTo>
                    <a:pt x="178371" y="314960"/>
                  </a:lnTo>
                  <a:lnTo>
                    <a:pt x="180352" y="310134"/>
                  </a:lnTo>
                  <a:lnTo>
                    <a:pt x="180467" y="309880"/>
                  </a:lnTo>
                  <a:lnTo>
                    <a:pt x="181356" y="305181"/>
                  </a:lnTo>
                  <a:close/>
                </a:path>
                <a:path w="887095" h="571500">
                  <a:moveTo>
                    <a:pt x="255905" y="227965"/>
                  </a:moveTo>
                  <a:lnTo>
                    <a:pt x="255562" y="223901"/>
                  </a:lnTo>
                  <a:lnTo>
                    <a:pt x="255524" y="223393"/>
                  </a:lnTo>
                  <a:lnTo>
                    <a:pt x="253961" y="219202"/>
                  </a:lnTo>
                  <a:lnTo>
                    <a:pt x="253403" y="217551"/>
                  </a:lnTo>
                  <a:lnTo>
                    <a:pt x="253365" y="217424"/>
                  </a:lnTo>
                  <a:lnTo>
                    <a:pt x="253238" y="217043"/>
                  </a:lnTo>
                  <a:lnTo>
                    <a:pt x="252476" y="214757"/>
                  </a:lnTo>
                  <a:lnTo>
                    <a:pt x="252349" y="214376"/>
                  </a:lnTo>
                  <a:lnTo>
                    <a:pt x="249936" y="210439"/>
                  </a:lnTo>
                  <a:lnTo>
                    <a:pt x="246888" y="207391"/>
                  </a:lnTo>
                  <a:lnTo>
                    <a:pt x="243179" y="203581"/>
                  </a:lnTo>
                  <a:lnTo>
                    <a:pt x="242697" y="203073"/>
                  </a:lnTo>
                  <a:lnTo>
                    <a:pt x="237998" y="200787"/>
                  </a:lnTo>
                  <a:lnTo>
                    <a:pt x="235458" y="200431"/>
                  </a:lnTo>
                  <a:lnTo>
                    <a:pt x="235458" y="232283"/>
                  </a:lnTo>
                  <a:lnTo>
                    <a:pt x="234696" y="234950"/>
                  </a:lnTo>
                  <a:lnTo>
                    <a:pt x="231775" y="239141"/>
                  </a:lnTo>
                  <a:lnTo>
                    <a:pt x="228727" y="242570"/>
                  </a:lnTo>
                  <a:lnTo>
                    <a:pt x="223520" y="247650"/>
                  </a:lnTo>
                  <a:lnTo>
                    <a:pt x="210312" y="260985"/>
                  </a:lnTo>
                  <a:lnTo>
                    <a:pt x="191262" y="241935"/>
                  </a:lnTo>
                  <a:lnTo>
                    <a:pt x="203073" y="230124"/>
                  </a:lnTo>
                  <a:lnTo>
                    <a:pt x="209423" y="223901"/>
                  </a:lnTo>
                  <a:lnTo>
                    <a:pt x="213995" y="219964"/>
                  </a:lnTo>
                  <a:lnTo>
                    <a:pt x="216535" y="218694"/>
                  </a:lnTo>
                  <a:lnTo>
                    <a:pt x="219202" y="217424"/>
                  </a:lnTo>
                  <a:lnTo>
                    <a:pt x="221742" y="217043"/>
                  </a:lnTo>
                  <a:lnTo>
                    <a:pt x="224282" y="217551"/>
                  </a:lnTo>
                  <a:lnTo>
                    <a:pt x="226822" y="217932"/>
                  </a:lnTo>
                  <a:lnTo>
                    <a:pt x="229108" y="219202"/>
                  </a:lnTo>
                  <a:lnTo>
                    <a:pt x="233807" y="223901"/>
                  </a:lnTo>
                  <a:lnTo>
                    <a:pt x="235077" y="226568"/>
                  </a:lnTo>
                  <a:lnTo>
                    <a:pt x="235204" y="227965"/>
                  </a:lnTo>
                  <a:lnTo>
                    <a:pt x="235331" y="229362"/>
                  </a:lnTo>
                  <a:lnTo>
                    <a:pt x="235458" y="232283"/>
                  </a:lnTo>
                  <a:lnTo>
                    <a:pt x="235458" y="200431"/>
                  </a:lnTo>
                  <a:lnTo>
                    <a:pt x="227203" y="199263"/>
                  </a:lnTo>
                  <a:lnTo>
                    <a:pt x="221742" y="200533"/>
                  </a:lnTo>
                  <a:lnTo>
                    <a:pt x="216154" y="203581"/>
                  </a:lnTo>
                  <a:lnTo>
                    <a:pt x="217754" y="199263"/>
                  </a:lnTo>
                  <a:lnTo>
                    <a:pt x="217830" y="198755"/>
                  </a:lnTo>
                  <a:lnTo>
                    <a:pt x="218160" y="194818"/>
                  </a:lnTo>
                  <a:lnTo>
                    <a:pt x="218097" y="194183"/>
                  </a:lnTo>
                  <a:lnTo>
                    <a:pt x="217335" y="190754"/>
                  </a:lnTo>
                  <a:lnTo>
                    <a:pt x="217271" y="190500"/>
                  </a:lnTo>
                  <a:lnTo>
                    <a:pt x="216281" y="185420"/>
                  </a:lnTo>
                  <a:lnTo>
                    <a:pt x="214122" y="181483"/>
                  </a:lnTo>
                  <a:lnTo>
                    <a:pt x="210693" y="178181"/>
                  </a:lnTo>
                  <a:lnTo>
                    <a:pt x="207645" y="175133"/>
                  </a:lnTo>
                  <a:lnTo>
                    <a:pt x="204216" y="173101"/>
                  </a:lnTo>
                  <a:lnTo>
                    <a:pt x="202311" y="172618"/>
                  </a:lnTo>
                  <a:lnTo>
                    <a:pt x="202311" y="204597"/>
                  </a:lnTo>
                  <a:lnTo>
                    <a:pt x="201168" y="207391"/>
                  </a:lnTo>
                  <a:lnTo>
                    <a:pt x="199009" y="210185"/>
                  </a:lnTo>
                  <a:lnTo>
                    <a:pt x="197866" y="211709"/>
                  </a:lnTo>
                  <a:lnTo>
                    <a:pt x="179451" y="230124"/>
                  </a:lnTo>
                  <a:lnTo>
                    <a:pt x="163068" y="213741"/>
                  </a:lnTo>
                  <a:lnTo>
                    <a:pt x="178054" y="198755"/>
                  </a:lnTo>
                  <a:lnTo>
                    <a:pt x="182245" y="194818"/>
                  </a:lnTo>
                  <a:lnTo>
                    <a:pt x="183769" y="193548"/>
                  </a:lnTo>
                  <a:lnTo>
                    <a:pt x="186436" y="191389"/>
                  </a:lnTo>
                  <a:lnTo>
                    <a:pt x="189103" y="190500"/>
                  </a:lnTo>
                  <a:lnTo>
                    <a:pt x="194310" y="190754"/>
                  </a:lnTo>
                  <a:lnTo>
                    <a:pt x="202311" y="204597"/>
                  </a:lnTo>
                  <a:lnTo>
                    <a:pt x="202311" y="172618"/>
                  </a:lnTo>
                  <a:lnTo>
                    <a:pt x="196342" y="171069"/>
                  </a:lnTo>
                  <a:lnTo>
                    <a:pt x="191808" y="171069"/>
                  </a:lnTo>
                  <a:lnTo>
                    <a:pt x="165354" y="187960"/>
                  </a:lnTo>
                  <a:lnTo>
                    <a:pt x="136906" y="216281"/>
                  </a:lnTo>
                  <a:lnTo>
                    <a:pt x="207899" y="287274"/>
                  </a:lnTo>
                  <a:lnTo>
                    <a:pt x="232029" y="263144"/>
                  </a:lnTo>
                  <a:lnTo>
                    <a:pt x="234149" y="260985"/>
                  </a:lnTo>
                  <a:lnTo>
                    <a:pt x="241173" y="253873"/>
                  </a:lnTo>
                  <a:lnTo>
                    <a:pt x="246761" y="248031"/>
                  </a:lnTo>
                  <a:lnTo>
                    <a:pt x="248793" y="245364"/>
                  </a:lnTo>
                  <a:lnTo>
                    <a:pt x="252222" y="241046"/>
                  </a:lnTo>
                  <a:lnTo>
                    <a:pt x="254381" y="236728"/>
                  </a:lnTo>
                  <a:lnTo>
                    <a:pt x="255905" y="227965"/>
                  </a:lnTo>
                  <a:close/>
                </a:path>
                <a:path w="887095" h="571500">
                  <a:moveTo>
                    <a:pt x="264947" y="199263"/>
                  </a:moveTo>
                  <a:lnTo>
                    <a:pt x="264693" y="199009"/>
                  </a:lnTo>
                  <a:lnTo>
                    <a:pt x="217805" y="199009"/>
                  </a:lnTo>
                  <a:lnTo>
                    <a:pt x="217792" y="199263"/>
                  </a:lnTo>
                  <a:lnTo>
                    <a:pt x="227203" y="199263"/>
                  </a:lnTo>
                  <a:lnTo>
                    <a:pt x="264947" y="199263"/>
                  </a:lnTo>
                  <a:close/>
                </a:path>
                <a:path w="887095" h="571500">
                  <a:moveTo>
                    <a:pt x="295910" y="199263"/>
                  </a:moveTo>
                  <a:lnTo>
                    <a:pt x="264947" y="199263"/>
                  </a:lnTo>
                  <a:lnTo>
                    <a:pt x="280416" y="214757"/>
                  </a:lnTo>
                  <a:lnTo>
                    <a:pt x="295910" y="199263"/>
                  </a:lnTo>
                  <a:close/>
                </a:path>
                <a:path w="887095" h="571500">
                  <a:moveTo>
                    <a:pt x="330454" y="164719"/>
                  </a:moveTo>
                  <a:lnTo>
                    <a:pt x="318389" y="152781"/>
                  </a:lnTo>
                  <a:lnTo>
                    <a:pt x="282829" y="188468"/>
                  </a:lnTo>
                  <a:lnTo>
                    <a:pt x="224409" y="130048"/>
                  </a:lnTo>
                  <a:lnTo>
                    <a:pt x="210058" y="144272"/>
                  </a:lnTo>
                  <a:lnTo>
                    <a:pt x="264693" y="199009"/>
                  </a:lnTo>
                  <a:lnTo>
                    <a:pt x="296164" y="199009"/>
                  </a:lnTo>
                  <a:lnTo>
                    <a:pt x="306692" y="188468"/>
                  </a:lnTo>
                  <a:lnTo>
                    <a:pt x="330454" y="164719"/>
                  </a:lnTo>
                  <a:close/>
                </a:path>
                <a:path w="887095" h="571500">
                  <a:moveTo>
                    <a:pt x="354330" y="140843"/>
                  </a:moveTo>
                  <a:lnTo>
                    <a:pt x="283337" y="69850"/>
                  </a:lnTo>
                  <a:lnTo>
                    <a:pt x="268986" y="84201"/>
                  </a:lnTo>
                  <a:lnTo>
                    <a:pt x="339979" y="155194"/>
                  </a:lnTo>
                  <a:lnTo>
                    <a:pt x="354330" y="140843"/>
                  </a:lnTo>
                  <a:close/>
                </a:path>
                <a:path w="887095" h="571500">
                  <a:moveTo>
                    <a:pt x="411746" y="67437"/>
                  </a:moveTo>
                  <a:lnTo>
                    <a:pt x="410908" y="61772"/>
                  </a:lnTo>
                  <a:lnTo>
                    <a:pt x="410819" y="61201"/>
                  </a:lnTo>
                  <a:lnTo>
                    <a:pt x="408546" y="54127"/>
                  </a:lnTo>
                  <a:lnTo>
                    <a:pt x="405003" y="46863"/>
                  </a:lnTo>
                  <a:lnTo>
                    <a:pt x="386461" y="56388"/>
                  </a:lnTo>
                  <a:lnTo>
                    <a:pt x="386791" y="56388"/>
                  </a:lnTo>
                  <a:lnTo>
                    <a:pt x="390652" y="62738"/>
                  </a:lnTo>
                  <a:lnTo>
                    <a:pt x="392341" y="68186"/>
                  </a:lnTo>
                  <a:lnTo>
                    <a:pt x="392353" y="69850"/>
                  </a:lnTo>
                  <a:lnTo>
                    <a:pt x="392188" y="73393"/>
                  </a:lnTo>
                  <a:lnTo>
                    <a:pt x="391883" y="77444"/>
                  </a:lnTo>
                  <a:lnTo>
                    <a:pt x="391795" y="78752"/>
                  </a:lnTo>
                  <a:lnTo>
                    <a:pt x="389763" y="83312"/>
                  </a:lnTo>
                  <a:lnTo>
                    <a:pt x="380873" y="92202"/>
                  </a:lnTo>
                  <a:lnTo>
                    <a:pt x="374650" y="94488"/>
                  </a:lnTo>
                  <a:lnTo>
                    <a:pt x="367665" y="93980"/>
                  </a:lnTo>
                  <a:lnTo>
                    <a:pt x="333921" y="67437"/>
                  </a:lnTo>
                  <a:lnTo>
                    <a:pt x="329692" y="49276"/>
                  </a:lnTo>
                  <a:lnTo>
                    <a:pt x="332105" y="43180"/>
                  </a:lnTo>
                  <a:lnTo>
                    <a:pt x="341122" y="34163"/>
                  </a:lnTo>
                  <a:lnTo>
                    <a:pt x="345440" y="31877"/>
                  </a:lnTo>
                  <a:lnTo>
                    <a:pt x="355092" y="30861"/>
                  </a:lnTo>
                  <a:lnTo>
                    <a:pt x="359664" y="32004"/>
                  </a:lnTo>
                  <a:lnTo>
                    <a:pt x="364236" y="34798"/>
                  </a:lnTo>
                  <a:lnTo>
                    <a:pt x="366649" y="30861"/>
                  </a:lnTo>
                  <a:lnTo>
                    <a:pt x="375031" y="17272"/>
                  </a:lnTo>
                  <a:lnTo>
                    <a:pt x="367792" y="13208"/>
                  </a:lnTo>
                  <a:lnTo>
                    <a:pt x="361378" y="11430"/>
                  </a:lnTo>
                  <a:lnTo>
                    <a:pt x="354711" y="11430"/>
                  </a:lnTo>
                  <a:lnTo>
                    <a:pt x="346964" y="12484"/>
                  </a:lnTo>
                  <a:lnTo>
                    <a:pt x="314794" y="40855"/>
                  </a:lnTo>
                  <a:lnTo>
                    <a:pt x="312280" y="49276"/>
                  </a:lnTo>
                  <a:lnTo>
                    <a:pt x="312191" y="49568"/>
                  </a:lnTo>
                  <a:lnTo>
                    <a:pt x="322148" y="86563"/>
                  </a:lnTo>
                  <a:lnTo>
                    <a:pt x="356209" y="111493"/>
                  </a:lnTo>
                  <a:lnTo>
                    <a:pt x="365506" y="112776"/>
                  </a:lnTo>
                  <a:lnTo>
                    <a:pt x="374573" y="112141"/>
                  </a:lnTo>
                  <a:lnTo>
                    <a:pt x="383082" y="109651"/>
                  </a:lnTo>
                  <a:lnTo>
                    <a:pt x="391033" y="105333"/>
                  </a:lnTo>
                  <a:lnTo>
                    <a:pt x="398399" y="99187"/>
                  </a:lnTo>
                  <a:lnTo>
                    <a:pt x="402513" y="94488"/>
                  </a:lnTo>
                  <a:lnTo>
                    <a:pt x="403491" y="93383"/>
                  </a:lnTo>
                  <a:lnTo>
                    <a:pt x="407377" y="87363"/>
                  </a:lnTo>
                  <a:lnTo>
                    <a:pt x="410070" y="81140"/>
                  </a:lnTo>
                  <a:lnTo>
                    <a:pt x="411607" y="74676"/>
                  </a:lnTo>
                  <a:lnTo>
                    <a:pt x="411645" y="73393"/>
                  </a:lnTo>
                  <a:lnTo>
                    <a:pt x="411746" y="67437"/>
                  </a:lnTo>
                  <a:close/>
                </a:path>
                <a:path w="887095" h="571500">
                  <a:moveTo>
                    <a:pt x="419227" y="529958"/>
                  </a:moveTo>
                  <a:lnTo>
                    <a:pt x="397383" y="493052"/>
                  </a:lnTo>
                  <a:lnTo>
                    <a:pt x="360172" y="455777"/>
                  </a:lnTo>
                  <a:lnTo>
                    <a:pt x="345821" y="470103"/>
                  </a:lnTo>
                  <a:lnTo>
                    <a:pt x="390652" y="514985"/>
                  </a:lnTo>
                  <a:lnTo>
                    <a:pt x="394462" y="519214"/>
                  </a:lnTo>
                  <a:lnTo>
                    <a:pt x="398526" y="524891"/>
                  </a:lnTo>
                  <a:lnTo>
                    <a:pt x="399288" y="528167"/>
                  </a:lnTo>
                  <a:lnTo>
                    <a:pt x="398614" y="534670"/>
                  </a:lnTo>
                  <a:lnTo>
                    <a:pt x="398526" y="535622"/>
                  </a:lnTo>
                  <a:lnTo>
                    <a:pt x="396163" y="539597"/>
                  </a:lnTo>
                  <a:lnTo>
                    <a:pt x="392176" y="543585"/>
                  </a:lnTo>
                  <a:lnTo>
                    <a:pt x="388239" y="547598"/>
                  </a:lnTo>
                  <a:lnTo>
                    <a:pt x="384175" y="549871"/>
                  </a:lnTo>
                  <a:lnTo>
                    <a:pt x="376047" y="550964"/>
                  </a:lnTo>
                  <a:lnTo>
                    <a:pt x="372237" y="550087"/>
                  </a:lnTo>
                  <a:lnTo>
                    <a:pt x="368681" y="547801"/>
                  </a:lnTo>
                  <a:lnTo>
                    <a:pt x="366522" y="546354"/>
                  </a:lnTo>
                  <a:lnTo>
                    <a:pt x="362458" y="542569"/>
                  </a:lnTo>
                  <a:lnTo>
                    <a:pt x="317881" y="498043"/>
                  </a:lnTo>
                  <a:lnTo>
                    <a:pt x="303530" y="512368"/>
                  </a:lnTo>
                  <a:lnTo>
                    <a:pt x="341376" y="550227"/>
                  </a:lnTo>
                  <a:lnTo>
                    <a:pt x="377190" y="571144"/>
                  </a:lnTo>
                  <a:lnTo>
                    <a:pt x="382016" y="570407"/>
                  </a:lnTo>
                  <a:lnTo>
                    <a:pt x="392176" y="566534"/>
                  </a:lnTo>
                  <a:lnTo>
                    <a:pt x="398145" y="562178"/>
                  </a:lnTo>
                  <a:lnTo>
                    <a:pt x="409282" y="550964"/>
                  </a:lnTo>
                  <a:lnTo>
                    <a:pt x="410375" y="549871"/>
                  </a:lnTo>
                  <a:lnTo>
                    <a:pt x="414274" y="544525"/>
                  </a:lnTo>
                  <a:lnTo>
                    <a:pt x="416433" y="539597"/>
                  </a:lnTo>
                  <a:lnTo>
                    <a:pt x="418465" y="534670"/>
                  </a:lnTo>
                  <a:lnTo>
                    <a:pt x="419227" y="529958"/>
                  </a:lnTo>
                  <a:close/>
                </a:path>
                <a:path w="887095" h="571500">
                  <a:moveTo>
                    <a:pt x="502259" y="455777"/>
                  </a:moveTo>
                  <a:lnTo>
                    <a:pt x="498868" y="452374"/>
                  </a:lnTo>
                  <a:lnTo>
                    <a:pt x="491896" y="445389"/>
                  </a:lnTo>
                  <a:lnTo>
                    <a:pt x="431292" y="384683"/>
                  </a:lnTo>
                  <a:lnTo>
                    <a:pt x="417957" y="398018"/>
                  </a:lnTo>
                  <a:lnTo>
                    <a:pt x="465328" y="445389"/>
                  </a:lnTo>
                  <a:lnTo>
                    <a:pt x="388874" y="427101"/>
                  </a:lnTo>
                  <a:lnTo>
                    <a:pt x="374904" y="440944"/>
                  </a:lnTo>
                  <a:lnTo>
                    <a:pt x="445897" y="511975"/>
                  </a:lnTo>
                  <a:lnTo>
                    <a:pt x="459232" y="498652"/>
                  </a:lnTo>
                  <a:lnTo>
                    <a:pt x="412877" y="452374"/>
                  </a:lnTo>
                  <a:lnTo>
                    <a:pt x="487794" y="470065"/>
                  </a:lnTo>
                  <a:lnTo>
                    <a:pt x="502043" y="455777"/>
                  </a:lnTo>
                  <a:lnTo>
                    <a:pt x="502259" y="455777"/>
                  </a:lnTo>
                  <a:close/>
                </a:path>
                <a:path w="887095" h="571500">
                  <a:moveTo>
                    <a:pt x="581025" y="376809"/>
                  </a:moveTo>
                  <a:lnTo>
                    <a:pt x="509524" y="361696"/>
                  </a:lnTo>
                  <a:lnTo>
                    <a:pt x="508711" y="312293"/>
                  </a:lnTo>
                  <a:lnTo>
                    <a:pt x="508635" y="307340"/>
                  </a:lnTo>
                  <a:lnTo>
                    <a:pt x="489331" y="326517"/>
                  </a:lnTo>
                  <a:lnTo>
                    <a:pt x="491896" y="384683"/>
                  </a:lnTo>
                  <a:lnTo>
                    <a:pt x="491998" y="386969"/>
                  </a:lnTo>
                  <a:lnTo>
                    <a:pt x="460375" y="355473"/>
                  </a:lnTo>
                  <a:lnTo>
                    <a:pt x="446151" y="369824"/>
                  </a:lnTo>
                  <a:lnTo>
                    <a:pt x="517004" y="440829"/>
                  </a:lnTo>
                  <a:lnTo>
                    <a:pt x="531368" y="426466"/>
                  </a:lnTo>
                  <a:lnTo>
                    <a:pt x="509905" y="405003"/>
                  </a:lnTo>
                  <a:lnTo>
                    <a:pt x="509790" y="395351"/>
                  </a:lnTo>
                  <a:lnTo>
                    <a:pt x="509701" y="386969"/>
                  </a:lnTo>
                  <a:lnTo>
                    <a:pt x="509651" y="381508"/>
                  </a:lnTo>
                  <a:lnTo>
                    <a:pt x="562483" y="395351"/>
                  </a:lnTo>
                  <a:lnTo>
                    <a:pt x="576326" y="381508"/>
                  </a:lnTo>
                  <a:lnTo>
                    <a:pt x="581025" y="376809"/>
                  </a:lnTo>
                  <a:close/>
                </a:path>
                <a:path w="887095" h="571500">
                  <a:moveTo>
                    <a:pt x="645541" y="312293"/>
                  </a:moveTo>
                  <a:lnTo>
                    <a:pt x="642226" y="308991"/>
                  </a:lnTo>
                  <a:lnTo>
                    <a:pt x="635355" y="302133"/>
                  </a:lnTo>
                  <a:lnTo>
                    <a:pt x="574548" y="241427"/>
                  </a:lnTo>
                  <a:lnTo>
                    <a:pt x="561213" y="254635"/>
                  </a:lnTo>
                  <a:lnTo>
                    <a:pt x="608584" y="302133"/>
                  </a:lnTo>
                  <a:lnTo>
                    <a:pt x="532257" y="283718"/>
                  </a:lnTo>
                  <a:lnTo>
                    <a:pt x="518287" y="297688"/>
                  </a:lnTo>
                  <a:lnTo>
                    <a:pt x="589280" y="368681"/>
                  </a:lnTo>
                  <a:lnTo>
                    <a:pt x="602361" y="355473"/>
                  </a:lnTo>
                  <a:lnTo>
                    <a:pt x="602488" y="355346"/>
                  </a:lnTo>
                  <a:lnTo>
                    <a:pt x="556260" y="308991"/>
                  </a:lnTo>
                  <a:lnTo>
                    <a:pt x="631190" y="326771"/>
                  </a:lnTo>
                  <a:lnTo>
                    <a:pt x="645541" y="312293"/>
                  </a:lnTo>
                  <a:close/>
                </a:path>
                <a:path w="887095" h="571500">
                  <a:moveTo>
                    <a:pt x="708240" y="232333"/>
                  </a:moveTo>
                  <a:lnTo>
                    <a:pt x="707034" y="223139"/>
                  </a:lnTo>
                  <a:lnTo>
                    <a:pt x="703707" y="213969"/>
                  </a:lnTo>
                  <a:lnTo>
                    <a:pt x="698271" y="205041"/>
                  </a:lnTo>
                  <a:lnTo>
                    <a:pt x="691730" y="197485"/>
                  </a:lnTo>
                  <a:lnTo>
                    <a:pt x="690753" y="196342"/>
                  </a:lnTo>
                  <a:lnTo>
                    <a:pt x="689102" y="194919"/>
                  </a:lnTo>
                  <a:lnTo>
                    <a:pt x="689102" y="242570"/>
                  </a:lnTo>
                  <a:lnTo>
                    <a:pt x="686435" y="249301"/>
                  </a:lnTo>
                  <a:lnTo>
                    <a:pt x="675005" y="260731"/>
                  </a:lnTo>
                  <a:lnTo>
                    <a:pt x="668274" y="263398"/>
                  </a:lnTo>
                  <a:lnTo>
                    <a:pt x="660400" y="263017"/>
                  </a:lnTo>
                  <a:lnTo>
                    <a:pt x="627189" y="238213"/>
                  </a:lnTo>
                  <a:lnTo>
                    <a:pt x="624751" y="232537"/>
                  </a:lnTo>
                  <a:lnTo>
                    <a:pt x="624662" y="232333"/>
                  </a:lnTo>
                  <a:lnTo>
                    <a:pt x="623570" y="226568"/>
                  </a:lnTo>
                  <a:lnTo>
                    <a:pt x="623189" y="218821"/>
                  </a:lnTo>
                  <a:lnTo>
                    <a:pt x="625919" y="212217"/>
                  </a:lnTo>
                  <a:lnTo>
                    <a:pt x="625983" y="212090"/>
                  </a:lnTo>
                  <a:lnTo>
                    <a:pt x="631825" y="206121"/>
                  </a:lnTo>
                  <a:lnTo>
                    <a:pt x="637794" y="200279"/>
                  </a:lnTo>
                  <a:lnTo>
                    <a:pt x="644525" y="197485"/>
                  </a:lnTo>
                  <a:lnTo>
                    <a:pt x="652018" y="197993"/>
                  </a:lnTo>
                  <a:lnTo>
                    <a:pt x="684428" y="222123"/>
                  </a:lnTo>
                  <a:lnTo>
                    <a:pt x="689025" y="241427"/>
                  </a:lnTo>
                  <a:lnTo>
                    <a:pt x="689102" y="242570"/>
                  </a:lnTo>
                  <a:lnTo>
                    <a:pt x="689102" y="194919"/>
                  </a:lnTo>
                  <a:lnTo>
                    <a:pt x="681964" y="188747"/>
                  </a:lnTo>
                  <a:lnTo>
                    <a:pt x="672947" y="183286"/>
                  </a:lnTo>
                  <a:lnTo>
                    <a:pt x="663727" y="179933"/>
                  </a:lnTo>
                  <a:lnTo>
                    <a:pt x="654304" y="178689"/>
                  </a:lnTo>
                  <a:lnTo>
                    <a:pt x="644906" y="179527"/>
                  </a:lnTo>
                  <a:lnTo>
                    <a:pt x="609473" y="205867"/>
                  </a:lnTo>
                  <a:lnTo>
                    <a:pt x="604139" y="222123"/>
                  </a:lnTo>
                  <a:lnTo>
                    <a:pt x="604266" y="233426"/>
                  </a:lnTo>
                  <a:lnTo>
                    <a:pt x="605155" y="238213"/>
                  </a:lnTo>
                  <a:lnTo>
                    <a:pt x="605282" y="238887"/>
                  </a:lnTo>
                  <a:lnTo>
                    <a:pt x="607352" y="244195"/>
                  </a:lnTo>
                  <a:lnTo>
                    <a:pt x="609701" y="249301"/>
                  </a:lnTo>
                  <a:lnTo>
                    <a:pt x="609752" y="249440"/>
                  </a:lnTo>
                  <a:lnTo>
                    <a:pt x="639737" y="278345"/>
                  </a:lnTo>
                  <a:lnTo>
                    <a:pt x="658241" y="282829"/>
                  </a:lnTo>
                  <a:lnTo>
                    <a:pt x="667499" y="281952"/>
                  </a:lnTo>
                  <a:lnTo>
                    <a:pt x="676402" y="279069"/>
                  </a:lnTo>
                  <a:lnTo>
                    <a:pt x="684911" y="274167"/>
                  </a:lnTo>
                  <a:lnTo>
                    <a:pt x="693039" y="267208"/>
                  </a:lnTo>
                  <a:lnTo>
                    <a:pt x="696264" y="263398"/>
                  </a:lnTo>
                  <a:lnTo>
                    <a:pt x="699846" y="259194"/>
                  </a:lnTo>
                  <a:lnTo>
                    <a:pt x="704659" y="250736"/>
                  </a:lnTo>
                  <a:lnTo>
                    <a:pt x="707466" y="241858"/>
                  </a:lnTo>
                  <a:lnTo>
                    <a:pt x="708075" y="234823"/>
                  </a:lnTo>
                  <a:lnTo>
                    <a:pt x="708190" y="233426"/>
                  </a:lnTo>
                  <a:lnTo>
                    <a:pt x="708240" y="232333"/>
                  </a:lnTo>
                  <a:close/>
                </a:path>
                <a:path w="887095" h="571500">
                  <a:moveTo>
                    <a:pt x="805688" y="152146"/>
                  </a:moveTo>
                  <a:lnTo>
                    <a:pt x="797560" y="138811"/>
                  </a:lnTo>
                  <a:lnTo>
                    <a:pt x="751967" y="63881"/>
                  </a:lnTo>
                  <a:lnTo>
                    <a:pt x="737616" y="78371"/>
                  </a:lnTo>
                  <a:lnTo>
                    <a:pt x="776224" y="138811"/>
                  </a:lnTo>
                  <a:lnTo>
                    <a:pt x="758812" y="128397"/>
                  </a:lnTo>
                  <a:lnTo>
                    <a:pt x="714248" y="101727"/>
                  </a:lnTo>
                  <a:lnTo>
                    <a:pt x="697230" y="118745"/>
                  </a:lnTo>
                  <a:lnTo>
                    <a:pt x="733044" y="180467"/>
                  </a:lnTo>
                  <a:lnTo>
                    <a:pt x="673481" y="142367"/>
                  </a:lnTo>
                  <a:lnTo>
                    <a:pt x="658876" y="157099"/>
                  </a:lnTo>
                  <a:lnTo>
                    <a:pt x="746760" y="211074"/>
                  </a:lnTo>
                  <a:lnTo>
                    <a:pt x="762381" y="195580"/>
                  </a:lnTo>
                  <a:lnTo>
                    <a:pt x="753605" y="180467"/>
                  </a:lnTo>
                  <a:lnTo>
                    <a:pt x="723392" y="128397"/>
                  </a:lnTo>
                  <a:lnTo>
                    <a:pt x="790575" y="167386"/>
                  </a:lnTo>
                  <a:lnTo>
                    <a:pt x="805688" y="152146"/>
                  </a:lnTo>
                  <a:close/>
                </a:path>
                <a:path w="887095" h="571500">
                  <a:moveTo>
                    <a:pt x="886968" y="70993"/>
                  </a:moveTo>
                  <a:lnTo>
                    <a:pt x="883666" y="67703"/>
                  </a:lnTo>
                  <a:lnTo>
                    <a:pt x="876681" y="60706"/>
                  </a:lnTo>
                  <a:lnTo>
                    <a:pt x="815975" y="0"/>
                  </a:lnTo>
                  <a:lnTo>
                    <a:pt x="802640" y="13335"/>
                  </a:lnTo>
                  <a:lnTo>
                    <a:pt x="850011" y="60706"/>
                  </a:lnTo>
                  <a:lnTo>
                    <a:pt x="773557" y="42291"/>
                  </a:lnTo>
                  <a:lnTo>
                    <a:pt x="759587" y="56261"/>
                  </a:lnTo>
                  <a:lnTo>
                    <a:pt x="830580" y="127254"/>
                  </a:lnTo>
                  <a:lnTo>
                    <a:pt x="843915" y="113919"/>
                  </a:lnTo>
                  <a:lnTo>
                    <a:pt x="797687" y="67703"/>
                  </a:lnTo>
                  <a:lnTo>
                    <a:pt x="872490" y="85344"/>
                  </a:lnTo>
                  <a:lnTo>
                    <a:pt x="886968" y="70993"/>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49" name="object 49"/>
          <p:cNvSpPr txBox="1"/>
          <p:nvPr/>
        </p:nvSpPr>
        <p:spPr>
          <a:xfrm>
            <a:off x="4692395" y="3540252"/>
            <a:ext cx="2847340" cy="1586332"/>
          </a:xfrm>
          <a:prstGeom prst="rect">
            <a:avLst/>
          </a:prstGeom>
          <a:ln w="9144">
            <a:solidFill>
              <a:srgbClr val="000000"/>
            </a:solidFill>
          </a:ln>
        </p:spPr>
        <p:txBody>
          <a:bodyPr vert="horz" wrap="square" lIns="0" tIns="82550" rIns="0" bIns="0" rtlCol="0">
            <a:spAutoFit/>
          </a:bodyPr>
          <a:lstStyle/>
          <a:p>
            <a:pPr marL="728345" defTabSz="914400">
              <a:spcBef>
                <a:spcPts val="650"/>
              </a:spcBef>
            </a:pPr>
            <a:r>
              <a:rPr sz="2100" b="1" u="sng" kern="0" spc="-10" dirty="0">
                <a:solidFill>
                  <a:sysClr val="windowText" lastClr="000000"/>
                </a:solidFill>
                <a:uFill>
                  <a:solidFill>
                    <a:srgbClr val="000000"/>
                  </a:solidFill>
                </a:uFill>
                <a:latin typeface="Arial"/>
                <a:cs typeface="Arial"/>
              </a:rPr>
              <a:t>LOCATION</a:t>
            </a:r>
            <a:endParaRPr sz="2100" kern="0">
              <a:solidFill>
                <a:sysClr val="windowText" lastClr="000000"/>
              </a:solidFill>
              <a:latin typeface="Arial"/>
              <a:cs typeface="Arial"/>
            </a:endParaRPr>
          </a:p>
          <a:p>
            <a:pPr marR="2399665" algn="r" defTabSz="914400">
              <a:lnSpc>
                <a:spcPts val="1160"/>
              </a:lnSpc>
              <a:spcBef>
                <a:spcPts val="1780"/>
              </a:spcBef>
            </a:pPr>
            <a:r>
              <a:rPr sz="1100" b="1" kern="0" spc="-25" dirty="0">
                <a:solidFill>
                  <a:sysClr val="windowText" lastClr="000000"/>
                </a:solidFill>
                <a:latin typeface="Arial"/>
                <a:cs typeface="Arial"/>
              </a:rPr>
              <a:t>120</a:t>
            </a:r>
            <a:endParaRPr sz="1100" kern="0">
              <a:solidFill>
                <a:sysClr val="windowText" lastClr="000000"/>
              </a:solidFill>
              <a:latin typeface="Arial"/>
              <a:cs typeface="Arial"/>
            </a:endParaRPr>
          </a:p>
          <a:p>
            <a:pPr marR="2399665" algn="r" defTabSz="914400">
              <a:lnSpc>
                <a:spcPts val="1000"/>
              </a:lnSpc>
            </a:pPr>
            <a:r>
              <a:rPr sz="1100" b="1" kern="0" spc="-25" dirty="0">
                <a:solidFill>
                  <a:sysClr val="windowText" lastClr="000000"/>
                </a:solidFill>
                <a:latin typeface="Arial"/>
                <a:cs typeface="Arial"/>
              </a:rPr>
              <a:t>100</a:t>
            </a:r>
            <a:endParaRPr sz="1100" kern="0">
              <a:solidFill>
                <a:sysClr val="windowText" lastClr="000000"/>
              </a:solidFill>
              <a:latin typeface="Arial"/>
              <a:cs typeface="Arial"/>
            </a:endParaRPr>
          </a:p>
          <a:p>
            <a:pPr marR="2399665" algn="r" defTabSz="914400">
              <a:lnSpc>
                <a:spcPts val="1000"/>
              </a:lnSpc>
            </a:pPr>
            <a:r>
              <a:rPr sz="1100" b="1" kern="0" spc="-25" dirty="0">
                <a:solidFill>
                  <a:sysClr val="windowText" lastClr="000000"/>
                </a:solidFill>
                <a:latin typeface="Arial"/>
                <a:cs typeface="Arial"/>
              </a:rPr>
              <a:t>80</a:t>
            </a:r>
            <a:endParaRPr sz="1100" kern="0">
              <a:solidFill>
                <a:sysClr val="windowText" lastClr="000000"/>
              </a:solidFill>
              <a:latin typeface="Arial"/>
              <a:cs typeface="Arial"/>
            </a:endParaRPr>
          </a:p>
          <a:p>
            <a:pPr marR="2399665" algn="r" defTabSz="914400">
              <a:lnSpc>
                <a:spcPts val="1000"/>
              </a:lnSpc>
            </a:pPr>
            <a:r>
              <a:rPr sz="1100" b="1" kern="0" spc="-25" dirty="0">
                <a:solidFill>
                  <a:sysClr val="windowText" lastClr="000000"/>
                </a:solidFill>
                <a:latin typeface="Arial"/>
                <a:cs typeface="Arial"/>
              </a:rPr>
              <a:t>60</a:t>
            </a:r>
            <a:endParaRPr sz="1100" kern="0">
              <a:solidFill>
                <a:sysClr val="windowText" lastClr="000000"/>
              </a:solidFill>
              <a:latin typeface="Arial"/>
              <a:cs typeface="Arial"/>
            </a:endParaRPr>
          </a:p>
          <a:p>
            <a:pPr marR="2399665" algn="r" defTabSz="914400">
              <a:lnSpc>
                <a:spcPts val="1000"/>
              </a:lnSpc>
            </a:pPr>
            <a:r>
              <a:rPr sz="1100" b="1" kern="0" spc="-25" dirty="0">
                <a:solidFill>
                  <a:sysClr val="windowText" lastClr="000000"/>
                </a:solidFill>
                <a:latin typeface="Arial"/>
                <a:cs typeface="Arial"/>
              </a:rPr>
              <a:t>40</a:t>
            </a:r>
            <a:endParaRPr sz="1100" kern="0">
              <a:solidFill>
                <a:sysClr val="windowText" lastClr="000000"/>
              </a:solidFill>
              <a:latin typeface="Arial"/>
              <a:cs typeface="Arial"/>
            </a:endParaRPr>
          </a:p>
          <a:p>
            <a:pPr marR="2399665" algn="r" defTabSz="914400">
              <a:lnSpc>
                <a:spcPts val="1000"/>
              </a:lnSpc>
            </a:pPr>
            <a:r>
              <a:rPr sz="1100" b="1" kern="0" spc="-25" dirty="0">
                <a:solidFill>
                  <a:sysClr val="windowText" lastClr="000000"/>
                </a:solidFill>
                <a:latin typeface="Arial"/>
                <a:cs typeface="Arial"/>
              </a:rPr>
              <a:t>20</a:t>
            </a:r>
            <a:endParaRPr sz="1100" kern="0">
              <a:solidFill>
                <a:sysClr val="windowText" lastClr="000000"/>
              </a:solidFill>
              <a:latin typeface="Arial"/>
              <a:cs typeface="Arial"/>
            </a:endParaRPr>
          </a:p>
          <a:p>
            <a:pPr marR="2399665" algn="r" defTabSz="914400">
              <a:lnSpc>
                <a:spcPts val="1160"/>
              </a:lnSpc>
            </a:pPr>
            <a:r>
              <a:rPr sz="1100" b="1" kern="0" spc="-50" dirty="0">
                <a:solidFill>
                  <a:sysClr val="windowText" lastClr="000000"/>
                </a:solidFill>
                <a:latin typeface="Arial"/>
                <a:cs typeface="Arial"/>
              </a:rPr>
              <a:t>0</a:t>
            </a:r>
            <a:endParaRPr sz="1100" kern="0">
              <a:solidFill>
                <a:sysClr val="windowText" lastClr="000000"/>
              </a:solidFill>
              <a:latin typeface="Arial"/>
              <a:cs typeface="Arial"/>
            </a:endParaRPr>
          </a:p>
        </p:txBody>
      </p:sp>
      <p:grpSp>
        <p:nvGrpSpPr>
          <p:cNvPr id="50" name="object 50"/>
          <p:cNvGrpSpPr/>
          <p:nvPr/>
        </p:nvGrpSpPr>
        <p:grpSpPr>
          <a:xfrm>
            <a:off x="7652004" y="3514345"/>
            <a:ext cx="2966085" cy="2546985"/>
            <a:chOff x="6128003" y="3514344"/>
            <a:chExt cx="2966085" cy="2546985"/>
          </a:xfrm>
        </p:grpSpPr>
        <p:pic>
          <p:nvPicPr>
            <p:cNvPr id="51" name="object 51"/>
            <p:cNvPicPr/>
            <p:nvPr/>
          </p:nvPicPr>
          <p:blipFill>
            <a:blip r:embed="rId16" cstate="print"/>
            <a:stretch>
              <a:fillRect/>
            </a:stretch>
          </p:blipFill>
          <p:spPr>
            <a:xfrm>
              <a:off x="6128003" y="3514344"/>
              <a:ext cx="2965704" cy="2546604"/>
            </a:xfrm>
            <a:prstGeom prst="rect">
              <a:avLst/>
            </a:prstGeom>
          </p:spPr>
        </p:pic>
        <p:sp>
          <p:nvSpPr>
            <p:cNvPr id="52" name="object 52"/>
            <p:cNvSpPr/>
            <p:nvPr/>
          </p:nvSpPr>
          <p:spPr>
            <a:xfrm>
              <a:off x="6153911" y="3540252"/>
              <a:ext cx="2863850" cy="2444750"/>
            </a:xfrm>
            <a:custGeom>
              <a:avLst/>
              <a:gdLst/>
              <a:ahLst/>
              <a:cxnLst/>
              <a:rect l="l" t="t" r="r" b="b"/>
              <a:pathLst>
                <a:path w="2863850" h="2444750">
                  <a:moveTo>
                    <a:pt x="2863595" y="0"/>
                  </a:moveTo>
                  <a:lnTo>
                    <a:pt x="0" y="0"/>
                  </a:lnTo>
                  <a:lnTo>
                    <a:pt x="0" y="2444496"/>
                  </a:lnTo>
                  <a:lnTo>
                    <a:pt x="2863595" y="2444496"/>
                  </a:lnTo>
                  <a:lnTo>
                    <a:pt x="2863595"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pic>
          <p:nvPicPr>
            <p:cNvPr id="53" name="object 53"/>
            <p:cNvPicPr/>
            <p:nvPr/>
          </p:nvPicPr>
          <p:blipFill>
            <a:blip r:embed="rId17" cstate="print"/>
            <a:stretch>
              <a:fillRect/>
            </a:stretch>
          </p:blipFill>
          <p:spPr>
            <a:xfrm>
              <a:off x="6574535" y="4113276"/>
              <a:ext cx="2263902" cy="1524762"/>
            </a:xfrm>
            <a:prstGeom prst="rect">
              <a:avLst/>
            </a:prstGeom>
          </p:spPr>
        </p:pic>
      </p:grpSp>
      <p:sp>
        <p:nvSpPr>
          <p:cNvPr id="54" name="object 54"/>
          <p:cNvSpPr txBox="1"/>
          <p:nvPr/>
        </p:nvSpPr>
        <p:spPr>
          <a:xfrm>
            <a:off x="7820534" y="4278630"/>
            <a:ext cx="182245" cy="1438275"/>
          </a:xfrm>
          <a:prstGeom prst="rect">
            <a:avLst/>
          </a:prstGeom>
        </p:spPr>
        <p:txBody>
          <a:bodyPr vert="horz" wrap="square" lIns="0" tIns="12700" rIns="0" bIns="0" rtlCol="0">
            <a:spAutoFit/>
          </a:bodyPr>
          <a:lstStyle/>
          <a:p>
            <a:pPr defTabSz="914400">
              <a:spcBef>
                <a:spcPts val="100"/>
              </a:spcBef>
            </a:pPr>
            <a:r>
              <a:rPr sz="1200" b="1" kern="0" spc="-25" dirty="0">
                <a:solidFill>
                  <a:sysClr val="windowText" lastClr="000000"/>
                </a:solidFill>
                <a:latin typeface="Arial"/>
                <a:cs typeface="Arial"/>
              </a:rPr>
              <a:t>40</a:t>
            </a:r>
            <a:endParaRPr sz="1200" kern="0">
              <a:solidFill>
                <a:sysClr val="windowText" lastClr="000000"/>
              </a:solidFill>
              <a:latin typeface="Arial"/>
              <a:cs typeface="Arial"/>
            </a:endParaRPr>
          </a:p>
          <a:p>
            <a:pPr defTabSz="914400">
              <a:spcBef>
                <a:spcPts val="980"/>
              </a:spcBef>
            </a:pPr>
            <a:r>
              <a:rPr sz="1200" b="1" kern="0" spc="-25" dirty="0">
                <a:solidFill>
                  <a:sysClr val="windowText" lastClr="000000"/>
                </a:solidFill>
                <a:latin typeface="Arial"/>
                <a:cs typeface="Arial"/>
              </a:rPr>
              <a:t>30</a:t>
            </a:r>
            <a:endParaRPr sz="1200" kern="0">
              <a:solidFill>
                <a:sysClr val="windowText" lastClr="000000"/>
              </a:solidFill>
              <a:latin typeface="Arial"/>
              <a:cs typeface="Arial"/>
            </a:endParaRPr>
          </a:p>
          <a:p>
            <a:pPr defTabSz="914400">
              <a:spcBef>
                <a:spcPts val="980"/>
              </a:spcBef>
            </a:pPr>
            <a:r>
              <a:rPr sz="1200" b="1" kern="0" spc="-25" dirty="0">
                <a:solidFill>
                  <a:sysClr val="windowText" lastClr="000000"/>
                </a:solidFill>
                <a:latin typeface="Arial"/>
                <a:cs typeface="Arial"/>
              </a:rPr>
              <a:t>20</a:t>
            </a:r>
            <a:endParaRPr sz="1200" kern="0">
              <a:solidFill>
                <a:sysClr val="windowText" lastClr="000000"/>
              </a:solidFill>
              <a:latin typeface="Arial"/>
              <a:cs typeface="Arial"/>
            </a:endParaRPr>
          </a:p>
          <a:p>
            <a:pPr defTabSz="914400">
              <a:spcBef>
                <a:spcPts val="980"/>
              </a:spcBef>
            </a:pPr>
            <a:r>
              <a:rPr sz="1200" b="1" kern="0" spc="-25" dirty="0">
                <a:solidFill>
                  <a:sysClr val="windowText" lastClr="000000"/>
                </a:solidFill>
                <a:latin typeface="Arial"/>
                <a:cs typeface="Arial"/>
              </a:rPr>
              <a:t>10</a:t>
            </a:r>
            <a:endParaRPr sz="1200" kern="0">
              <a:solidFill>
                <a:sysClr val="windowText" lastClr="000000"/>
              </a:solidFill>
              <a:latin typeface="Arial"/>
              <a:cs typeface="Arial"/>
            </a:endParaRPr>
          </a:p>
          <a:p>
            <a:pPr marL="84455" defTabSz="914400">
              <a:spcBef>
                <a:spcPts val="980"/>
              </a:spcBef>
            </a:pPr>
            <a:r>
              <a:rPr sz="1200" b="1"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sp>
        <p:nvSpPr>
          <p:cNvPr id="55" name="object 55"/>
          <p:cNvSpPr txBox="1"/>
          <p:nvPr/>
        </p:nvSpPr>
        <p:spPr>
          <a:xfrm>
            <a:off x="8377174" y="5684926"/>
            <a:ext cx="443865" cy="197490"/>
          </a:xfrm>
          <a:prstGeom prst="rect">
            <a:avLst/>
          </a:prstGeom>
        </p:spPr>
        <p:txBody>
          <a:bodyPr vert="horz" wrap="square" lIns="0" tIns="12700" rIns="0" bIns="0" rtlCol="0">
            <a:spAutoFit/>
          </a:bodyPr>
          <a:lstStyle/>
          <a:p>
            <a:pPr defTabSz="914400">
              <a:spcBef>
                <a:spcPts val="100"/>
              </a:spcBef>
            </a:pPr>
            <a:r>
              <a:rPr sz="1200" b="1" kern="0" spc="-20" dirty="0">
                <a:solidFill>
                  <a:sysClr val="windowText" lastClr="000000"/>
                </a:solidFill>
                <a:latin typeface="Arial"/>
                <a:cs typeface="Arial"/>
              </a:rPr>
              <a:t>MALE</a:t>
            </a:r>
            <a:endParaRPr sz="1200" kern="0">
              <a:solidFill>
                <a:sysClr val="windowText" lastClr="000000"/>
              </a:solidFill>
              <a:latin typeface="Arial"/>
              <a:cs typeface="Arial"/>
            </a:endParaRPr>
          </a:p>
        </p:txBody>
      </p:sp>
      <p:sp>
        <p:nvSpPr>
          <p:cNvPr id="56" name="object 56"/>
          <p:cNvSpPr txBox="1"/>
          <p:nvPr/>
        </p:nvSpPr>
        <p:spPr>
          <a:xfrm>
            <a:off x="9223247" y="5684926"/>
            <a:ext cx="638810" cy="197490"/>
          </a:xfrm>
          <a:prstGeom prst="rect">
            <a:avLst/>
          </a:prstGeom>
        </p:spPr>
        <p:txBody>
          <a:bodyPr vert="horz" wrap="square" lIns="0" tIns="12700" rIns="0" bIns="0" rtlCol="0">
            <a:spAutoFit/>
          </a:bodyPr>
          <a:lstStyle/>
          <a:p>
            <a:pPr defTabSz="914400">
              <a:spcBef>
                <a:spcPts val="100"/>
              </a:spcBef>
            </a:pPr>
            <a:r>
              <a:rPr sz="1200" b="1" kern="0" spc="-10" dirty="0">
                <a:solidFill>
                  <a:sysClr val="windowText" lastClr="000000"/>
                </a:solidFill>
                <a:latin typeface="Arial"/>
                <a:cs typeface="Arial"/>
              </a:rPr>
              <a:t>FEMALE</a:t>
            </a:r>
            <a:endParaRPr sz="1200" kern="0">
              <a:solidFill>
                <a:sysClr val="windowText" lastClr="000000"/>
              </a:solidFill>
              <a:latin typeface="Arial"/>
              <a:cs typeface="Arial"/>
            </a:endParaRPr>
          </a:p>
        </p:txBody>
      </p:sp>
      <p:sp>
        <p:nvSpPr>
          <p:cNvPr id="57" name="object 57"/>
          <p:cNvSpPr txBox="1"/>
          <p:nvPr/>
        </p:nvSpPr>
        <p:spPr>
          <a:xfrm>
            <a:off x="8088504" y="3645153"/>
            <a:ext cx="2078989" cy="349250"/>
          </a:xfrm>
          <a:prstGeom prst="rect">
            <a:avLst/>
          </a:prstGeom>
        </p:spPr>
        <p:txBody>
          <a:bodyPr vert="horz" wrap="square" lIns="0" tIns="15875" rIns="0" bIns="0" rtlCol="0">
            <a:spAutoFit/>
          </a:bodyPr>
          <a:lstStyle/>
          <a:p>
            <a:pPr defTabSz="914400">
              <a:spcBef>
                <a:spcPts val="125"/>
              </a:spcBef>
            </a:pPr>
            <a:r>
              <a:rPr sz="2100" b="1" u="sng" kern="0" dirty="0">
                <a:solidFill>
                  <a:sysClr val="windowText" lastClr="000000"/>
                </a:solidFill>
                <a:uFill>
                  <a:solidFill>
                    <a:srgbClr val="000000"/>
                  </a:solidFill>
                </a:uFill>
                <a:latin typeface="Arial"/>
                <a:cs typeface="Arial"/>
              </a:rPr>
              <a:t>MULTIPLE</a:t>
            </a:r>
            <a:r>
              <a:rPr sz="2100" b="1" u="sng" kern="0" spc="-95" dirty="0">
                <a:solidFill>
                  <a:sysClr val="windowText" lastClr="000000"/>
                </a:solidFill>
                <a:uFill>
                  <a:solidFill>
                    <a:srgbClr val="000000"/>
                  </a:solidFill>
                </a:uFill>
                <a:latin typeface="Arial"/>
                <a:cs typeface="Arial"/>
              </a:rPr>
              <a:t> </a:t>
            </a:r>
            <a:r>
              <a:rPr sz="2100" b="1" u="sng" kern="0" spc="-20" dirty="0">
                <a:solidFill>
                  <a:sysClr val="windowText" lastClr="000000"/>
                </a:solidFill>
                <a:uFill>
                  <a:solidFill>
                    <a:srgbClr val="000000"/>
                  </a:solidFill>
                </a:uFill>
                <a:latin typeface="Arial"/>
                <a:cs typeface="Arial"/>
              </a:rPr>
              <a:t>OD’S</a:t>
            </a:r>
            <a:endParaRPr sz="2100" kern="0">
              <a:solidFill>
                <a:sysClr val="windowText" lastClr="000000"/>
              </a:solidFill>
              <a:latin typeface="Arial"/>
              <a:cs typeface="Arial"/>
            </a:endParaRPr>
          </a:p>
        </p:txBody>
      </p:sp>
      <p:sp>
        <p:nvSpPr>
          <p:cNvPr id="58" name="object 58"/>
          <p:cNvSpPr/>
          <p:nvPr/>
        </p:nvSpPr>
        <p:spPr>
          <a:xfrm>
            <a:off x="7677911" y="3540252"/>
            <a:ext cx="2863850" cy="2444750"/>
          </a:xfrm>
          <a:custGeom>
            <a:avLst/>
            <a:gdLst/>
            <a:ahLst/>
            <a:cxnLst/>
            <a:rect l="l" t="t" r="r" b="b"/>
            <a:pathLst>
              <a:path w="2863850" h="2444750">
                <a:moveTo>
                  <a:pt x="0" y="2444496"/>
                </a:moveTo>
                <a:lnTo>
                  <a:pt x="2863595" y="2444496"/>
                </a:lnTo>
                <a:lnTo>
                  <a:pt x="2863595" y="0"/>
                </a:lnTo>
                <a:lnTo>
                  <a:pt x="0" y="0"/>
                </a:lnTo>
                <a:lnTo>
                  <a:pt x="0" y="2444496"/>
                </a:lnTo>
                <a:close/>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 name="object 21">
            <a:extLst>
              <a:ext uri="{FF2B5EF4-FFF2-40B4-BE49-F238E27FC236}">
                <a16:creationId xmlns:a16="http://schemas.microsoft.com/office/drawing/2014/main" id="{4C06E8B6-0BFF-32FD-0EF0-617EAC9E5966}"/>
              </a:ext>
            </a:extLst>
          </p:cNvPr>
          <p:cNvPicPr/>
          <p:nvPr/>
        </p:nvPicPr>
        <p:blipFill>
          <a:blip r:embed="rId2" cstate="print"/>
          <a:stretch>
            <a:fillRect/>
          </a:stretch>
        </p:blipFill>
        <p:spPr>
          <a:xfrm>
            <a:off x="2793864" y="68960"/>
            <a:ext cx="6539874" cy="490728"/>
          </a:xfrm>
          <a:prstGeom prst="rect">
            <a:avLst/>
          </a:prstGeom>
        </p:spPr>
      </p:pic>
      <p:sp>
        <p:nvSpPr>
          <p:cNvPr id="2" name="object 2"/>
          <p:cNvSpPr txBox="1">
            <a:spLocks noGrp="1"/>
          </p:cNvSpPr>
          <p:nvPr>
            <p:ph type="title"/>
          </p:nvPr>
        </p:nvSpPr>
        <p:spPr>
          <a:xfrm>
            <a:off x="3169580" y="98974"/>
            <a:ext cx="6389285" cy="566181"/>
          </a:xfrm>
          <a:prstGeom prst="rect">
            <a:avLst/>
          </a:prstGeom>
        </p:spPr>
        <p:txBody>
          <a:bodyPr vert="horz" wrap="square" lIns="0" tIns="12065" rIns="0" bIns="0" rtlCol="0">
            <a:spAutoFit/>
          </a:bodyPr>
          <a:lstStyle/>
          <a:p>
            <a:pPr marL="45720">
              <a:spcBef>
                <a:spcPts val="95"/>
              </a:spcBef>
            </a:pPr>
            <a:r>
              <a:rPr sz="3600" spc="-130" dirty="0"/>
              <a:t>DATA</a:t>
            </a:r>
            <a:r>
              <a:rPr sz="3600" spc="-185" dirty="0"/>
              <a:t> </a:t>
            </a:r>
            <a:r>
              <a:rPr sz="3600" spc="-25" dirty="0"/>
              <a:t>ANALYSIS</a:t>
            </a:r>
            <a:r>
              <a:rPr sz="3600" spc="-114" dirty="0"/>
              <a:t> </a:t>
            </a:r>
            <a:r>
              <a:rPr sz="3600" spc="-10" dirty="0"/>
              <a:t>SUBTEAM</a:t>
            </a:r>
          </a:p>
        </p:txBody>
      </p:sp>
      <p:grpSp>
        <p:nvGrpSpPr>
          <p:cNvPr id="3" name="object 3"/>
          <p:cNvGrpSpPr/>
          <p:nvPr/>
        </p:nvGrpSpPr>
        <p:grpSpPr>
          <a:xfrm>
            <a:off x="2478025" y="705612"/>
            <a:ext cx="7263765" cy="6148070"/>
            <a:chOff x="954024" y="705612"/>
            <a:chExt cx="7263765" cy="6148070"/>
          </a:xfrm>
        </p:grpSpPr>
        <p:pic>
          <p:nvPicPr>
            <p:cNvPr id="4" name="object 4"/>
            <p:cNvPicPr/>
            <p:nvPr/>
          </p:nvPicPr>
          <p:blipFill>
            <a:blip r:embed="rId3" cstate="print"/>
            <a:stretch>
              <a:fillRect/>
            </a:stretch>
          </p:blipFill>
          <p:spPr>
            <a:xfrm>
              <a:off x="954024" y="705612"/>
              <a:ext cx="7263383" cy="6147816"/>
            </a:xfrm>
            <a:prstGeom prst="rect">
              <a:avLst/>
            </a:prstGeom>
          </p:spPr>
        </p:pic>
        <p:sp>
          <p:nvSpPr>
            <p:cNvPr id="5" name="object 5"/>
            <p:cNvSpPr/>
            <p:nvPr/>
          </p:nvSpPr>
          <p:spPr>
            <a:xfrm>
              <a:off x="979932" y="731519"/>
              <a:ext cx="7161530" cy="6045835"/>
            </a:xfrm>
            <a:custGeom>
              <a:avLst/>
              <a:gdLst/>
              <a:ahLst/>
              <a:cxnLst/>
              <a:rect l="l" t="t" r="r" b="b"/>
              <a:pathLst>
                <a:path w="7161530" h="6045834">
                  <a:moveTo>
                    <a:pt x="7161276" y="0"/>
                  </a:moveTo>
                  <a:lnTo>
                    <a:pt x="0" y="0"/>
                  </a:lnTo>
                  <a:lnTo>
                    <a:pt x="0" y="6045708"/>
                  </a:lnTo>
                  <a:lnTo>
                    <a:pt x="7161276" y="6045708"/>
                  </a:lnTo>
                  <a:lnTo>
                    <a:pt x="7161276" y="0"/>
                  </a:lnTo>
                  <a:close/>
                </a:path>
              </a:pathLst>
            </a:custGeom>
            <a:solidFill>
              <a:srgbClr val="FFFFFF"/>
            </a:solidFill>
          </p:spPr>
          <p:txBody>
            <a:bodyPr wrap="square" lIns="0" tIns="0" rIns="0" bIns="0" rtlCol="0"/>
            <a:lstStyle/>
            <a:p>
              <a:pPr defTabSz="914400"/>
              <a:endParaRPr kern="0">
                <a:solidFill>
                  <a:sysClr val="windowText" lastClr="000000"/>
                </a:solidFill>
              </a:endParaRPr>
            </a:p>
          </p:txBody>
        </p:sp>
        <p:sp>
          <p:nvSpPr>
            <p:cNvPr id="6" name="object 6"/>
            <p:cNvSpPr/>
            <p:nvPr/>
          </p:nvSpPr>
          <p:spPr>
            <a:xfrm>
              <a:off x="2980944" y="1046987"/>
              <a:ext cx="4958080" cy="5351145"/>
            </a:xfrm>
            <a:custGeom>
              <a:avLst/>
              <a:gdLst/>
              <a:ahLst/>
              <a:cxnLst/>
              <a:rect l="l" t="t" r="r" b="b"/>
              <a:pathLst>
                <a:path w="4958080" h="5351145">
                  <a:moveTo>
                    <a:pt x="0" y="0"/>
                  </a:moveTo>
                  <a:lnTo>
                    <a:pt x="0" y="5350764"/>
                  </a:lnTo>
                </a:path>
                <a:path w="4958080" h="5351145">
                  <a:moveTo>
                    <a:pt x="620268" y="0"/>
                  </a:moveTo>
                  <a:lnTo>
                    <a:pt x="620268" y="5350764"/>
                  </a:lnTo>
                </a:path>
                <a:path w="4958080" h="5351145">
                  <a:moveTo>
                    <a:pt x="1239011" y="0"/>
                  </a:moveTo>
                  <a:lnTo>
                    <a:pt x="1239011" y="5350764"/>
                  </a:lnTo>
                </a:path>
                <a:path w="4958080" h="5351145">
                  <a:moveTo>
                    <a:pt x="1859280" y="0"/>
                  </a:moveTo>
                  <a:lnTo>
                    <a:pt x="1859280" y="5350764"/>
                  </a:lnTo>
                </a:path>
                <a:path w="4958080" h="5351145">
                  <a:moveTo>
                    <a:pt x="2479547" y="0"/>
                  </a:moveTo>
                  <a:lnTo>
                    <a:pt x="2479547" y="5350764"/>
                  </a:lnTo>
                </a:path>
                <a:path w="4958080" h="5351145">
                  <a:moveTo>
                    <a:pt x="3098292" y="0"/>
                  </a:moveTo>
                  <a:lnTo>
                    <a:pt x="3098292" y="5350764"/>
                  </a:lnTo>
                </a:path>
                <a:path w="4958080" h="5351145">
                  <a:moveTo>
                    <a:pt x="3718559" y="0"/>
                  </a:moveTo>
                  <a:lnTo>
                    <a:pt x="3718559" y="5350764"/>
                  </a:lnTo>
                </a:path>
                <a:path w="4958080" h="5351145">
                  <a:moveTo>
                    <a:pt x="4338828" y="0"/>
                  </a:moveTo>
                  <a:lnTo>
                    <a:pt x="4338828" y="5350764"/>
                  </a:lnTo>
                </a:path>
                <a:path w="4958080" h="5351145">
                  <a:moveTo>
                    <a:pt x="4957572" y="0"/>
                  </a:moveTo>
                  <a:lnTo>
                    <a:pt x="4957572" y="5350764"/>
                  </a:lnTo>
                </a:path>
              </a:pathLst>
            </a:custGeom>
            <a:ln w="9144">
              <a:solidFill>
                <a:srgbClr val="000000"/>
              </a:solidFill>
            </a:ln>
          </p:spPr>
          <p:txBody>
            <a:bodyPr wrap="square" lIns="0" tIns="0" rIns="0" bIns="0" rtlCol="0"/>
            <a:lstStyle/>
            <a:p>
              <a:pPr defTabSz="914400"/>
              <a:endParaRPr kern="0">
                <a:solidFill>
                  <a:sysClr val="windowText" lastClr="000000"/>
                </a:solidFill>
              </a:endParaRPr>
            </a:p>
          </p:txBody>
        </p:sp>
        <p:pic>
          <p:nvPicPr>
            <p:cNvPr id="7" name="object 7"/>
            <p:cNvPicPr/>
            <p:nvPr/>
          </p:nvPicPr>
          <p:blipFill>
            <a:blip r:embed="rId4" cstate="print"/>
            <a:stretch>
              <a:fillRect/>
            </a:stretch>
          </p:blipFill>
          <p:spPr>
            <a:xfrm>
              <a:off x="2360676" y="6236207"/>
              <a:ext cx="117424" cy="170687"/>
            </a:xfrm>
            <a:prstGeom prst="rect">
              <a:avLst/>
            </a:prstGeom>
          </p:spPr>
        </p:pic>
        <p:pic>
          <p:nvPicPr>
            <p:cNvPr id="8" name="object 8"/>
            <p:cNvPicPr/>
            <p:nvPr/>
          </p:nvPicPr>
          <p:blipFill>
            <a:blip r:embed="rId5" cstate="print"/>
            <a:stretch>
              <a:fillRect/>
            </a:stretch>
          </p:blipFill>
          <p:spPr>
            <a:xfrm>
              <a:off x="2360676" y="5567171"/>
              <a:ext cx="86779" cy="691819"/>
            </a:xfrm>
            <a:prstGeom prst="rect">
              <a:avLst/>
            </a:prstGeom>
          </p:spPr>
        </p:pic>
        <p:pic>
          <p:nvPicPr>
            <p:cNvPr id="9" name="object 9"/>
            <p:cNvPicPr/>
            <p:nvPr/>
          </p:nvPicPr>
          <p:blipFill>
            <a:blip r:embed="rId6" cstate="print"/>
            <a:stretch>
              <a:fillRect/>
            </a:stretch>
          </p:blipFill>
          <p:spPr>
            <a:xfrm>
              <a:off x="2360676" y="5399531"/>
              <a:ext cx="147827" cy="190423"/>
            </a:xfrm>
            <a:prstGeom prst="rect">
              <a:avLst/>
            </a:prstGeom>
          </p:spPr>
        </p:pic>
        <p:pic>
          <p:nvPicPr>
            <p:cNvPr id="10" name="object 10"/>
            <p:cNvPicPr/>
            <p:nvPr/>
          </p:nvPicPr>
          <p:blipFill>
            <a:blip r:embed="rId7" cstate="print"/>
            <a:stretch>
              <a:fillRect/>
            </a:stretch>
          </p:blipFill>
          <p:spPr>
            <a:xfrm>
              <a:off x="2360676" y="5233365"/>
              <a:ext cx="117424" cy="190423"/>
            </a:xfrm>
            <a:prstGeom prst="rect">
              <a:avLst/>
            </a:prstGeom>
          </p:spPr>
        </p:pic>
        <p:pic>
          <p:nvPicPr>
            <p:cNvPr id="11" name="object 11"/>
            <p:cNvPicPr/>
            <p:nvPr/>
          </p:nvPicPr>
          <p:blipFill>
            <a:blip r:embed="rId8" cstate="print"/>
            <a:stretch>
              <a:fillRect/>
            </a:stretch>
          </p:blipFill>
          <p:spPr>
            <a:xfrm>
              <a:off x="2360676" y="5065725"/>
              <a:ext cx="86779" cy="190423"/>
            </a:xfrm>
            <a:prstGeom prst="rect">
              <a:avLst/>
            </a:prstGeom>
          </p:spPr>
        </p:pic>
        <p:pic>
          <p:nvPicPr>
            <p:cNvPr id="12" name="object 12"/>
            <p:cNvPicPr/>
            <p:nvPr/>
          </p:nvPicPr>
          <p:blipFill>
            <a:blip r:embed="rId7" cstate="print"/>
            <a:stretch>
              <a:fillRect/>
            </a:stretch>
          </p:blipFill>
          <p:spPr>
            <a:xfrm>
              <a:off x="2360676" y="4898085"/>
              <a:ext cx="117424" cy="190423"/>
            </a:xfrm>
            <a:prstGeom prst="rect">
              <a:avLst/>
            </a:prstGeom>
          </p:spPr>
        </p:pic>
        <p:pic>
          <p:nvPicPr>
            <p:cNvPr id="13" name="object 13"/>
            <p:cNvPicPr/>
            <p:nvPr/>
          </p:nvPicPr>
          <p:blipFill>
            <a:blip r:embed="rId9" cstate="print"/>
            <a:stretch>
              <a:fillRect/>
            </a:stretch>
          </p:blipFill>
          <p:spPr>
            <a:xfrm>
              <a:off x="2360676" y="4396689"/>
              <a:ext cx="86779" cy="525703"/>
            </a:xfrm>
            <a:prstGeom prst="rect">
              <a:avLst/>
            </a:prstGeom>
          </p:spPr>
        </p:pic>
        <p:pic>
          <p:nvPicPr>
            <p:cNvPr id="14" name="object 14"/>
            <p:cNvPicPr/>
            <p:nvPr/>
          </p:nvPicPr>
          <p:blipFill>
            <a:blip r:embed="rId7" cstate="print"/>
            <a:stretch>
              <a:fillRect/>
            </a:stretch>
          </p:blipFill>
          <p:spPr>
            <a:xfrm>
              <a:off x="2360676" y="4229049"/>
              <a:ext cx="117424" cy="190423"/>
            </a:xfrm>
            <a:prstGeom prst="rect">
              <a:avLst/>
            </a:prstGeom>
          </p:spPr>
        </p:pic>
        <p:pic>
          <p:nvPicPr>
            <p:cNvPr id="15" name="object 15"/>
            <p:cNvPicPr/>
            <p:nvPr/>
          </p:nvPicPr>
          <p:blipFill>
            <a:blip r:embed="rId6" cstate="print"/>
            <a:stretch>
              <a:fillRect/>
            </a:stretch>
          </p:blipFill>
          <p:spPr>
            <a:xfrm>
              <a:off x="2360676" y="4062933"/>
              <a:ext cx="147827" cy="190423"/>
            </a:xfrm>
            <a:prstGeom prst="rect">
              <a:avLst/>
            </a:prstGeom>
          </p:spPr>
        </p:pic>
        <p:pic>
          <p:nvPicPr>
            <p:cNvPr id="16" name="object 16"/>
            <p:cNvPicPr/>
            <p:nvPr/>
          </p:nvPicPr>
          <p:blipFill>
            <a:blip r:embed="rId10" cstate="print"/>
            <a:stretch>
              <a:fillRect/>
            </a:stretch>
          </p:blipFill>
          <p:spPr>
            <a:xfrm>
              <a:off x="2360676" y="3895293"/>
              <a:ext cx="179920" cy="190423"/>
            </a:xfrm>
            <a:prstGeom prst="rect">
              <a:avLst/>
            </a:prstGeom>
          </p:spPr>
        </p:pic>
        <p:pic>
          <p:nvPicPr>
            <p:cNvPr id="17" name="object 17"/>
            <p:cNvPicPr/>
            <p:nvPr/>
          </p:nvPicPr>
          <p:blipFill>
            <a:blip r:embed="rId7" cstate="print"/>
            <a:stretch>
              <a:fillRect/>
            </a:stretch>
          </p:blipFill>
          <p:spPr>
            <a:xfrm>
              <a:off x="2360676" y="3727653"/>
              <a:ext cx="117424" cy="190423"/>
            </a:xfrm>
            <a:prstGeom prst="rect">
              <a:avLst/>
            </a:prstGeom>
          </p:spPr>
        </p:pic>
        <p:pic>
          <p:nvPicPr>
            <p:cNvPr id="18" name="object 18"/>
            <p:cNvPicPr/>
            <p:nvPr/>
          </p:nvPicPr>
          <p:blipFill>
            <a:blip r:embed="rId11" cstate="print"/>
            <a:stretch>
              <a:fillRect/>
            </a:stretch>
          </p:blipFill>
          <p:spPr>
            <a:xfrm>
              <a:off x="2360676" y="3560089"/>
              <a:ext cx="705612" cy="192125"/>
            </a:xfrm>
            <a:prstGeom prst="rect">
              <a:avLst/>
            </a:prstGeom>
          </p:spPr>
        </p:pic>
        <p:pic>
          <p:nvPicPr>
            <p:cNvPr id="19" name="object 19"/>
            <p:cNvPicPr/>
            <p:nvPr/>
          </p:nvPicPr>
          <p:blipFill>
            <a:blip r:embed="rId12" cstate="print"/>
            <a:stretch>
              <a:fillRect/>
            </a:stretch>
          </p:blipFill>
          <p:spPr>
            <a:xfrm>
              <a:off x="2360676" y="3226257"/>
              <a:ext cx="147827" cy="358063"/>
            </a:xfrm>
            <a:prstGeom prst="rect">
              <a:avLst/>
            </a:prstGeom>
          </p:spPr>
        </p:pic>
        <p:pic>
          <p:nvPicPr>
            <p:cNvPr id="20" name="object 20"/>
            <p:cNvPicPr/>
            <p:nvPr/>
          </p:nvPicPr>
          <p:blipFill>
            <a:blip r:embed="rId9" cstate="print"/>
            <a:stretch>
              <a:fillRect/>
            </a:stretch>
          </p:blipFill>
          <p:spPr>
            <a:xfrm>
              <a:off x="2360676" y="2724861"/>
              <a:ext cx="86779" cy="524179"/>
            </a:xfrm>
            <a:prstGeom prst="rect">
              <a:avLst/>
            </a:prstGeom>
          </p:spPr>
        </p:pic>
        <p:pic>
          <p:nvPicPr>
            <p:cNvPr id="21" name="object 21"/>
            <p:cNvPicPr/>
            <p:nvPr/>
          </p:nvPicPr>
          <p:blipFill>
            <a:blip r:embed="rId13" cstate="print"/>
            <a:stretch>
              <a:fillRect/>
            </a:stretch>
          </p:blipFill>
          <p:spPr>
            <a:xfrm>
              <a:off x="2360676" y="2557221"/>
              <a:ext cx="1356360" cy="190423"/>
            </a:xfrm>
            <a:prstGeom prst="rect">
              <a:avLst/>
            </a:prstGeom>
          </p:spPr>
        </p:pic>
        <p:pic>
          <p:nvPicPr>
            <p:cNvPr id="22" name="object 22"/>
            <p:cNvPicPr/>
            <p:nvPr/>
          </p:nvPicPr>
          <p:blipFill>
            <a:blip r:embed="rId14" cstate="print"/>
            <a:stretch>
              <a:fillRect/>
            </a:stretch>
          </p:blipFill>
          <p:spPr>
            <a:xfrm>
              <a:off x="2360676" y="2389657"/>
              <a:ext cx="86779" cy="192125"/>
            </a:xfrm>
            <a:prstGeom prst="rect">
              <a:avLst/>
            </a:prstGeom>
          </p:spPr>
        </p:pic>
        <p:pic>
          <p:nvPicPr>
            <p:cNvPr id="23" name="object 23"/>
            <p:cNvPicPr/>
            <p:nvPr/>
          </p:nvPicPr>
          <p:blipFill>
            <a:blip r:embed="rId15" cstate="print"/>
            <a:stretch>
              <a:fillRect/>
            </a:stretch>
          </p:blipFill>
          <p:spPr>
            <a:xfrm>
              <a:off x="2360676" y="2223465"/>
              <a:ext cx="4828032" cy="190423"/>
            </a:xfrm>
            <a:prstGeom prst="rect">
              <a:avLst/>
            </a:prstGeom>
          </p:spPr>
        </p:pic>
        <p:pic>
          <p:nvPicPr>
            <p:cNvPr id="24" name="object 24"/>
            <p:cNvPicPr/>
            <p:nvPr/>
          </p:nvPicPr>
          <p:blipFill>
            <a:blip r:embed="rId7" cstate="print"/>
            <a:stretch>
              <a:fillRect/>
            </a:stretch>
          </p:blipFill>
          <p:spPr>
            <a:xfrm>
              <a:off x="2360676" y="2055825"/>
              <a:ext cx="117424" cy="190423"/>
            </a:xfrm>
            <a:prstGeom prst="rect">
              <a:avLst/>
            </a:prstGeom>
          </p:spPr>
        </p:pic>
        <p:pic>
          <p:nvPicPr>
            <p:cNvPr id="25" name="object 25"/>
            <p:cNvPicPr/>
            <p:nvPr/>
          </p:nvPicPr>
          <p:blipFill>
            <a:blip r:embed="rId6" cstate="print"/>
            <a:stretch>
              <a:fillRect/>
            </a:stretch>
          </p:blipFill>
          <p:spPr>
            <a:xfrm>
              <a:off x="2360676" y="1888185"/>
              <a:ext cx="147827" cy="190423"/>
            </a:xfrm>
            <a:prstGeom prst="rect">
              <a:avLst/>
            </a:prstGeom>
          </p:spPr>
        </p:pic>
        <p:pic>
          <p:nvPicPr>
            <p:cNvPr id="26" name="object 26"/>
            <p:cNvPicPr/>
            <p:nvPr/>
          </p:nvPicPr>
          <p:blipFill>
            <a:blip r:embed="rId7" cstate="print"/>
            <a:stretch>
              <a:fillRect/>
            </a:stretch>
          </p:blipFill>
          <p:spPr>
            <a:xfrm>
              <a:off x="2360676" y="1722069"/>
              <a:ext cx="117424" cy="190423"/>
            </a:xfrm>
            <a:prstGeom prst="rect">
              <a:avLst/>
            </a:prstGeom>
          </p:spPr>
        </p:pic>
        <p:pic>
          <p:nvPicPr>
            <p:cNvPr id="27" name="object 27"/>
            <p:cNvPicPr/>
            <p:nvPr/>
          </p:nvPicPr>
          <p:blipFill>
            <a:blip r:embed="rId12" cstate="print"/>
            <a:stretch>
              <a:fillRect/>
            </a:stretch>
          </p:blipFill>
          <p:spPr>
            <a:xfrm>
              <a:off x="2360676" y="1386789"/>
              <a:ext cx="147827" cy="358063"/>
            </a:xfrm>
            <a:prstGeom prst="rect">
              <a:avLst/>
            </a:prstGeom>
          </p:spPr>
        </p:pic>
        <p:pic>
          <p:nvPicPr>
            <p:cNvPr id="28" name="object 28"/>
            <p:cNvPicPr/>
            <p:nvPr/>
          </p:nvPicPr>
          <p:blipFill>
            <a:blip r:embed="rId16" cstate="print"/>
            <a:stretch>
              <a:fillRect/>
            </a:stretch>
          </p:blipFill>
          <p:spPr>
            <a:xfrm>
              <a:off x="2360676" y="1219225"/>
              <a:ext cx="117424" cy="192125"/>
            </a:xfrm>
            <a:prstGeom prst="rect">
              <a:avLst/>
            </a:prstGeom>
          </p:spPr>
        </p:pic>
        <p:pic>
          <p:nvPicPr>
            <p:cNvPr id="29" name="object 29"/>
            <p:cNvPicPr/>
            <p:nvPr/>
          </p:nvPicPr>
          <p:blipFill>
            <a:blip r:embed="rId8" cstate="print"/>
            <a:stretch>
              <a:fillRect/>
            </a:stretch>
          </p:blipFill>
          <p:spPr>
            <a:xfrm>
              <a:off x="2360676" y="1053033"/>
              <a:ext cx="86779" cy="190423"/>
            </a:xfrm>
            <a:prstGeom prst="rect">
              <a:avLst/>
            </a:prstGeom>
          </p:spPr>
        </p:pic>
        <p:pic>
          <p:nvPicPr>
            <p:cNvPr id="30" name="object 30"/>
            <p:cNvPicPr/>
            <p:nvPr/>
          </p:nvPicPr>
          <p:blipFill>
            <a:blip r:embed="rId17" cstate="print"/>
            <a:stretch>
              <a:fillRect/>
            </a:stretch>
          </p:blipFill>
          <p:spPr>
            <a:xfrm>
              <a:off x="2360676" y="6275831"/>
              <a:ext cx="62483" cy="77723"/>
            </a:xfrm>
            <a:prstGeom prst="rect">
              <a:avLst/>
            </a:prstGeom>
          </p:spPr>
        </p:pic>
        <p:pic>
          <p:nvPicPr>
            <p:cNvPr id="31" name="object 31"/>
            <p:cNvPicPr/>
            <p:nvPr/>
          </p:nvPicPr>
          <p:blipFill>
            <a:blip r:embed="rId18" cstate="print"/>
            <a:stretch>
              <a:fillRect/>
            </a:stretch>
          </p:blipFill>
          <p:spPr>
            <a:xfrm>
              <a:off x="2360676" y="6108192"/>
              <a:ext cx="32004" cy="77723"/>
            </a:xfrm>
            <a:prstGeom prst="rect">
              <a:avLst/>
            </a:prstGeom>
          </p:spPr>
        </p:pic>
        <p:pic>
          <p:nvPicPr>
            <p:cNvPr id="32" name="object 32"/>
            <p:cNvPicPr/>
            <p:nvPr/>
          </p:nvPicPr>
          <p:blipFill>
            <a:blip r:embed="rId18" cstate="print"/>
            <a:stretch>
              <a:fillRect/>
            </a:stretch>
          </p:blipFill>
          <p:spPr>
            <a:xfrm>
              <a:off x="2360676" y="5942075"/>
              <a:ext cx="32004" cy="77724"/>
            </a:xfrm>
            <a:prstGeom prst="rect">
              <a:avLst/>
            </a:prstGeom>
          </p:spPr>
        </p:pic>
        <p:pic>
          <p:nvPicPr>
            <p:cNvPr id="33" name="object 33"/>
            <p:cNvPicPr/>
            <p:nvPr/>
          </p:nvPicPr>
          <p:blipFill>
            <a:blip r:embed="rId19" cstate="print"/>
            <a:stretch>
              <a:fillRect/>
            </a:stretch>
          </p:blipFill>
          <p:spPr>
            <a:xfrm>
              <a:off x="2360676" y="5774436"/>
              <a:ext cx="32004" cy="77724"/>
            </a:xfrm>
            <a:prstGeom prst="rect">
              <a:avLst/>
            </a:prstGeom>
          </p:spPr>
        </p:pic>
        <p:pic>
          <p:nvPicPr>
            <p:cNvPr id="34" name="object 34"/>
            <p:cNvPicPr/>
            <p:nvPr/>
          </p:nvPicPr>
          <p:blipFill>
            <a:blip r:embed="rId20" cstate="print"/>
            <a:stretch>
              <a:fillRect/>
            </a:stretch>
          </p:blipFill>
          <p:spPr>
            <a:xfrm>
              <a:off x="2360676" y="5606795"/>
              <a:ext cx="32004" cy="77724"/>
            </a:xfrm>
            <a:prstGeom prst="rect">
              <a:avLst/>
            </a:prstGeom>
          </p:spPr>
        </p:pic>
        <p:pic>
          <p:nvPicPr>
            <p:cNvPr id="35" name="object 35"/>
            <p:cNvPicPr/>
            <p:nvPr/>
          </p:nvPicPr>
          <p:blipFill>
            <a:blip r:embed="rId21" cstate="print"/>
            <a:stretch>
              <a:fillRect/>
            </a:stretch>
          </p:blipFill>
          <p:spPr>
            <a:xfrm>
              <a:off x="2360676" y="5439156"/>
              <a:ext cx="92963" cy="77724"/>
            </a:xfrm>
            <a:prstGeom prst="rect">
              <a:avLst/>
            </a:prstGeom>
          </p:spPr>
        </p:pic>
        <p:pic>
          <p:nvPicPr>
            <p:cNvPr id="36" name="object 36"/>
            <p:cNvPicPr/>
            <p:nvPr/>
          </p:nvPicPr>
          <p:blipFill>
            <a:blip r:embed="rId22" cstate="print"/>
            <a:stretch>
              <a:fillRect/>
            </a:stretch>
          </p:blipFill>
          <p:spPr>
            <a:xfrm>
              <a:off x="2360676" y="5273039"/>
              <a:ext cx="62483" cy="77724"/>
            </a:xfrm>
            <a:prstGeom prst="rect">
              <a:avLst/>
            </a:prstGeom>
          </p:spPr>
        </p:pic>
        <p:pic>
          <p:nvPicPr>
            <p:cNvPr id="37" name="object 37"/>
            <p:cNvPicPr/>
            <p:nvPr/>
          </p:nvPicPr>
          <p:blipFill>
            <a:blip r:embed="rId23" cstate="print"/>
            <a:stretch>
              <a:fillRect/>
            </a:stretch>
          </p:blipFill>
          <p:spPr>
            <a:xfrm>
              <a:off x="2360676" y="5105400"/>
              <a:ext cx="32004" cy="77724"/>
            </a:xfrm>
            <a:prstGeom prst="rect">
              <a:avLst/>
            </a:prstGeom>
          </p:spPr>
        </p:pic>
        <p:pic>
          <p:nvPicPr>
            <p:cNvPr id="38" name="object 38"/>
            <p:cNvPicPr/>
            <p:nvPr/>
          </p:nvPicPr>
          <p:blipFill>
            <a:blip r:embed="rId17" cstate="print"/>
            <a:stretch>
              <a:fillRect/>
            </a:stretch>
          </p:blipFill>
          <p:spPr>
            <a:xfrm>
              <a:off x="2360676" y="4937759"/>
              <a:ext cx="62483" cy="77724"/>
            </a:xfrm>
            <a:prstGeom prst="rect">
              <a:avLst/>
            </a:prstGeom>
          </p:spPr>
        </p:pic>
        <p:pic>
          <p:nvPicPr>
            <p:cNvPr id="39" name="object 39"/>
            <p:cNvPicPr/>
            <p:nvPr/>
          </p:nvPicPr>
          <p:blipFill>
            <a:blip r:embed="rId23" cstate="print"/>
            <a:stretch>
              <a:fillRect/>
            </a:stretch>
          </p:blipFill>
          <p:spPr>
            <a:xfrm>
              <a:off x="2360676" y="4771644"/>
              <a:ext cx="32004" cy="77724"/>
            </a:xfrm>
            <a:prstGeom prst="rect">
              <a:avLst/>
            </a:prstGeom>
          </p:spPr>
        </p:pic>
        <p:pic>
          <p:nvPicPr>
            <p:cNvPr id="40" name="object 40"/>
            <p:cNvPicPr/>
            <p:nvPr/>
          </p:nvPicPr>
          <p:blipFill>
            <a:blip r:embed="rId23" cstate="print"/>
            <a:stretch>
              <a:fillRect/>
            </a:stretch>
          </p:blipFill>
          <p:spPr>
            <a:xfrm>
              <a:off x="2360676" y="4604004"/>
              <a:ext cx="32004" cy="77724"/>
            </a:xfrm>
            <a:prstGeom prst="rect">
              <a:avLst/>
            </a:prstGeom>
          </p:spPr>
        </p:pic>
        <p:pic>
          <p:nvPicPr>
            <p:cNvPr id="41" name="object 41"/>
            <p:cNvPicPr/>
            <p:nvPr/>
          </p:nvPicPr>
          <p:blipFill>
            <a:blip r:embed="rId18" cstate="print"/>
            <a:stretch>
              <a:fillRect/>
            </a:stretch>
          </p:blipFill>
          <p:spPr>
            <a:xfrm>
              <a:off x="2360676" y="4436363"/>
              <a:ext cx="32004" cy="77724"/>
            </a:xfrm>
            <a:prstGeom prst="rect">
              <a:avLst/>
            </a:prstGeom>
          </p:spPr>
        </p:pic>
        <p:pic>
          <p:nvPicPr>
            <p:cNvPr id="42" name="object 42"/>
            <p:cNvPicPr/>
            <p:nvPr/>
          </p:nvPicPr>
          <p:blipFill>
            <a:blip r:embed="rId24" cstate="print"/>
            <a:stretch>
              <a:fillRect/>
            </a:stretch>
          </p:blipFill>
          <p:spPr>
            <a:xfrm>
              <a:off x="2360676" y="4268724"/>
              <a:ext cx="62483" cy="77724"/>
            </a:xfrm>
            <a:prstGeom prst="rect">
              <a:avLst/>
            </a:prstGeom>
          </p:spPr>
        </p:pic>
        <p:pic>
          <p:nvPicPr>
            <p:cNvPr id="43" name="object 43"/>
            <p:cNvPicPr/>
            <p:nvPr/>
          </p:nvPicPr>
          <p:blipFill>
            <a:blip r:embed="rId25" cstate="print"/>
            <a:stretch>
              <a:fillRect/>
            </a:stretch>
          </p:blipFill>
          <p:spPr>
            <a:xfrm>
              <a:off x="2360676" y="4102607"/>
              <a:ext cx="92963" cy="77724"/>
            </a:xfrm>
            <a:prstGeom prst="rect">
              <a:avLst/>
            </a:prstGeom>
          </p:spPr>
        </p:pic>
        <p:pic>
          <p:nvPicPr>
            <p:cNvPr id="44" name="object 44"/>
            <p:cNvPicPr/>
            <p:nvPr/>
          </p:nvPicPr>
          <p:blipFill>
            <a:blip r:embed="rId26" cstate="print"/>
            <a:stretch>
              <a:fillRect/>
            </a:stretch>
          </p:blipFill>
          <p:spPr>
            <a:xfrm>
              <a:off x="2360676" y="3934967"/>
              <a:ext cx="124968" cy="77724"/>
            </a:xfrm>
            <a:prstGeom prst="rect">
              <a:avLst/>
            </a:prstGeom>
          </p:spPr>
        </p:pic>
        <p:pic>
          <p:nvPicPr>
            <p:cNvPr id="45" name="object 45"/>
            <p:cNvPicPr/>
            <p:nvPr/>
          </p:nvPicPr>
          <p:blipFill>
            <a:blip r:embed="rId17" cstate="print"/>
            <a:stretch>
              <a:fillRect/>
            </a:stretch>
          </p:blipFill>
          <p:spPr>
            <a:xfrm>
              <a:off x="2360676" y="3767327"/>
              <a:ext cx="62483" cy="77724"/>
            </a:xfrm>
            <a:prstGeom prst="rect">
              <a:avLst/>
            </a:prstGeom>
          </p:spPr>
        </p:pic>
        <p:sp>
          <p:nvSpPr>
            <p:cNvPr id="46" name="object 46"/>
            <p:cNvSpPr/>
            <p:nvPr/>
          </p:nvSpPr>
          <p:spPr>
            <a:xfrm>
              <a:off x="2360676" y="3599687"/>
              <a:ext cx="650875" cy="79375"/>
            </a:xfrm>
            <a:custGeom>
              <a:avLst/>
              <a:gdLst/>
              <a:ahLst/>
              <a:cxnLst/>
              <a:rect l="l" t="t" r="r" b="b"/>
              <a:pathLst>
                <a:path w="650875" h="79375">
                  <a:moveTo>
                    <a:pt x="650748" y="0"/>
                  </a:moveTo>
                  <a:lnTo>
                    <a:pt x="0" y="0"/>
                  </a:lnTo>
                  <a:lnTo>
                    <a:pt x="0" y="79248"/>
                  </a:lnTo>
                  <a:lnTo>
                    <a:pt x="650748" y="79248"/>
                  </a:lnTo>
                  <a:lnTo>
                    <a:pt x="650748" y="0"/>
                  </a:lnTo>
                  <a:close/>
                </a:path>
              </a:pathLst>
            </a:custGeom>
            <a:solidFill>
              <a:srgbClr val="FFFF00"/>
            </a:solidFill>
          </p:spPr>
          <p:txBody>
            <a:bodyPr wrap="square" lIns="0" tIns="0" rIns="0" bIns="0" rtlCol="0"/>
            <a:lstStyle/>
            <a:p>
              <a:pPr defTabSz="914400"/>
              <a:endParaRPr kern="0">
                <a:solidFill>
                  <a:sysClr val="windowText" lastClr="000000"/>
                </a:solidFill>
              </a:endParaRPr>
            </a:p>
          </p:txBody>
        </p:sp>
        <p:pic>
          <p:nvPicPr>
            <p:cNvPr id="47" name="object 47"/>
            <p:cNvPicPr/>
            <p:nvPr/>
          </p:nvPicPr>
          <p:blipFill>
            <a:blip r:embed="rId21" cstate="print"/>
            <a:stretch>
              <a:fillRect/>
            </a:stretch>
          </p:blipFill>
          <p:spPr>
            <a:xfrm>
              <a:off x="2360676" y="3433571"/>
              <a:ext cx="92963" cy="77724"/>
            </a:xfrm>
            <a:prstGeom prst="rect">
              <a:avLst/>
            </a:prstGeom>
          </p:spPr>
        </p:pic>
        <p:pic>
          <p:nvPicPr>
            <p:cNvPr id="48" name="object 48"/>
            <p:cNvPicPr/>
            <p:nvPr/>
          </p:nvPicPr>
          <p:blipFill>
            <a:blip r:embed="rId27" cstate="print"/>
            <a:stretch>
              <a:fillRect/>
            </a:stretch>
          </p:blipFill>
          <p:spPr>
            <a:xfrm>
              <a:off x="2360676" y="3265931"/>
              <a:ext cx="92963" cy="77724"/>
            </a:xfrm>
            <a:prstGeom prst="rect">
              <a:avLst/>
            </a:prstGeom>
          </p:spPr>
        </p:pic>
        <p:pic>
          <p:nvPicPr>
            <p:cNvPr id="49" name="object 49"/>
            <p:cNvPicPr/>
            <p:nvPr/>
          </p:nvPicPr>
          <p:blipFill>
            <a:blip r:embed="rId23" cstate="print"/>
            <a:stretch>
              <a:fillRect/>
            </a:stretch>
          </p:blipFill>
          <p:spPr>
            <a:xfrm>
              <a:off x="2360676" y="3098292"/>
              <a:ext cx="32004" cy="77724"/>
            </a:xfrm>
            <a:prstGeom prst="rect">
              <a:avLst/>
            </a:prstGeom>
          </p:spPr>
        </p:pic>
        <p:pic>
          <p:nvPicPr>
            <p:cNvPr id="50" name="object 50"/>
            <p:cNvPicPr/>
            <p:nvPr/>
          </p:nvPicPr>
          <p:blipFill>
            <a:blip r:embed="rId18" cstate="print"/>
            <a:stretch>
              <a:fillRect/>
            </a:stretch>
          </p:blipFill>
          <p:spPr>
            <a:xfrm>
              <a:off x="2360676" y="2932176"/>
              <a:ext cx="32004" cy="77724"/>
            </a:xfrm>
            <a:prstGeom prst="rect">
              <a:avLst/>
            </a:prstGeom>
          </p:spPr>
        </p:pic>
        <p:pic>
          <p:nvPicPr>
            <p:cNvPr id="51" name="object 51"/>
            <p:cNvPicPr/>
            <p:nvPr/>
          </p:nvPicPr>
          <p:blipFill>
            <a:blip r:embed="rId28" cstate="print"/>
            <a:stretch>
              <a:fillRect/>
            </a:stretch>
          </p:blipFill>
          <p:spPr>
            <a:xfrm>
              <a:off x="2360676" y="2764536"/>
              <a:ext cx="32004" cy="77724"/>
            </a:xfrm>
            <a:prstGeom prst="rect">
              <a:avLst/>
            </a:prstGeom>
          </p:spPr>
        </p:pic>
        <p:sp>
          <p:nvSpPr>
            <p:cNvPr id="52" name="object 52"/>
            <p:cNvSpPr/>
            <p:nvPr/>
          </p:nvSpPr>
          <p:spPr>
            <a:xfrm>
              <a:off x="2360676" y="2596895"/>
              <a:ext cx="1301750" cy="78105"/>
            </a:xfrm>
            <a:custGeom>
              <a:avLst/>
              <a:gdLst/>
              <a:ahLst/>
              <a:cxnLst/>
              <a:rect l="l" t="t" r="r" b="b"/>
              <a:pathLst>
                <a:path w="1301750" h="78105">
                  <a:moveTo>
                    <a:pt x="1301496" y="0"/>
                  </a:moveTo>
                  <a:lnTo>
                    <a:pt x="0" y="0"/>
                  </a:lnTo>
                  <a:lnTo>
                    <a:pt x="0" y="77724"/>
                  </a:lnTo>
                  <a:lnTo>
                    <a:pt x="1301496" y="77724"/>
                  </a:lnTo>
                  <a:lnTo>
                    <a:pt x="1301496" y="0"/>
                  </a:lnTo>
                  <a:close/>
                </a:path>
              </a:pathLst>
            </a:custGeom>
            <a:solidFill>
              <a:srgbClr val="FFC000"/>
            </a:solidFill>
          </p:spPr>
          <p:txBody>
            <a:bodyPr wrap="square" lIns="0" tIns="0" rIns="0" bIns="0" rtlCol="0"/>
            <a:lstStyle/>
            <a:p>
              <a:pPr defTabSz="914400"/>
              <a:endParaRPr kern="0">
                <a:solidFill>
                  <a:sysClr val="windowText" lastClr="000000"/>
                </a:solidFill>
              </a:endParaRPr>
            </a:p>
          </p:txBody>
        </p:sp>
        <p:pic>
          <p:nvPicPr>
            <p:cNvPr id="53" name="object 53"/>
            <p:cNvPicPr/>
            <p:nvPr/>
          </p:nvPicPr>
          <p:blipFill>
            <a:blip r:embed="rId29" cstate="print"/>
            <a:stretch>
              <a:fillRect/>
            </a:stretch>
          </p:blipFill>
          <p:spPr>
            <a:xfrm>
              <a:off x="2360676" y="2429255"/>
              <a:ext cx="32004" cy="79248"/>
            </a:xfrm>
            <a:prstGeom prst="rect">
              <a:avLst/>
            </a:prstGeom>
          </p:spPr>
        </p:pic>
        <p:sp>
          <p:nvSpPr>
            <p:cNvPr id="54" name="object 54"/>
            <p:cNvSpPr/>
            <p:nvPr/>
          </p:nvSpPr>
          <p:spPr>
            <a:xfrm>
              <a:off x="2360676" y="2263140"/>
              <a:ext cx="4773295" cy="78105"/>
            </a:xfrm>
            <a:custGeom>
              <a:avLst/>
              <a:gdLst/>
              <a:ahLst/>
              <a:cxnLst/>
              <a:rect l="l" t="t" r="r" b="b"/>
              <a:pathLst>
                <a:path w="4773295" h="78105">
                  <a:moveTo>
                    <a:pt x="4773168" y="0"/>
                  </a:moveTo>
                  <a:lnTo>
                    <a:pt x="0" y="0"/>
                  </a:lnTo>
                  <a:lnTo>
                    <a:pt x="0" y="77724"/>
                  </a:lnTo>
                  <a:lnTo>
                    <a:pt x="4773168" y="77724"/>
                  </a:lnTo>
                  <a:lnTo>
                    <a:pt x="4773168" y="0"/>
                  </a:lnTo>
                  <a:close/>
                </a:path>
              </a:pathLst>
            </a:custGeom>
            <a:solidFill>
              <a:srgbClr val="C00000"/>
            </a:solidFill>
          </p:spPr>
          <p:txBody>
            <a:bodyPr wrap="square" lIns="0" tIns="0" rIns="0" bIns="0" rtlCol="0"/>
            <a:lstStyle/>
            <a:p>
              <a:pPr defTabSz="914400"/>
              <a:endParaRPr kern="0">
                <a:solidFill>
                  <a:sysClr val="windowText" lastClr="000000"/>
                </a:solidFill>
              </a:endParaRPr>
            </a:p>
          </p:txBody>
        </p:sp>
        <p:pic>
          <p:nvPicPr>
            <p:cNvPr id="55" name="object 55"/>
            <p:cNvPicPr/>
            <p:nvPr/>
          </p:nvPicPr>
          <p:blipFill>
            <a:blip r:embed="rId17" cstate="print"/>
            <a:stretch>
              <a:fillRect/>
            </a:stretch>
          </p:blipFill>
          <p:spPr>
            <a:xfrm>
              <a:off x="2360676" y="2095499"/>
              <a:ext cx="62483" cy="77724"/>
            </a:xfrm>
            <a:prstGeom prst="rect">
              <a:avLst/>
            </a:prstGeom>
          </p:spPr>
        </p:pic>
        <p:pic>
          <p:nvPicPr>
            <p:cNvPr id="56" name="object 56"/>
            <p:cNvPicPr/>
            <p:nvPr/>
          </p:nvPicPr>
          <p:blipFill>
            <a:blip r:embed="rId21" cstate="print"/>
            <a:stretch>
              <a:fillRect/>
            </a:stretch>
          </p:blipFill>
          <p:spPr>
            <a:xfrm>
              <a:off x="2360676" y="1927859"/>
              <a:ext cx="92963" cy="77724"/>
            </a:xfrm>
            <a:prstGeom prst="rect">
              <a:avLst/>
            </a:prstGeom>
          </p:spPr>
        </p:pic>
        <p:pic>
          <p:nvPicPr>
            <p:cNvPr id="57" name="object 57"/>
            <p:cNvPicPr/>
            <p:nvPr/>
          </p:nvPicPr>
          <p:blipFill>
            <a:blip r:embed="rId17" cstate="print"/>
            <a:stretch>
              <a:fillRect/>
            </a:stretch>
          </p:blipFill>
          <p:spPr>
            <a:xfrm>
              <a:off x="2360676" y="1761743"/>
              <a:ext cx="62483" cy="77724"/>
            </a:xfrm>
            <a:prstGeom prst="rect">
              <a:avLst/>
            </a:prstGeom>
          </p:spPr>
        </p:pic>
        <p:pic>
          <p:nvPicPr>
            <p:cNvPr id="58" name="object 58"/>
            <p:cNvPicPr/>
            <p:nvPr/>
          </p:nvPicPr>
          <p:blipFill>
            <a:blip r:embed="rId21" cstate="print"/>
            <a:stretch>
              <a:fillRect/>
            </a:stretch>
          </p:blipFill>
          <p:spPr>
            <a:xfrm>
              <a:off x="2360676" y="1594104"/>
              <a:ext cx="92963" cy="77724"/>
            </a:xfrm>
            <a:prstGeom prst="rect">
              <a:avLst/>
            </a:prstGeom>
          </p:spPr>
        </p:pic>
        <p:pic>
          <p:nvPicPr>
            <p:cNvPr id="59" name="object 59"/>
            <p:cNvPicPr/>
            <p:nvPr/>
          </p:nvPicPr>
          <p:blipFill>
            <a:blip r:embed="rId21" cstate="print"/>
            <a:stretch>
              <a:fillRect/>
            </a:stretch>
          </p:blipFill>
          <p:spPr>
            <a:xfrm>
              <a:off x="2360676" y="1426463"/>
              <a:ext cx="92963" cy="77724"/>
            </a:xfrm>
            <a:prstGeom prst="rect">
              <a:avLst/>
            </a:prstGeom>
          </p:spPr>
        </p:pic>
        <p:pic>
          <p:nvPicPr>
            <p:cNvPr id="60" name="object 60"/>
            <p:cNvPicPr/>
            <p:nvPr/>
          </p:nvPicPr>
          <p:blipFill>
            <a:blip r:embed="rId30" cstate="print"/>
            <a:stretch>
              <a:fillRect/>
            </a:stretch>
          </p:blipFill>
          <p:spPr>
            <a:xfrm>
              <a:off x="2360676" y="1258823"/>
              <a:ext cx="62483" cy="79248"/>
            </a:xfrm>
            <a:prstGeom prst="rect">
              <a:avLst/>
            </a:prstGeom>
          </p:spPr>
        </p:pic>
        <p:pic>
          <p:nvPicPr>
            <p:cNvPr id="61" name="object 61"/>
            <p:cNvPicPr/>
            <p:nvPr/>
          </p:nvPicPr>
          <p:blipFill>
            <a:blip r:embed="rId19" cstate="print"/>
            <a:stretch>
              <a:fillRect/>
            </a:stretch>
          </p:blipFill>
          <p:spPr>
            <a:xfrm>
              <a:off x="2360676" y="1092707"/>
              <a:ext cx="32004" cy="77724"/>
            </a:xfrm>
            <a:prstGeom prst="rect">
              <a:avLst/>
            </a:prstGeom>
          </p:spPr>
        </p:pic>
        <p:sp>
          <p:nvSpPr>
            <p:cNvPr id="62" name="object 62"/>
            <p:cNvSpPr/>
            <p:nvPr/>
          </p:nvSpPr>
          <p:spPr>
            <a:xfrm>
              <a:off x="2360676" y="1046987"/>
              <a:ext cx="0" cy="5351145"/>
            </a:xfrm>
            <a:custGeom>
              <a:avLst/>
              <a:gdLst/>
              <a:ahLst/>
              <a:cxnLst/>
              <a:rect l="l" t="t" r="r" b="b"/>
              <a:pathLst>
                <a:path h="5351145">
                  <a:moveTo>
                    <a:pt x="0" y="5350764"/>
                  </a:moveTo>
                  <a:lnTo>
                    <a:pt x="0" y="0"/>
                  </a:lnTo>
                </a:path>
              </a:pathLst>
            </a:custGeom>
            <a:ln w="12192">
              <a:solidFill>
                <a:srgbClr val="D9D9D9"/>
              </a:solidFill>
            </a:ln>
          </p:spPr>
          <p:txBody>
            <a:bodyPr wrap="square" lIns="0" tIns="0" rIns="0" bIns="0" rtlCol="0"/>
            <a:lstStyle/>
            <a:p>
              <a:pPr defTabSz="914400"/>
              <a:endParaRPr kern="0">
                <a:solidFill>
                  <a:sysClr val="windowText" lastClr="000000"/>
                </a:solidFill>
              </a:endParaRPr>
            </a:p>
          </p:txBody>
        </p:sp>
      </p:grpSp>
      <p:sp>
        <p:nvSpPr>
          <p:cNvPr id="63" name="object 63"/>
          <p:cNvSpPr txBox="1"/>
          <p:nvPr/>
        </p:nvSpPr>
        <p:spPr>
          <a:xfrm>
            <a:off x="3979546" y="5538013"/>
            <a:ext cx="141605" cy="877569"/>
          </a:xfrm>
          <a:prstGeom prst="rect">
            <a:avLst/>
          </a:prstGeom>
        </p:spPr>
        <p:txBody>
          <a:bodyPr vert="horz" wrap="square" lIns="0" tIns="12700" rIns="0" bIns="0" rtlCol="0">
            <a:spAutoFit/>
          </a:bodyPr>
          <a:lstStyle/>
          <a:p>
            <a:pPr marL="12700" defTabSz="914400">
              <a:lnSpc>
                <a:spcPts val="1380"/>
              </a:lnSpc>
              <a:spcBef>
                <a:spcPts val="100"/>
              </a:spcBef>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20"/>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43815" defTabSz="914400">
              <a:lnSpc>
                <a:spcPts val="1380"/>
              </a:lnSpc>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p:txBody>
      </p:sp>
      <p:sp>
        <p:nvSpPr>
          <p:cNvPr id="64" name="object 64"/>
          <p:cNvSpPr txBox="1"/>
          <p:nvPr/>
        </p:nvSpPr>
        <p:spPr>
          <a:xfrm>
            <a:off x="3979545" y="4199890"/>
            <a:ext cx="172720" cy="1379220"/>
          </a:xfrm>
          <a:prstGeom prst="rect">
            <a:avLst/>
          </a:prstGeom>
        </p:spPr>
        <p:txBody>
          <a:bodyPr vert="horz" wrap="square" lIns="0" tIns="12700" rIns="0" bIns="0" rtlCol="0">
            <a:spAutoFit/>
          </a:bodyPr>
          <a:lstStyle/>
          <a:p>
            <a:pPr marL="43815" defTabSz="914400">
              <a:lnSpc>
                <a:spcPts val="1380"/>
              </a:lnSpc>
              <a:spcBef>
                <a:spcPts val="100"/>
              </a:spcBef>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12700" defTabSz="914400">
              <a:lnSpc>
                <a:spcPts val="1320"/>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43815" defTabSz="914400">
              <a:lnSpc>
                <a:spcPts val="1315"/>
              </a:lnSpc>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12700" defTabSz="914400">
              <a:lnSpc>
                <a:spcPts val="1320"/>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43815" defTabSz="914400">
              <a:lnSpc>
                <a:spcPts val="1315"/>
              </a:lnSpc>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74930" defTabSz="914400">
              <a:lnSpc>
                <a:spcPts val="138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p:txBody>
      </p:sp>
      <p:sp>
        <p:nvSpPr>
          <p:cNvPr id="65" name="object 65"/>
          <p:cNvSpPr txBox="1"/>
          <p:nvPr/>
        </p:nvSpPr>
        <p:spPr>
          <a:xfrm>
            <a:off x="4010660" y="3698241"/>
            <a:ext cx="172720" cy="542925"/>
          </a:xfrm>
          <a:prstGeom prst="rect">
            <a:avLst/>
          </a:prstGeom>
        </p:spPr>
        <p:txBody>
          <a:bodyPr vert="horz" wrap="square" lIns="0" tIns="12700" rIns="0" bIns="0" rtlCol="0">
            <a:spAutoFit/>
          </a:bodyPr>
          <a:lstStyle/>
          <a:p>
            <a:pPr marL="12700" defTabSz="914400">
              <a:lnSpc>
                <a:spcPts val="1380"/>
              </a:lnSpc>
              <a:spcBef>
                <a:spcPts val="100"/>
              </a:spcBef>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74295" defTabSz="914400">
              <a:lnSpc>
                <a:spcPts val="1320"/>
              </a:lnSpc>
            </a:pPr>
            <a:r>
              <a:rPr sz="1200" kern="0" spc="-50" dirty="0">
                <a:solidFill>
                  <a:sysClr val="windowText" lastClr="000000"/>
                </a:solidFill>
                <a:latin typeface="Arial"/>
                <a:cs typeface="Arial"/>
              </a:rPr>
              <a:t>4</a:t>
            </a:r>
            <a:endParaRPr sz="1200" kern="0">
              <a:solidFill>
                <a:sysClr val="windowText" lastClr="000000"/>
              </a:solidFill>
              <a:latin typeface="Arial"/>
              <a:cs typeface="Arial"/>
            </a:endParaRPr>
          </a:p>
          <a:p>
            <a:pPr marL="43180" defTabSz="914400">
              <a:lnSpc>
                <a:spcPts val="138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p:txBody>
      </p:sp>
      <p:sp>
        <p:nvSpPr>
          <p:cNvPr id="66" name="object 66"/>
          <p:cNvSpPr txBox="1"/>
          <p:nvPr/>
        </p:nvSpPr>
        <p:spPr>
          <a:xfrm>
            <a:off x="4599178" y="3530854"/>
            <a:ext cx="196215"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21</a:t>
            </a:r>
            <a:endParaRPr sz="1200" kern="0">
              <a:solidFill>
                <a:sysClr val="windowText" lastClr="000000"/>
              </a:solidFill>
              <a:latin typeface="Arial"/>
              <a:cs typeface="Arial"/>
            </a:endParaRPr>
          </a:p>
        </p:txBody>
      </p:sp>
      <p:sp>
        <p:nvSpPr>
          <p:cNvPr id="67" name="object 67"/>
          <p:cNvSpPr txBox="1"/>
          <p:nvPr/>
        </p:nvSpPr>
        <p:spPr>
          <a:xfrm>
            <a:off x="3979545" y="2694814"/>
            <a:ext cx="172720" cy="877569"/>
          </a:xfrm>
          <a:prstGeom prst="rect">
            <a:avLst/>
          </a:prstGeom>
        </p:spPr>
        <p:txBody>
          <a:bodyPr vert="horz" wrap="square" lIns="0" tIns="12700" rIns="0" bIns="0" rtlCol="0">
            <a:spAutoFit/>
          </a:bodyPr>
          <a:lstStyle/>
          <a:p>
            <a:pPr marL="12700" defTabSz="914400">
              <a:lnSpc>
                <a:spcPts val="1380"/>
              </a:lnSpc>
              <a:spcBef>
                <a:spcPts val="100"/>
              </a:spcBef>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a:p>
            <a:pPr marL="74930" defTabSz="914400">
              <a:lnSpc>
                <a:spcPts val="132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a:p>
            <a:pPr marL="74930" defTabSz="914400">
              <a:lnSpc>
                <a:spcPts val="138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p:txBody>
      </p:sp>
      <p:sp>
        <p:nvSpPr>
          <p:cNvPr id="68" name="object 68"/>
          <p:cNvSpPr txBox="1"/>
          <p:nvPr/>
        </p:nvSpPr>
        <p:spPr>
          <a:xfrm>
            <a:off x="5249927" y="2527553"/>
            <a:ext cx="196215"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42</a:t>
            </a:r>
            <a:endParaRPr sz="1200" kern="0">
              <a:solidFill>
                <a:sysClr val="windowText" lastClr="000000"/>
              </a:solidFill>
              <a:latin typeface="Arial"/>
              <a:cs typeface="Arial"/>
            </a:endParaRPr>
          </a:p>
        </p:txBody>
      </p:sp>
      <p:sp>
        <p:nvSpPr>
          <p:cNvPr id="69" name="object 69"/>
          <p:cNvSpPr txBox="1"/>
          <p:nvPr/>
        </p:nvSpPr>
        <p:spPr>
          <a:xfrm>
            <a:off x="3903726" y="2360167"/>
            <a:ext cx="596900" cy="197490"/>
          </a:xfrm>
          <a:prstGeom prst="rect">
            <a:avLst/>
          </a:prstGeom>
        </p:spPr>
        <p:txBody>
          <a:bodyPr vert="horz" wrap="square" lIns="0" tIns="12700" rIns="0" bIns="0" rtlCol="0">
            <a:spAutoFit/>
          </a:bodyPr>
          <a:lstStyle/>
          <a:p>
            <a:pPr marL="88265" defTabSz="914400">
              <a:spcBef>
                <a:spcPts val="100"/>
              </a:spcBef>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70" name="object 70"/>
          <p:cNvSpPr txBox="1"/>
          <p:nvPr/>
        </p:nvSpPr>
        <p:spPr>
          <a:xfrm>
            <a:off x="8720708" y="2193163"/>
            <a:ext cx="28194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154</a:t>
            </a:r>
            <a:endParaRPr sz="1200" kern="0">
              <a:solidFill>
                <a:sysClr val="windowText" lastClr="000000"/>
              </a:solidFill>
              <a:latin typeface="Arial"/>
              <a:cs typeface="Arial"/>
            </a:endParaRPr>
          </a:p>
        </p:txBody>
      </p:sp>
      <p:sp>
        <p:nvSpPr>
          <p:cNvPr id="71" name="object 71"/>
          <p:cNvSpPr txBox="1"/>
          <p:nvPr/>
        </p:nvSpPr>
        <p:spPr>
          <a:xfrm>
            <a:off x="4010661" y="1189177"/>
            <a:ext cx="141605" cy="1045210"/>
          </a:xfrm>
          <a:prstGeom prst="rect">
            <a:avLst/>
          </a:prstGeom>
        </p:spPr>
        <p:txBody>
          <a:bodyPr vert="horz" wrap="square" lIns="0" tIns="12700" rIns="0" bIns="0" rtlCol="0">
            <a:spAutoFit/>
          </a:bodyPr>
          <a:lstStyle/>
          <a:p>
            <a:pPr marL="12700" defTabSz="914400">
              <a:lnSpc>
                <a:spcPts val="1380"/>
              </a:lnSpc>
              <a:spcBef>
                <a:spcPts val="100"/>
              </a:spcBef>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43180" defTabSz="914400">
              <a:lnSpc>
                <a:spcPts val="132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a:p>
            <a:pPr marL="43180" defTabSz="914400">
              <a:lnSpc>
                <a:spcPts val="1320"/>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a:p>
            <a:pPr marL="12700" defTabSz="914400">
              <a:lnSpc>
                <a:spcPts val="1315"/>
              </a:lnSpc>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a:p>
            <a:pPr marL="43180" defTabSz="914400">
              <a:lnSpc>
                <a:spcPts val="1315"/>
              </a:lnSpc>
            </a:pPr>
            <a:r>
              <a:rPr sz="1200" kern="0" spc="-50" dirty="0">
                <a:solidFill>
                  <a:sysClr val="windowText" lastClr="000000"/>
                </a:solidFill>
                <a:latin typeface="Arial"/>
                <a:cs typeface="Arial"/>
              </a:rPr>
              <a:t>3</a:t>
            </a:r>
            <a:endParaRPr sz="1200" kern="0">
              <a:solidFill>
                <a:sysClr val="windowText" lastClr="000000"/>
              </a:solidFill>
              <a:latin typeface="Arial"/>
              <a:cs typeface="Arial"/>
            </a:endParaRPr>
          </a:p>
          <a:p>
            <a:pPr marL="12700" defTabSz="914400">
              <a:lnSpc>
                <a:spcPts val="1380"/>
              </a:lnSpc>
            </a:pPr>
            <a:r>
              <a:rPr sz="1200" kern="0" spc="-50" dirty="0">
                <a:solidFill>
                  <a:sysClr val="windowText" lastClr="000000"/>
                </a:solidFill>
                <a:latin typeface="Arial"/>
                <a:cs typeface="Arial"/>
              </a:rPr>
              <a:t>2</a:t>
            </a:r>
            <a:endParaRPr sz="1200" kern="0">
              <a:solidFill>
                <a:sysClr val="windowText" lastClr="000000"/>
              </a:solidFill>
              <a:latin typeface="Arial"/>
              <a:cs typeface="Arial"/>
            </a:endParaRPr>
          </a:p>
        </p:txBody>
      </p:sp>
      <p:sp>
        <p:nvSpPr>
          <p:cNvPr id="72" name="object 72"/>
          <p:cNvSpPr txBox="1"/>
          <p:nvPr/>
        </p:nvSpPr>
        <p:spPr>
          <a:xfrm>
            <a:off x="3979546" y="1022350"/>
            <a:ext cx="110489" cy="197490"/>
          </a:xfrm>
          <a:prstGeom prst="rect">
            <a:avLst/>
          </a:prstGeom>
        </p:spPr>
        <p:txBody>
          <a:bodyPr vert="horz" wrap="square" lIns="0" tIns="12700" rIns="0" bIns="0" rtlCol="0">
            <a:spAutoFit/>
          </a:bodyPr>
          <a:lstStyle/>
          <a:p>
            <a:pPr marL="12700" defTabSz="914400">
              <a:spcBef>
                <a:spcPts val="100"/>
              </a:spcBef>
            </a:pPr>
            <a:r>
              <a:rPr sz="1200" kern="0" spc="-50" dirty="0">
                <a:solidFill>
                  <a:sysClr val="windowText" lastClr="000000"/>
                </a:solidFill>
                <a:latin typeface="Arial"/>
                <a:cs typeface="Arial"/>
              </a:rPr>
              <a:t>1</a:t>
            </a:r>
            <a:endParaRPr sz="1200" kern="0">
              <a:solidFill>
                <a:sysClr val="windowText" lastClr="000000"/>
              </a:solidFill>
              <a:latin typeface="Arial"/>
              <a:cs typeface="Arial"/>
            </a:endParaRPr>
          </a:p>
        </p:txBody>
      </p:sp>
      <p:sp>
        <p:nvSpPr>
          <p:cNvPr id="73" name="object 73"/>
          <p:cNvSpPr txBox="1"/>
          <p:nvPr/>
        </p:nvSpPr>
        <p:spPr>
          <a:xfrm>
            <a:off x="3830574" y="6463690"/>
            <a:ext cx="110489" cy="197490"/>
          </a:xfrm>
          <a:prstGeom prst="rect">
            <a:avLst/>
          </a:prstGeom>
        </p:spPr>
        <p:txBody>
          <a:bodyPr vert="horz" wrap="square" lIns="0" tIns="12700" rIns="0" bIns="0" rtlCol="0">
            <a:spAutoFit/>
          </a:bodyPr>
          <a:lstStyle/>
          <a:p>
            <a:pPr marL="12700" defTabSz="914400">
              <a:spcBef>
                <a:spcPts val="100"/>
              </a:spcBef>
            </a:pPr>
            <a:r>
              <a:rPr sz="1200" kern="0" spc="-50" dirty="0">
                <a:solidFill>
                  <a:sysClr val="windowText" lastClr="000000"/>
                </a:solidFill>
                <a:latin typeface="Arial"/>
                <a:cs typeface="Arial"/>
              </a:rPr>
              <a:t>0</a:t>
            </a:r>
            <a:endParaRPr sz="1200" kern="0">
              <a:solidFill>
                <a:sysClr val="windowText" lastClr="000000"/>
              </a:solidFill>
              <a:latin typeface="Arial"/>
              <a:cs typeface="Arial"/>
            </a:endParaRPr>
          </a:p>
        </p:txBody>
      </p:sp>
      <p:sp>
        <p:nvSpPr>
          <p:cNvPr id="74" name="object 74"/>
          <p:cNvSpPr txBox="1"/>
          <p:nvPr/>
        </p:nvSpPr>
        <p:spPr>
          <a:xfrm>
            <a:off x="4408170" y="6463690"/>
            <a:ext cx="19304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20</a:t>
            </a:r>
            <a:endParaRPr sz="1200" kern="0">
              <a:solidFill>
                <a:sysClr val="windowText" lastClr="000000"/>
              </a:solidFill>
              <a:latin typeface="Arial"/>
              <a:cs typeface="Arial"/>
            </a:endParaRPr>
          </a:p>
        </p:txBody>
      </p:sp>
      <p:sp>
        <p:nvSpPr>
          <p:cNvPr id="75" name="object 75"/>
          <p:cNvSpPr txBox="1"/>
          <p:nvPr/>
        </p:nvSpPr>
        <p:spPr>
          <a:xfrm>
            <a:off x="5028057" y="6463690"/>
            <a:ext cx="19304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40</a:t>
            </a:r>
            <a:endParaRPr sz="1200" kern="0">
              <a:solidFill>
                <a:sysClr val="windowText" lastClr="000000"/>
              </a:solidFill>
              <a:latin typeface="Arial"/>
              <a:cs typeface="Arial"/>
            </a:endParaRPr>
          </a:p>
        </p:txBody>
      </p:sp>
      <p:sp>
        <p:nvSpPr>
          <p:cNvPr id="76" name="object 76"/>
          <p:cNvSpPr txBox="1"/>
          <p:nvPr/>
        </p:nvSpPr>
        <p:spPr>
          <a:xfrm>
            <a:off x="5647690" y="6463690"/>
            <a:ext cx="19304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60</a:t>
            </a:r>
            <a:endParaRPr sz="1200" kern="0">
              <a:solidFill>
                <a:sysClr val="windowText" lastClr="000000"/>
              </a:solidFill>
              <a:latin typeface="Arial"/>
              <a:cs typeface="Arial"/>
            </a:endParaRPr>
          </a:p>
        </p:txBody>
      </p:sp>
      <p:sp>
        <p:nvSpPr>
          <p:cNvPr id="77" name="object 77"/>
          <p:cNvSpPr txBox="1"/>
          <p:nvPr/>
        </p:nvSpPr>
        <p:spPr>
          <a:xfrm>
            <a:off x="6267703" y="6463690"/>
            <a:ext cx="19304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80</a:t>
            </a:r>
            <a:endParaRPr sz="1200" kern="0">
              <a:solidFill>
                <a:sysClr val="windowText" lastClr="000000"/>
              </a:solidFill>
              <a:latin typeface="Arial"/>
              <a:cs typeface="Arial"/>
            </a:endParaRPr>
          </a:p>
        </p:txBody>
      </p:sp>
      <p:sp>
        <p:nvSpPr>
          <p:cNvPr id="78" name="object 78"/>
          <p:cNvSpPr txBox="1"/>
          <p:nvPr/>
        </p:nvSpPr>
        <p:spPr>
          <a:xfrm>
            <a:off x="6845300" y="6463690"/>
            <a:ext cx="27940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100</a:t>
            </a:r>
            <a:endParaRPr sz="1200" kern="0">
              <a:solidFill>
                <a:sysClr val="windowText" lastClr="000000"/>
              </a:solidFill>
              <a:latin typeface="Arial"/>
              <a:cs typeface="Arial"/>
            </a:endParaRPr>
          </a:p>
        </p:txBody>
      </p:sp>
      <p:sp>
        <p:nvSpPr>
          <p:cNvPr id="79" name="object 79"/>
          <p:cNvSpPr txBox="1"/>
          <p:nvPr/>
        </p:nvSpPr>
        <p:spPr>
          <a:xfrm>
            <a:off x="7465314" y="6463690"/>
            <a:ext cx="27940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120</a:t>
            </a:r>
            <a:endParaRPr sz="1200" kern="0">
              <a:solidFill>
                <a:sysClr val="windowText" lastClr="000000"/>
              </a:solidFill>
              <a:latin typeface="Arial"/>
              <a:cs typeface="Arial"/>
            </a:endParaRPr>
          </a:p>
        </p:txBody>
      </p:sp>
      <p:sp>
        <p:nvSpPr>
          <p:cNvPr id="80" name="object 80"/>
          <p:cNvSpPr txBox="1"/>
          <p:nvPr/>
        </p:nvSpPr>
        <p:spPr>
          <a:xfrm>
            <a:off x="8084946" y="6463690"/>
            <a:ext cx="27940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140</a:t>
            </a:r>
            <a:endParaRPr sz="1200" kern="0">
              <a:solidFill>
                <a:sysClr val="windowText" lastClr="000000"/>
              </a:solidFill>
              <a:latin typeface="Arial"/>
              <a:cs typeface="Arial"/>
            </a:endParaRPr>
          </a:p>
        </p:txBody>
      </p:sp>
      <p:sp>
        <p:nvSpPr>
          <p:cNvPr id="81" name="object 81"/>
          <p:cNvSpPr txBox="1"/>
          <p:nvPr/>
        </p:nvSpPr>
        <p:spPr>
          <a:xfrm>
            <a:off x="8704833" y="6463690"/>
            <a:ext cx="27940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160</a:t>
            </a:r>
            <a:endParaRPr sz="1200" kern="0">
              <a:solidFill>
                <a:sysClr val="windowText" lastClr="000000"/>
              </a:solidFill>
              <a:latin typeface="Arial"/>
              <a:cs typeface="Arial"/>
            </a:endParaRPr>
          </a:p>
        </p:txBody>
      </p:sp>
      <p:sp>
        <p:nvSpPr>
          <p:cNvPr id="82" name="object 82"/>
          <p:cNvSpPr txBox="1"/>
          <p:nvPr/>
        </p:nvSpPr>
        <p:spPr>
          <a:xfrm>
            <a:off x="9324593" y="6463690"/>
            <a:ext cx="279400" cy="197490"/>
          </a:xfrm>
          <a:prstGeom prst="rect">
            <a:avLst/>
          </a:prstGeom>
        </p:spPr>
        <p:txBody>
          <a:bodyPr vert="horz" wrap="square" lIns="0" tIns="12700" rIns="0" bIns="0" rtlCol="0">
            <a:spAutoFit/>
          </a:bodyPr>
          <a:lstStyle/>
          <a:p>
            <a:pPr marL="12700" defTabSz="914400">
              <a:spcBef>
                <a:spcPts val="100"/>
              </a:spcBef>
            </a:pPr>
            <a:r>
              <a:rPr sz="1200" kern="0" spc="-25" dirty="0">
                <a:solidFill>
                  <a:sysClr val="windowText" lastClr="000000"/>
                </a:solidFill>
                <a:latin typeface="Arial"/>
                <a:cs typeface="Arial"/>
              </a:rPr>
              <a:t>180</a:t>
            </a:r>
            <a:endParaRPr sz="1200" kern="0">
              <a:solidFill>
                <a:sysClr val="windowText" lastClr="000000"/>
              </a:solidFill>
              <a:latin typeface="Arial"/>
              <a:cs typeface="Arial"/>
            </a:endParaRPr>
          </a:p>
        </p:txBody>
      </p:sp>
      <p:sp>
        <p:nvSpPr>
          <p:cNvPr id="83" name="object 83"/>
          <p:cNvSpPr txBox="1"/>
          <p:nvPr/>
        </p:nvSpPr>
        <p:spPr>
          <a:xfrm>
            <a:off x="2923795" y="1016407"/>
            <a:ext cx="865505" cy="5377815"/>
          </a:xfrm>
          <a:prstGeom prst="rect">
            <a:avLst/>
          </a:prstGeom>
        </p:spPr>
        <p:txBody>
          <a:bodyPr vert="horz" wrap="square" lIns="0" tIns="12700" rIns="0" bIns="0" rtlCol="0">
            <a:spAutoFit/>
          </a:bodyPr>
          <a:lstStyle/>
          <a:p>
            <a:pPr marL="33655" marR="5715" indent="161925" algn="r" defTabSz="914400">
              <a:lnSpc>
                <a:spcPct val="109800"/>
              </a:lnSpc>
              <a:spcBef>
                <a:spcPts val="100"/>
              </a:spcBef>
            </a:pPr>
            <a:r>
              <a:rPr sz="1000" kern="0" spc="-10" dirty="0">
                <a:solidFill>
                  <a:sysClr val="windowText" lastClr="000000"/>
                </a:solidFill>
                <a:latin typeface="Arial"/>
                <a:cs typeface="Arial"/>
              </a:rPr>
              <a:t>Whitestown Whitesboro Westmoreland Warterville</a:t>
            </a:r>
            <a:endParaRPr sz="1000" kern="0">
              <a:solidFill>
                <a:sysClr val="windowText" lastClr="000000"/>
              </a:solidFill>
              <a:latin typeface="Arial"/>
              <a:cs typeface="Arial"/>
            </a:endParaRPr>
          </a:p>
          <a:p>
            <a:pPr marL="442595" marR="6350" indent="13970" algn="just" defTabSz="914400">
              <a:lnSpc>
                <a:spcPts val="1320"/>
              </a:lnSpc>
              <a:spcBef>
                <a:spcPts val="60"/>
              </a:spcBef>
            </a:pPr>
            <a:r>
              <a:rPr sz="1000" kern="0" spc="-10" dirty="0">
                <a:solidFill>
                  <a:sysClr val="windowText" lastClr="000000"/>
                </a:solidFill>
                <a:latin typeface="Arial"/>
                <a:cs typeface="Arial"/>
              </a:rPr>
              <a:t>Vienna Verona Vernon</a:t>
            </a:r>
            <a:endParaRPr sz="1000" kern="0">
              <a:solidFill>
                <a:sysClr val="windowText" lastClr="000000"/>
              </a:solidFill>
              <a:latin typeface="Arial"/>
              <a:cs typeface="Arial"/>
            </a:endParaRPr>
          </a:p>
          <a:p>
            <a:pPr marR="5080" algn="r" defTabSz="914400">
              <a:spcBef>
                <a:spcPts val="45"/>
              </a:spcBef>
            </a:pPr>
            <a:r>
              <a:rPr sz="1000" kern="0" spc="-10" dirty="0">
                <a:solidFill>
                  <a:sysClr val="windowText" lastClr="000000"/>
                </a:solidFill>
                <a:latin typeface="Arial"/>
                <a:cs typeface="Arial"/>
              </a:rPr>
              <a:t>Utica</a:t>
            </a:r>
            <a:endParaRPr sz="1000" kern="0">
              <a:solidFill>
                <a:sysClr val="windowText" lastClr="000000"/>
              </a:solidFill>
              <a:latin typeface="Arial"/>
              <a:cs typeface="Arial"/>
            </a:endParaRPr>
          </a:p>
          <a:p>
            <a:pPr marR="6350" algn="r" defTabSz="914400">
              <a:spcBef>
                <a:spcPts val="114"/>
              </a:spcBef>
            </a:pPr>
            <a:r>
              <a:rPr sz="1000" kern="0" dirty="0">
                <a:solidFill>
                  <a:sysClr val="windowText" lastClr="000000"/>
                </a:solidFill>
                <a:latin typeface="Arial"/>
                <a:cs typeface="Arial"/>
              </a:rPr>
              <a:t>Sylvan</a:t>
            </a:r>
            <a:r>
              <a:rPr sz="1000" kern="0" spc="-25" dirty="0">
                <a:solidFill>
                  <a:sysClr val="windowText" lastClr="000000"/>
                </a:solidFill>
                <a:latin typeface="Arial"/>
                <a:cs typeface="Arial"/>
              </a:rPr>
              <a:t> </a:t>
            </a:r>
            <a:r>
              <a:rPr sz="1000" kern="0" spc="-10" dirty="0">
                <a:solidFill>
                  <a:sysClr val="windowText" lastClr="000000"/>
                </a:solidFill>
                <a:latin typeface="Arial"/>
                <a:cs typeface="Arial"/>
              </a:rPr>
              <a:t>Beach</a:t>
            </a:r>
            <a:endParaRPr sz="1000" kern="0">
              <a:solidFill>
                <a:sysClr val="windowText" lastClr="000000"/>
              </a:solidFill>
              <a:latin typeface="Arial"/>
              <a:cs typeface="Arial"/>
            </a:endParaRPr>
          </a:p>
          <a:p>
            <a:pPr marR="5080" algn="r" defTabSz="914400">
              <a:spcBef>
                <a:spcPts val="120"/>
              </a:spcBef>
            </a:pPr>
            <a:r>
              <a:rPr sz="1000" kern="0" spc="-20" dirty="0">
                <a:solidFill>
                  <a:sysClr val="windowText" lastClr="000000"/>
                </a:solidFill>
                <a:latin typeface="Arial"/>
                <a:cs typeface="Arial"/>
              </a:rPr>
              <a:t>Rome</a:t>
            </a:r>
            <a:endParaRPr sz="1000" kern="0">
              <a:solidFill>
                <a:sysClr val="windowText" lastClr="000000"/>
              </a:solidFill>
              <a:latin typeface="Arial"/>
              <a:cs typeface="Arial"/>
            </a:endParaRPr>
          </a:p>
          <a:p>
            <a:pPr marR="5715" algn="r" defTabSz="914400">
              <a:spcBef>
                <a:spcPts val="114"/>
              </a:spcBef>
            </a:pPr>
            <a:r>
              <a:rPr sz="1000" kern="0" spc="-10" dirty="0">
                <a:solidFill>
                  <a:sysClr val="windowText" lastClr="000000"/>
                </a:solidFill>
                <a:latin typeface="Arial"/>
                <a:cs typeface="Arial"/>
              </a:rPr>
              <a:t>Remsen</a:t>
            </a:r>
            <a:endParaRPr sz="1000" kern="0">
              <a:solidFill>
                <a:sysClr val="windowText" lastClr="000000"/>
              </a:solidFill>
              <a:latin typeface="Arial"/>
              <a:cs typeface="Arial"/>
            </a:endParaRPr>
          </a:p>
          <a:p>
            <a:pPr marL="47625" marR="5080" indent="514984" algn="r" defTabSz="914400">
              <a:lnSpc>
                <a:spcPct val="109800"/>
              </a:lnSpc>
            </a:pPr>
            <a:r>
              <a:rPr sz="1000" kern="0" spc="-10" dirty="0">
                <a:solidFill>
                  <a:sysClr val="windowText" lastClr="000000"/>
                </a:solidFill>
                <a:latin typeface="Arial"/>
                <a:cs typeface="Arial"/>
              </a:rPr>
              <a:t>Paris </a:t>
            </a:r>
            <a:r>
              <a:rPr sz="1000" kern="0" dirty="0">
                <a:solidFill>
                  <a:sysClr val="windowText" lastClr="000000"/>
                </a:solidFill>
                <a:latin typeface="Arial"/>
                <a:cs typeface="Arial"/>
              </a:rPr>
              <a:t>Oriskany</a:t>
            </a:r>
            <a:r>
              <a:rPr sz="1000" kern="0" spc="-40" dirty="0">
                <a:solidFill>
                  <a:sysClr val="windowText" lastClr="000000"/>
                </a:solidFill>
                <a:latin typeface="Arial"/>
                <a:cs typeface="Arial"/>
              </a:rPr>
              <a:t> </a:t>
            </a:r>
            <a:r>
              <a:rPr sz="1000" kern="0" spc="-10" dirty="0">
                <a:solidFill>
                  <a:sysClr val="windowText" lastClr="000000"/>
                </a:solidFill>
                <a:latin typeface="Arial"/>
                <a:cs typeface="Arial"/>
              </a:rPr>
              <a:t>Falls</a:t>
            </a:r>
            <a:endParaRPr sz="1000" kern="0">
              <a:solidFill>
                <a:sysClr val="windowText" lastClr="000000"/>
              </a:solidFill>
              <a:latin typeface="Arial"/>
              <a:cs typeface="Arial"/>
            </a:endParaRPr>
          </a:p>
          <a:p>
            <a:pPr marL="12700" marR="5715" indent="338455" algn="r" defTabSz="914400">
              <a:lnSpc>
                <a:spcPct val="109700"/>
              </a:lnSpc>
            </a:pPr>
            <a:r>
              <a:rPr sz="1000" kern="0" spc="-10" dirty="0">
                <a:solidFill>
                  <a:sysClr val="windowText" lastClr="000000"/>
                </a:solidFill>
                <a:latin typeface="Arial"/>
                <a:cs typeface="Arial"/>
              </a:rPr>
              <a:t>Oriskany </a:t>
            </a:r>
            <a:r>
              <a:rPr sz="1000" kern="0" dirty="0">
                <a:solidFill>
                  <a:sysClr val="windowText" lastClr="000000"/>
                </a:solidFill>
                <a:latin typeface="Arial"/>
                <a:cs typeface="Arial"/>
              </a:rPr>
              <a:t>New</a:t>
            </a:r>
            <a:r>
              <a:rPr sz="1000" kern="0" spc="-25" dirty="0">
                <a:solidFill>
                  <a:sysClr val="windowText" lastClr="000000"/>
                </a:solidFill>
                <a:latin typeface="Arial"/>
                <a:cs typeface="Arial"/>
              </a:rPr>
              <a:t> </a:t>
            </a:r>
            <a:r>
              <a:rPr sz="1000" kern="0" dirty="0">
                <a:solidFill>
                  <a:sysClr val="windowText" lastClr="000000"/>
                </a:solidFill>
                <a:latin typeface="Arial"/>
                <a:cs typeface="Arial"/>
              </a:rPr>
              <a:t>York</a:t>
            </a:r>
            <a:r>
              <a:rPr sz="1000" kern="0" spc="-25" dirty="0">
                <a:solidFill>
                  <a:sysClr val="windowText" lastClr="000000"/>
                </a:solidFill>
                <a:latin typeface="Arial"/>
                <a:cs typeface="Arial"/>
              </a:rPr>
              <a:t> </a:t>
            </a:r>
            <a:r>
              <a:rPr sz="1000" kern="0" spc="-10" dirty="0">
                <a:solidFill>
                  <a:sysClr val="windowText" lastClr="000000"/>
                </a:solidFill>
                <a:latin typeface="Arial"/>
                <a:cs typeface="Arial"/>
              </a:rPr>
              <a:t>Mills </a:t>
            </a:r>
            <a:r>
              <a:rPr sz="1000" kern="0" dirty="0">
                <a:solidFill>
                  <a:sysClr val="windowText" lastClr="000000"/>
                </a:solidFill>
                <a:latin typeface="Arial"/>
                <a:cs typeface="Arial"/>
              </a:rPr>
              <a:t>New</a:t>
            </a:r>
            <a:r>
              <a:rPr sz="1000" kern="0" spc="-25" dirty="0">
                <a:solidFill>
                  <a:sysClr val="windowText" lastClr="000000"/>
                </a:solidFill>
                <a:latin typeface="Arial"/>
                <a:cs typeface="Arial"/>
              </a:rPr>
              <a:t> </a:t>
            </a:r>
            <a:r>
              <a:rPr sz="1000" kern="0" spc="-10" dirty="0">
                <a:solidFill>
                  <a:sysClr val="windowText" lastClr="000000"/>
                </a:solidFill>
                <a:latin typeface="Arial"/>
                <a:cs typeface="Arial"/>
              </a:rPr>
              <a:t>Hartford</a:t>
            </a:r>
            <a:endParaRPr sz="1000" kern="0">
              <a:solidFill>
                <a:sysClr val="windowText" lastClr="000000"/>
              </a:solidFill>
              <a:latin typeface="Arial"/>
              <a:cs typeface="Arial"/>
            </a:endParaRPr>
          </a:p>
          <a:p>
            <a:pPr marR="5715" algn="r" defTabSz="914400">
              <a:spcBef>
                <a:spcPts val="120"/>
              </a:spcBef>
            </a:pPr>
            <a:r>
              <a:rPr sz="1000" kern="0" spc="-10" dirty="0">
                <a:solidFill>
                  <a:sysClr val="windowText" lastClr="000000"/>
                </a:solidFill>
                <a:latin typeface="Arial"/>
                <a:cs typeface="Arial"/>
              </a:rPr>
              <a:t>Marshall</a:t>
            </a:r>
            <a:endParaRPr sz="1000" kern="0">
              <a:solidFill>
                <a:sysClr val="windowText" lastClr="000000"/>
              </a:solidFill>
              <a:latin typeface="Arial"/>
              <a:cs typeface="Arial"/>
            </a:endParaRPr>
          </a:p>
          <a:p>
            <a:pPr marR="5715" algn="r" defTabSz="914400">
              <a:spcBef>
                <a:spcPts val="115"/>
              </a:spcBef>
            </a:pPr>
            <a:r>
              <a:rPr sz="1000" kern="0" spc="-10" dirty="0">
                <a:solidFill>
                  <a:sysClr val="windowText" lastClr="000000"/>
                </a:solidFill>
                <a:latin typeface="Arial"/>
                <a:cs typeface="Arial"/>
              </a:rPr>
              <a:t>Marcy</a:t>
            </a:r>
            <a:endParaRPr sz="1000" kern="0">
              <a:solidFill>
                <a:sysClr val="windowText" lastClr="000000"/>
              </a:solidFill>
              <a:latin typeface="Arial"/>
              <a:cs typeface="Arial"/>
            </a:endParaRPr>
          </a:p>
          <a:p>
            <a:pPr marL="273050" marR="5080" indent="367030" algn="r" defTabSz="914400">
              <a:lnSpc>
                <a:spcPct val="109800"/>
              </a:lnSpc>
            </a:pPr>
            <a:r>
              <a:rPr sz="1000" kern="0" spc="-25" dirty="0">
                <a:solidFill>
                  <a:sysClr val="windowText" lastClr="000000"/>
                </a:solidFill>
                <a:latin typeface="Arial"/>
                <a:cs typeface="Arial"/>
              </a:rPr>
              <a:t>Lee </a:t>
            </a:r>
            <a:r>
              <a:rPr sz="1000" kern="0" spc="-10" dirty="0">
                <a:solidFill>
                  <a:sysClr val="windowText" lastClr="000000"/>
                </a:solidFill>
                <a:latin typeface="Arial"/>
                <a:cs typeface="Arial"/>
              </a:rPr>
              <a:t>Kirkland Forestport</a:t>
            </a:r>
            <a:endParaRPr sz="1000" kern="0">
              <a:solidFill>
                <a:sysClr val="windowText" lastClr="000000"/>
              </a:solidFill>
              <a:latin typeface="Arial"/>
              <a:cs typeface="Arial"/>
            </a:endParaRPr>
          </a:p>
          <a:p>
            <a:pPr marL="344170" marR="5080" indent="197485" algn="r" defTabSz="914400">
              <a:lnSpc>
                <a:spcPts val="1320"/>
              </a:lnSpc>
              <a:spcBef>
                <a:spcPts val="55"/>
              </a:spcBef>
            </a:pPr>
            <a:r>
              <a:rPr sz="1000" kern="0" spc="-10" dirty="0">
                <a:solidFill>
                  <a:sysClr val="windowText" lastClr="000000"/>
                </a:solidFill>
                <a:latin typeface="Arial"/>
                <a:cs typeface="Arial"/>
              </a:rPr>
              <a:t>Floyd Deerfield Clinton</a:t>
            </a:r>
            <a:endParaRPr sz="1000" kern="0">
              <a:solidFill>
                <a:sysClr val="windowText" lastClr="000000"/>
              </a:solidFill>
              <a:latin typeface="Arial"/>
              <a:cs typeface="Arial"/>
            </a:endParaRPr>
          </a:p>
          <a:p>
            <a:pPr marR="5715" algn="r" defTabSz="914400">
              <a:spcBef>
                <a:spcPts val="50"/>
              </a:spcBef>
            </a:pPr>
            <a:r>
              <a:rPr sz="1000" kern="0" spc="-10" dirty="0">
                <a:solidFill>
                  <a:sysClr val="windowText" lastClr="000000"/>
                </a:solidFill>
                <a:latin typeface="Arial"/>
                <a:cs typeface="Arial"/>
              </a:rPr>
              <a:t>Chadwicks</a:t>
            </a:r>
            <a:endParaRPr sz="1000" kern="0">
              <a:solidFill>
                <a:sysClr val="windowText" lastClr="000000"/>
              </a:solidFill>
              <a:latin typeface="Arial"/>
              <a:cs typeface="Arial"/>
            </a:endParaRPr>
          </a:p>
          <a:p>
            <a:pPr marL="280035" marR="5080" indent="-106045" algn="just" defTabSz="914400">
              <a:lnSpc>
                <a:spcPct val="109700"/>
              </a:lnSpc>
            </a:pPr>
            <a:r>
              <a:rPr sz="1000" kern="0" spc="-10" dirty="0">
                <a:solidFill>
                  <a:sysClr val="windowText" lastClr="000000"/>
                </a:solidFill>
                <a:latin typeface="Arial"/>
                <a:cs typeface="Arial"/>
              </a:rPr>
              <a:t>Bridgewater Boonville Blossvale Barneveld</a:t>
            </a:r>
            <a:endParaRPr sz="1000" kern="0">
              <a:solidFill>
                <a:sysClr val="windowText" lastClr="000000"/>
              </a:solidFill>
              <a:latin typeface="Arial"/>
              <a:cs typeface="Arial"/>
            </a:endParaRPr>
          </a:p>
          <a:p>
            <a:pPr marL="344170" marR="5715" indent="288925" algn="just" defTabSz="914400">
              <a:lnSpc>
                <a:spcPct val="109700"/>
              </a:lnSpc>
            </a:pPr>
            <a:r>
              <a:rPr sz="1000" kern="0" spc="-25" dirty="0">
                <a:solidFill>
                  <a:sysClr val="windowText" lastClr="000000"/>
                </a:solidFill>
                <a:latin typeface="Arial"/>
                <a:cs typeface="Arial"/>
              </a:rPr>
              <a:t>Ava </a:t>
            </a:r>
            <a:r>
              <a:rPr sz="1000" kern="0" spc="-10" dirty="0">
                <a:solidFill>
                  <a:sysClr val="windowText" lastClr="000000"/>
                </a:solidFill>
                <a:latin typeface="Arial"/>
                <a:cs typeface="Arial"/>
              </a:rPr>
              <a:t>Augusta Annsville</a:t>
            </a:r>
            <a:endParaRPr sz="1000" kern="0">
              <a:solidFill>
                <a:sysClr val="windowText" lastClr="000000"/>
              </a:solidFill>
              <a:latin typeface="Arial"/>
              <a:cs typeface="Arial"/>
            </a:endParaRPr>
          </a:p>
        </p:txBody>
      </p:sp>
      <p:sp>
        <p:nvSpPr>
          <p:cNvPr id="84" name="object 84"/>
          <p:cNvSpPr txBox="1"/>
          <p:nvPr/>
        </p:nvSpPr>
        <p:spPr>
          <a:xfrm>
            <a:off x="4081399" y="786765"/>
            <a:ext cx="4006215" cy="299720"/>
          </a:xfrm>
          <a:prstGeom prst="rect">
            <a:avLst/>
          </a:prstGeom>
        </p:spPr>
        <p:txBody>
          <a:bodyPr vert="horz" wrap="square" lIns="0" tIns="12700" rIns="0" bIns="0" rtlCol="0">
            <a:spAutoFit/>
          </a:bodyPr>
          <a:lstStyle/>
          <a:p>
            <a:pPr marL="12700" defTabSz="914400">
              <a:spcBef>
                <a:spcPts val="100"/>
              </a:spcBef>
            </a:pPr>
            <a:r>
              <a:rPr b="1" kern="0" dirty="0">
                <a:solidFill>
                  <a:sysClr val="windowText" lastClr="000000"/>
                </a:solidFill>
                <a:latin typeface="Arial"/>
                <a:cs typeface="Arial"/>
              </a:rPr>
              <a:t>CITY/TOWN</a:t>
            </a:r>
            <a:r>
              <a:rPr b="1" kern="0" spc="-90" dirty="0">
                <a:solidFill>
                  <a:sysClr val="windowText" lastClr="000000"/>
                </a:solidFill>
                <a:latin typeface="Arial"/>
                <a:cs typeface="Arial"/>
              </a:rPr>
              <a:t> </a:t>
            </a:r>
            <a:r>
              <a:rPr b="1" kern="0" dirty="0">
                <a:solidFill>
                  <a:sysClr val="windowText" lastClr="000000"/>
                </a:solidFill>
                <a:latin typeface="Arial"/>
                <a:cs typeface="Arial"/>
              </a:rPr>
              <a:t>WHERE</a:t>
            </a:r>
            <a:r>
              <a:rPr b="1" kern="0" spc="-55" dirty="0">
                <a:solidFill>
                  <a:sysClr val="windowText" lastClr="000000"/>
                </a:solidFill>
                <a:latin typeface="Arial"/>
                <a:cs typeface="Arial"/>
              </a:rPr>
              <a:t> </a:t>
            </a:r>
            <a:r>
              <a:rPr b="1" kern="0" dirty="0">
                <a:solidFill>
                  <a:sysClr val="windowText" lastClr="000000"/>
                </a:solidFill>
                <a:latin typeface="Arial"/>
                <a:cs typeface="Arial"/>
              </a:rPr>
              <a:t>OD</a:t>
            </a:r>
            <a:r>
              <a:rPr b="1" kern="0" spc="-70" dirty="0">
                <a:solidFill>
                  <a:sysClr val="windowText" lastClr="000000"/>
                </a:solidFill>
                <a:latin typeface="Arial"/>
                <a:cs typeface="Arial"/>
              </a:rPr>
              <a:t> </a:t>
            </a:r>
            <a:r>
              <a:rPr b="1" kern="0" spc="-10" dirty="0">
                <a:solidFill>
                  <a:sysClr val="windowText" lastClr="000000"/>
                </a:solidFill>
                <a:latin typeface="Arial"/>
                <a:cs typeface="Arial"/>
              </a:rPr>
              <a:t>OCCURRED</a:t>
            </a:r>
            <a:endParaRPr kern="0">
              <a:solidFill>
                <a:sysClr val="windowText" lastClr="000000"/>
              </a:solidFill>
              <a:latin typeface="Arial"/>
              <a:cs typeface="Arial"/>
            </a:endParaRPr>
          </a:p>
        </p:txBody>
      </p:sp>
      <p:grpSp>
        <p:nvGrpSpPr>
          <p:cNvPr id="85" name="object 85"/>
          <p:cNvGrpSpPr/>
          <p:nvPr/>
        </p:nvGrpSpPr>
        <p:grpSpPr>
          <a:xfrm>
            <a:off x="2499170" y="726757"/>
            <a:ext cx="7171055" cy="6055360"/>
            <a:chOff x="975169" y="726757"/>
            <a:chExt cx="7171055" cy="6055360"/>
          </a:xfrm>
        </p:grpSpPr>
        <p:sp>
          <p:nvSpPr>
            <p:cNvPr id="86" name="object 86"/>
            <p:cNvSpPr/>
            <p:nvPr/>
          </p:nvSpPr>
          <p:spPr>
            <a:xfrm>
              <a:off x="979932" y="731519"/>
              <a:ext cx="7161530" cy="6045835"/>
            </a:xfrm>
            <a:custGeom>
              <a:avLst/>
              <a:gdLst/>
              <a:ahLst/>
              <a:cxnLst/>
              <a:rect l="l" t="t" r="r" b="b"/>
              <a:pathLst>
                <a:path w="7161530" h="6045834">
                  <a:moveTo>
                    <a:pt x="0" y="6045708"/>
                  </a:moveTo>
                  <a:lnTo>
                    <a:pt x="7161276" y="6045708"/>
                  </a:lnTo>
                  <a:lnTo>
                    <a:pt x="7161276" y="0"/>
                  </a:lnTo>
                  <a:lnTo>
                    <a:pt x="0" y="0"/>
                  </a:lnTo>
                  <a:lnTo>
                    <a:pt x="0" y="6045708"/>
                  </a:lnTo>
                  <a:close/>
                </a:path>
              </a:pathLst>
            </a:custGeom>
            <a:ln w="9143">
              <a:solidFill>
                <a:srgbClr val="000000"/>
              </a:solidFill>
            </a:ln>
          </p:spPr>
          <p:txBody>
            <a:bodyPr wrap="square" lIns="0" tIns="0" rIns="0" bIns="0" rtlCol="0"/>
            <a:lstStyle/>
            <a:p>
              <a:pPr defTabSz="914400"/>
              <a:endParaRPr kern="0">
                <a:solidFill>
                  <a:sysClr val="windowText" lastClr="000000"/>
                </a:solidFill>
              </a:endParaRPr>
            </a:p>
          </p:txBody>
        </p:sp>
        <p:pic>
          <p:nvPicPr>
            <p:cNvPr id="87" name="object 87"/>
            <p:cNvPicPr/>
            <p:nvPr/>
          </p:nvPicPr>
          <p:blipFill>
            <a:blip r:embed="rId31" cstate="print"/>
            <a:stretch>
              <a:fillRect/>
            </a:stretch>
          </p:blipFill>
          <p:spPr>
            <a:xfrm>
              <a:off x="6272784" y="1363954"/>
              <a:ext cx="1318260" cy="705637"/>
            </a:xfrm>
            <a:prstGeom prst="rect">
              <a:avLst/>
            </a:prstGeom>
          </p:spPr>
        </p:pic>
        <p:pic>
          <p:nvPicPr>
            <p:cNvPr id="88" name="object 88"/>
            <p:cNvPicPr/>
            <p:nvPr/>
          </p:nvPicPr>
          <p:blipFill>
            <a:blip r:embed="rId32" cstate="print"/>
            <a:stretch>
              <a:fillRect/>
            </a:stretch>
          </p:blipFill>
          <p:spPr>
            <a:xfrm>
              <a:off x="6315455" y="1400530"/>
              <a:ext cx="1153680" cy="694969"/>
            </a:xfrm>
            <a:prstGeom prst="rect">
              <a:avLst/>
            </a:prstGeom>
          </p:spPr>
        </p:pic>
        <p:sp>
          <p:nvSpPr>
            <p:cNvPr id="89" name="object 89"/>
            <p:cNvSpPr/>
            <p:nvPr/>
          </p:nvSpPr>
          <p:spPr>
            <a:xfrm>
              <a:off x="6304788" y="1395983"/>
              <a:ext cx="1203960" cy="591820"/>
            </a:xfrm>
            <a:custGeom>
              <a:avLst/>
              <a:gdLst/>
              <a:ahLst/>
              <a:cxnLst/>
              <a:rect l="l" t="t" r="r" b="b"/>
              <a:pathLst>
                <a:path w="1203959" h="591819">
                  <a:moveTo>
                    <a:pt x="1105408" y="0"/>
                  </a:moveTo>
                  <a:lnTo>
                    <a:pt x="98551" y="0"/>
                  </a:lnTo>
                  <a:lnTo>
                    <a:pt x="60168" y="7737"/>
                  </a:lnTo>
                  <a:lnTo>
                    <a:pt x="28844" y="28844"/>
                  </a:lnTo>
                  <a:lnTo>
                    <a:pt x="7737" y="60168"/>
                  </a:lnTo>
                  <a:lnTo>
                    <a:pt x="0" y="98551"/>
                  </a:lnTo>
                  <a:lnTo>
                    <a:pt x="0" y="492760"/>
                  </a:lnTo>
                  <a:lnTo>
                    <a:pt x="7737" y="531143"/>
                  </a:lnTo>
                  <a:lnTo>
                    <a:pt x="28844" y="562467"/>
                  </a:lnTo>
                  <a:lnTo>
                    <a:pt x="60168" y="583574"/>
                  </a:lnTo>
                  <a:lnTo>
                    <a:pt x="98551" y="591312"/>
                  </a:lnTo>
                  <a:lnTo>
                    <a:pt x="1105408" y="591312"/>
                  </a:lnTo>
                  <a:lnTo>
                    <a:pt x="1143791" y="583574"/>
                  </a:lnTo>
                  <a:lnTo>
                    <a:pt x="1175115" y="562467"/>
                  </a:lnTo>
                  <a:lnTo>
                    <a:pt x="1196222" y="531143"/>
                  </a:lnTo>
                  <a:lnTo>
                    <a:pt x="1203960" y="492760"/>
                  </a:lnTo>
                  <a:lnTo>
                    <a:pt x="1203960" y="98551"/>
                  </a:lnTo>
                  <a:lnTo>
                    <a:pt x="1196222" y="60168"/>
                  </a:lnTo>
                  <a:lnTo>
                    <a:pt x="1175115" y="28844"/>
                  </a:lnTo>
                  <a:lnTo>
                    <a:pt x="1143791" y="7737"/>
                  </a:lnTo>
                  <a:lnTo>
                    <a:pt x="1105408" y="0"/>
                  </a:lnTo>
                  <a:close/>
                </a:path>
              </a:pathLst>
            </a:custGeom>
            <a:solidFill>
              <a:srgbClr val="F8CAAC"/>
            </a:solidFill>
          </p:spPr>
          <p:txBody>
            <a:bodyPr wrap="square" lIns="0" tIns="0" rIns="0" bIns="0" rtlCol="0"/>
            <a:lstStyle/>
            <a:p>
              <a:pPr defTabSz="914400"/>
              <a:endParaRPr kern="0">
                <a:solidFill>
                  <a:sysClr val="windowText" lastClr="000000"/>
                </a:solidFill>
              </a:endParaRPr>
            </a:p>
          </p:txBody>
        </p:sp>
        <p:sp>
          <p:nvSpPr>
            <p:cNvPr id="90" name="object 90"/>
            <p:cNvSpPr/>
            <p:nvPr/>
          </p:nvSpPr>
          <p:spPr>
            <a:xfrm>
              <a:off x="6304788" y="1395983"/>
              <a:ext cx="1203960" cy="591820"/>
            </a:xfrm>
            <a:custGeom>
              <a:avLst/>
              <a:gdLst/>
              <a:ahLst/>
              <a:cxnLst/>
              <a:rect l="l" t="t" r="r" b="b"/>
              <a:pathLst>
                <a:path w="1203959" h="591819">
                  <a:moveTo>
                    <a:pt x="0" y="98551"/>
                  </a:moveTo>
                  <a:lnTo>
                    <a:pt x="7737" y="60168"/>
                  </a:lnTo>
                  <a:lnTo>
                    <a:pt x="28844" y="28844"/>
                  </a:lnTo>
                  <a:lnTo>
                    <a:pt x="60168" y="7737"/>
                  </a:lnTo>
                  <a:lnTo>
                    <a:pt x="98551" y="0"/>
                  </a:lnTo>
                  <a:lnTo>
                    <a:pt x="1105408" y="0"/>
                  </a:lnTo>
                  <a:lnTo>
                    <a:pt x="1143791" y="7737"/>
                  </a:lnTo>
                  <a:lnTo>
                    <a:pt x="1175115" y="28844"/>
                  </a:lnTo>
                  <a:lnTo>
                    <a:pt x="1196222" y="60168"/>
                  </a:lnTo>
                  <a:lnTo>
                    <a:pt x="1203960" y="98551"/>
                  </a:lnTo>
                  <a:lnTo>
                    <a:pt x="1203960" y="492760"/>
                  </a:lnTo>
                  <a:lnTo>
                    <a:pt x="1196222" y="531143"/>
                  </a:lnTo>
                  <a:lnTo>
                    <a:pt x="1175115" y="562467"/>
                  </a:lnTo>
                  <a:lnTo>
                    <a:pt x="1143791" y="583574"/>
                  </a:lnTo>
                  <a:lnTo>
                    <a:pt x="1105408" y="591312"/>
                  </a:lnTo>
                  <a:lnTo>
                    <a:pt x="98551" y="591312"/>
                  </a:lnTo>
                  <a:lnTo>
                    <a:pt x="60168" y="583574"/>
                  </a:lnTo>
                  <a:lnTo>
                    <a:pt x="28844" y="562467"/>
                  </a:lnTo>
                  <a:lnTo>
                    <a:pt x="7737" y="531143"/>
                  </a:lnTo>
                  <a:lnTo>
                    <a:pt x="0" y="492760"/>
                  </a:lnTo>
                  <a:lnTo>
                    <a:pt x="0" y="98551"/>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sp>
          <p:nvSpPr>
            <p:cNvPr id="91" name="object 91"/>
            <p:cNvSpPr/>
            <p:nvPr/>
          </p:nvSpPr>
          <p:spPr>
            <a:xfrm>
              <a:off x="6425310" y="1621789"/>
              <a:ext cx="390525" cy="15240"/>
            </a:xfrm>
            <a:custGeom>
              <a:avLst/>
              <a:gdLst/>
              <a:ahLst/>
              <a:cxnLst/>
              <a:rect l="l" t="t" r="r" b="b"/>
              <a:pathLst>
                <a:path w="390525" h="15239">
                  <a:moveTo>
                    <a:pt x="390143" y="0"/>
                  </a:moveTo>
                  <a:lnTo>
                    <a:pt x="0" y="0"/>
                  </a:lnTo>
                  <a:lnTo>
                    <a:pt x="0" y="15239"/>
                  </a:lnTo>
                  <a:lnTo>
                    <a:pt x="390143" y="15239"/>
                  </a:lnTo>
                  <a:lnTo>
                    <a:pt x="390143"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92" name="object 92"/>
          <p:cNvSpPr txBox="1"/>
          <p:nvPr/>
        </p:nvSpPr>
        <p:spPr>
          <a:xfrm>
            <a:off x="7937754" y="1454022"/>
            <a:ext cx="843915" cy="182742"/>
          </a:xfrm>
          <a:prstGeom prst="rect">
            <a:avLst/>
          </a:prstGeom>
        </p:spPr>
        <p:txBody>
          <a:bodyPr vert="horz" wrap="square" lIns="0" tIns="13335" rIns="0" bIns="0" rtlCol="0">
            <a:spAutoFit/>
          </a:bodyPr>
          <a:lstStyle/>
          <a:p>
            <a:pPr marL="12700" defTabSz="914400">
              <a:spcBef>
                <a:spcPts val="105"/>
              </a:spcBef>
            </a:pPr>
            <a:r>
              <a:rPr sz="1100" b="1" kern="0" dirty="0">
                <a:solidFill>
                  <a:sysClr val="windowText" lastClr="000000"/>
                </a:solidFill>
                <a:latin typeface="Arial"/>
                <a:cs typeface="Arial"/>
              </a:rPr>
              <a:t>Utica:</a:t>
            </a:r>
            <a:r>
              <a:rPr sz="1100" b="1" kern="0" spc="-40" dirty="0">
                <a:solidFill>
                  <a:sysClr val="windowText" lastClr="000000"/>
                </a:solidFill>
                <a:latin typeface="Arial"/>
                <a:cs typeface="Arial"/>
              </a:rPr>
              <a:t> </a:t>
            </a:r>
            <a:r>
              <a:rPr sz="1000" kern="0" dirty="0">
                <a:solidFill>
                  <a:sysClr val="windowText" lastClr="000000"/>
                </a:solidFill>
                <a:latin typeface="Arial"/>
                <a:cs typeface="Arial"/>
              </a:rPr>
              <a:t>56%</a:t>
            </a:r>
            <a:r>
              <a:rPr sz="1000" kern="0" spc="-15" dirty="0">
                <a:solidFill>
                  <a:sysClr val="windowText" lastClr="000000"/>
                </a:solidFill>
                <a:latin typeface="Arial"/>
                <a:cs typeface="Arial"/>
              </a:rPr>
              <a:t> </a:t>
            </a:r>
            <a:r>
              <a:rPr sz="1000" kern="0" spc="-25" dirty="0">
                <a:solidFill>
                  <a:sysClr val="windowText" lastClr="000000"/>
                </a:solidFill>
                <a:latin typeface="Arial"/>
                <a:cs typeface="Arial"/>
              </a:rPr>
              <a:t>of</a:t>
            </a:r>
            <a:endParaRPr sz="1000" kern="0">
              <a:solidFill>
                <a:sysClr val="windowText" lastClr="000000"/>
              </a:solidFill>
              <a:latin typeface="Arial"/>
              <a:cs typeface="Arial"/>
            </a:endParaRPr>
          </a:p>
        </p:txBody>
      </p:sp>
      <p:sp>
        <p:nvSpPr>
          <p:cNvPr id="93" name="object 93"/>
          <p:cNvSpPr txBox="1"/>
          <p:nvPr/>
        </p:nvSpPr>
        <p:spPr>
          <a:xfrm>
            <a:off x="7937754" y="1623186"/>
            <a:ext cx="883285" cy="330200"/>
          </a:xfrm>
          <a:prstGeom prst="rect">
            <a:avLst/>
          </a:prstGeom>
        </p:spPr>
        <p:txBody>
          <a:bodyPr vert="horz" wrap="square" lIns="0" tIns="12065" rIns="0" bIns="0" rtlCol="0">
            <a:spAutoFit/>
          </a:bodyPr>
          <a:lstStyle/>
          <a:p>
            <a:pPr marL="12700" marR="5080" defTabSz="914400">
              <a:spcBef>
                <a:spcPts val="95"/>
              </a:spcBef>
            </a:pPr>
            <a:r>
              <a:rPr sz="1000" kern="0" dirty="0">
                <a:solidFill>
                  <a:sysClr val="windowText" lastClr="000000"/>
                </a:solidFill>
                <a:latin typeface="Arial"/>
                <a:cs typeface="Arial"/>
              </a:rPr>
              <a:t>OD’s</a:t>
            </a:r>
            <a:r>
              <a:rPr sz="1000" kern="0" spc="-25" dirty="0">
                <a:solidFill>
                  <a:sysClr val="windowText" lastClr="000000"/>
                </a:solidFill>
                <a:latin typeface="Arial"/>
                <a:cs typeface="Arial"/>
              </a:rPr>
              <a:t> </a:t>
            </a:r>
            <a:r>
              <a:rPr sz="1000" kern="0" dirty="0">
                <a:solidFill>
                  <a:sysClr val="windowText" lastClr="000000"/>
                </a:solidFill>
                <a:latin typeface="Arial"/>
                <a:cs typeface="Arial"/>
              </a:rPr>
              <a:t>in</a:t>
            </a:r>
            <a:r>
              <a:rPr sz="1000" kern="0" spc="-20" dirty="0">
                <a:solidFill>
                  <a:sysClr val="windowText" lastClr="000000"/>
                </a:solidFill>
                <a:latin typeface="Arial"/>
                <a:cs typeface="Arial"/>
              </a:rPr>
              <a:t> </a:t>
            </a:r>
            <a:r>
              <a:rPr sz="1000" kern="0" spc="-10" dirty="0">
                <a:solidFill>
                  <a:sysClr val="windowText" lastClr="000000"/>
                </a:solidFill>
                <a:latin typeface="Arial"/>
                <a:cs typeface="Arial"/>
              </a:rPr>
              <a:t>Oneida County.</a:t>
            </a:r>
            <a:endParaRPr sz="1000" kern="0">
              <a:solidFill>
                <a:sysClr val="windowText" lastClr="000000"/>
              </a:solidFill>
              <a:latin typeface="Arial"/>
              <a:cs typeface="Arial"/>
            </a:endParaRPr>
          </a:p>
        </p:txBody>
      </p:sp>
      <p:grpSp>
        <p:nvGrpSpPr>
          <p:cNvPr id="94" name="object 94"/>
          <p:cNvGrpSpPr/>
          <p:nvPr/>
        </p:nvGrpSpPr>
        <p:grpSpPr>
          <a:xfrm>
            <a:off x="4817364" y="2747746"/>
            <a:ext cx="1318260" cy="730250"/>
            <a:chOff x="3293364" y="2747746"/>
            <a:chExt cx="1318260" cy="730250"/>
          </a:xfrm>
        </p:grpSpPr>
        <p:pic>
          <p:nvPicPr>
            <p:cNvPr id="95" name="object 95"/>
            <p:cNvPicPr/>
            <p:nvPr/>
          </p:nvPicPr>
          <p:blipFill>
            <a:blip r:embed="rId31" cstate="print"/>
            <a:stretch>
              <a:fillRect/>
            </a:stretch>
          </p:blipFill>
          <p:spPr>
            <a:xfrm>
              <a:off x="3293364" y="2747746"/>
              <a:ext cx="1318260" cy="705637"/>
            </a:xfrm>
            <a:prstGeom prst="rect">
              <a:avLst/>
            </a:prstGeom>
          </p:spPr>
        </p:pic>
        <p:pic>
          <p:nvPicPr>
            <p:cNvPr id="96" name="object 96"/>
            <p:cNvPicPr/>
            <p:nvPr/>
          </p:nvPicPr>
          <p:blipFill>
            <a:blip r:embed="rId33" cstate="print"/>
            <a:stretch>
              <a:fillRect/>
            </a:stretch>
          </p:blipFill>
          <p:spPr>
            <a:xfrm>
              <a:off x="3336036" y="2784373"/>
              <a:ext cx="1162824" cy="693394"/>
            </a:xfrm>
            <a:prstGeom prst="rect">
              <a:avLst/>
            </a:prstGeom>
          </p:spPr>
        </p:pic>
        <p:sp>
          <p:nvSpPr>
            <p:cNvPr id="97" name="object 97"/>
            <p:cNvSpPr/>
            <p:nvPr/>
          </p:nvSpPr>
          <p:spPr>
            <a:xfrm>
              <a:off x="3325368" y="2779776"/>
              <a:ext cx="1203960" cy="591820"/>
            </a:xfrm>
            <a:custGeom>
              <a:avLst/>
              <a:gdLst/>
              <a:ahLst/>
              <a:cxnLst/>
              <a:rect l="l" t="t" r="r" b="b"/>
              <a:pathLst>
                <a:path w="1203960" h="591820">
                  <a:moveTo>
                    <a:pt x="1105408" y="0"/>
                  </a:moveTo>
                  <a:lnTo>
                    <a:pt x="98552" y="0"/>
                  </a:lnTo>
                  <a:lnTo>
                    <a:pt x="60168" y="7737"/>
                  </a:lnTo>
                  <a:lnTo>
                    <a:pt x="28844" y="28844"/>
                  </a:lnTo>
                  <a:lnTo>
                    <a:pt x="7737" y="60168"/>
                  </a:lnTo>
                  <a:lnTo>
                    <a:pt x="0" y="98551"/>
                  </a:lnTo>
                  <a:lnTo>
                    <a:pt x="0" y="492760"/>
                  </a:lnTo>
                  <a:lnTo>
                    <a:pt x="7737" y="531143"/>
                  </a:lnTo>
                  <a:lnTo>
                    <a:pt x="28844" y="562467"/>
                  </a:lnTo>
                  <a:lnTo>
                    <a:pt x="60168" y="583574"/>
                  </a:lnTo>
                  <a:lnTo>
                    <a:pt x="98552" y="591312"/>
                  </a:lnTo>
                  <a:lnTo>
                    <a:pt x="1105408" y="591312"/>
                  </a:lnTo>
                  <a:lnTo>
                    <a:pt x="1143791" y="583574"/>
                  </a:lnTo>
                  <a:lnTo>
                    <a:pt x="1175115" y="562467"/>
                  </a:lnTo>
                  <a:lnTo>
                    <a:pt x="1196222" y="531143"/>
                  </a:lnTo>
                  <a:lnTo>
                    <a:pt x="1203960" y="492760"/>
                  </a:lnTo>
                  <a:lnTo>
                    <a:pt x="1203960" y="98551"/>
                  </a:lnTo>
                  <a:lnTo>
                    <a:pt x="1196222" y="60168"/>
                  </a:lnTo>
                  <a:lnTo>
                    <a:pt x="1175115" y="28844"/>
                  </a:lnTo>
                  <a:lnTo>
                    <a:pt x="1143791" y="7737"/>
                  </a:lnTo>
                  <a:lnTo>
                    <a:pt x="1105408" y="0"/>
                  </a:lnTo>
                  <a:close/>
                </a:path>
              </a:pathLst>
            </a:custGeom>
            <a:solidFill>
              <a:srgbClr val="F8CAAC"/>
            </a:solidFill>
          </p:spPr>
          <p:txBody>
            <a:bodyPr wrap="square" lIns="0" tIns="0" rIns="0" bIns="0" rtlCol="0"/>
            <a:lstStyle/>
            <a:p>
              <a:pPr defTabSz="914400"/>
              <a:endParaRPr kern="0">
                <a:solidFill>
                  <a:sysClr val="windowText" lastClr="000000"/>
                </a:solidFill>
              </a:endParaRPr>
            </a:p>
          </p:txBody>
        </p:sp>
        <p:sp>
          <p:nvSpPr>
            <p:cNvPr id="98" name="object 98"/>
            <p:cNvSpPr/>
            <p:nvPr/>
          </p:nvSpPr>
          <p:spPr>
            <a:xfrm>
              <a:off x="3325368" y="2779776"/>
              <a:ext cx="1203960" cy="591820"/>
            </a:xfrm>
            <a:custGeom>
              <a:avLst/>
              <a:gdLst/>
              <a:ahLst/>
              <a:cxnLst/>
              <a:rect l="l" t="t" r="r" b="b"/>
              <a:pathLst>
                <a:path w="1203960" h="591820">
                  <a:moveTo>
                    <a:pt x="0" y="98551"/>
                  </a:moveTo>
                  <a:lnTo>
                    <a:pt x="7737" y="60168"/>
                  </a:lnTo>
                  <a:lnTo>
                    <a:pt x="28844" y="28844"/>
                  </a:lnTo>
                  <a:lnTo>
                    <a:pt x="60168" y="7737"/>
                  </a:lnTo>
                  <a:lnTo>
                    <a:pt x="98552" y="0"/>
                  </a:lnTo>
                  <a:lnTo>
                    <a:pt x="1105408" y="0"/>
                  </a:lnTo>
                  <a:lnTo>
                    <a:pt x="1143791" y="7737"/>
                  </a:lnTo>
                  <a:lnTo>
                    <a:pt x="1175115" y="28844"/>
                  </a:lnTo>
                  <a:lnTo>
                    <a:pt x="1196222" y="60168"/>
                  </a:lnTo>
                  <a:lnTo>
                    <a:pt x="1203960" y="98551"/>
                  </a:lnTo>
                  <a:lnTo>
                    <a:pt x="1203960" y="492760"/>
                  </a:lnTo>
                  <a:lnTo>
                    <a:pt x="1196222" y="531143"/>
                  </a:lnTo>
                  <a:lnTo>
                    <a:pt x="1175115" y="562467"/>
                  </a:lnTo>
                  <a:lnTo>
                    <a:pt x="1143791" y="583574"/>
                  </a:lnTo>
                  <a:lnTo>
                    <a:pt x="1105408" y="591312"/>
                  </a:lnTo>
                  <a:lnTo>
                    <a:pt x="98552" y="591312"/>
                  </a:lnTo>
                  <a:lnTo>
                    <a:pt x="60168" y="583574"/>
                  </a:lnTo>
                  <a:lnTo>
                    <a:pt x="28844" y="562467"/>
                  </a:lnTo>
                  <a:lnTo>
                    <a:pt x="7737" y="531143"/>
                  </a:lnTo>
                  <a:lnTo>
                    <a:pt x="0" y="492760"/>
                  </a:lnTo>
                  <a:lnTo>
                    <a:pt x="0" y="98551"/>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sp>
          <p:nvSpPr>
            <p:cNvPr id="99" name="object 99"/>
            <p:cNvSpPr/>
            <p:nvPr/>
          </p:nvSpPr>
          <p:spPr>
            <a:xfrm>
              <a:off x="3446018" y="3004947"/>
              <a:ext cx="436245" cy="15240"/>
            </a:xfrm>
            <a:custGeom>
              <a:avLst/>
              <a:gdLst/>
              <a:ahLst/>
              <a:cxnLst/>
              <a:rect l="l" t="t" r="r" b="b"/>
              <a:pathLst>
                <a:path w="436245" h="15239">
                  <a:moveTo>
                    <a:pt x="435864" y="0"/>
                  </a:moveTo>
                  <a:lnTo>
                    <a:pt x="0" y="0"/>
                  </a:lnTo>
                  <a:lnTo>
                    <a:pt x="0" y="15239"/>
                  </a:lnTo>
                  <a:lnTo>
                    <a:pt x="435864" y="15239"/>
                  </a:lnTo>
                  <a:lnTo>
                    <a:pt x="435864"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grpSp>
      <p:sp>
        <p:nvSpPr>
          <p:cNvPr id="100" name="object 100"/>
          <p:cNvSpPr txBox="1"/>
          <p:nvPr/>
        </p:nvSpPr>
        <p:spPr>
          <a:xfrm>
            <a:off x="4957953" y="2837433"/>
            <a:ext cx="891540" cy="182742"/>
          </a:xfrm>
          <a:prstGeom prst="rect">
            <a:avLst/>
          </a:prstGeom>
        </p:spPr>
        <p:txBody>
          <a:bodyPr vert="horz" wrap="square" lIns="0" tIns="13335" rIns="0" bIns="0" rtlCol="0">
            <a:spAutoFit/>
          </a:bodyPr>
          <a:lstStyle/>
          <a:p>
            <a:pPr marL="12700" defTabSz="914400">
              <a:spcBef>
                <a:spcPts val="105"/>
              </a:spcBef>
            </a:pPr>
            <a:r>
              <a:rPr sz="1100" b="1" kern="0" dirty="0">
                <a:solidFill>
                  <a:sysClr val="windowText" lastClr="000000"/>
                </a:solidFill>
                <a:latin typeface="Arial"/>
                <a:cs typeface="Arial"/>
              </a:rPr>
              <a:t>Rome:</a:t>
            </a:r>
            <a:r>
              <a:rPr sz="1100" b="1" kern="0" spc="-35" dirty="0">
                <a:solidFill>
                  <a:sysClr val="windowText" lastClr="000000"/>
                </a:solidFill>
                <a:latin typeface="Arial"/>
                <a:cs typeface="Arial"/>
              </a:rPr>
              <a:t> </a:t>
            </a:r>
            <a:r>
              <a:rPr sz="1000" kern="0" dirty="0">
                <a:solidFill>
                  <a:sysClr val="windowText" lastClr="000000"/>
                </a:solidFill>
                <a:latin typeface="Arial"/>
                <a:cs typeface="Arial"/>
              </a:rPr>
              <a:t>15%</a:t>
            </a:r>
            <a:r>
              <a:rPr sz="1000" kern="0" spc="-20" dirty="0">
                <a:solidFill>
                  <a:sysClr val="windowText" lastClr="000000"/>
                </a:solidFill>
                <a:latin typeface="Arial"/>
                <a:cs typeface="Arial"/>
              </a:rPr>
              <a:t> </a:t>
            </a:r>
            <a:r>
              <a:rPr sz="1000" kern="0" spc="-35" dirty="0">
                <a:solidFill>
                  <a:sysClr val="windowText" lastClr="000000"/>
                </a:solidFill>
                <a:latin typeface="Arial"/>
                <a:cs typeface="Arial"/>
              </a:rPr>
              <a:t>of</a:t>
            </a:r>
            <a:endParaRPr sz="1000" kern="0">
              <a:solidFill>
                <a:sysClr val="windowText" lastClr="000000"/>
              </a:solidFill>
              <a:latin typeface="Arial"/>
              <a:cs typeface="Arial"/>
            </a:endParaRPr>
          </a:p>
        </p:txBody>
      </p:sp>
      <p:sp>
        <p:nvSpPr>
          <p:cNvPr id="101" name="object 101"/>
          <p:cNvSpPr txBox="1"/>
          <p:nvPr/>
        </p:nvSpPr>
        <p:spPr>
          <a:xfrm>
            <a:off x="4957954" y="3006599"/>
            <a:ext cx="883285" cy="166071"/>
          </a:xfrm>
          <a:prstGeom prst="rect">
            <a:avLst/>
          </a:prstGeom>
        </p:spPr>
        <p:txBody>
          <a:bodyPr vert="horz" wrap="square" lIns="0" tIns="12065" rIns="0" bIns="0" rtlCol="0">
            <a:spAutoFit/>
          </a:bodyPr>
          <a:lstStyle/>
          <a:p>
            <a:pPr marL="12700" defTabSz="914400">
              <a:spcBef>
                <a:spcPts val="95"/>
              </a:spcBef>
            </a:pPr>
            <a:r>
              <a:rPr sz="1000" kern="0" dirty="0">
                <a:solidFill>
                  <a:sysClr val="windowText" lastClr="000000"/>
                </a:solidFill>
                <a:latin typeface="Arial"/>
                <a:cs typeface="Arial"/>
              </a:rPr>
              <a:t>OD’s</a:t>
            </a:r>
            <a:r>
              <a:rPr sz="1000" kern="0" spc="-25" dirty="0">
                <a:solidFill>
                  <a:sysClr val="windowText" lastClr="000000"/>
                </a:solidFill>
                <a:latin typeface="Arial"/>
                <a:cs typeface="Arial"/>
              </a:rPr>
              <a:t> </a:t>
            </a:r>
            <a:r>
              <a:rPr sz="1000" kern="0" dirty="0">
                <a:solidFill>
                  <a:sysClr val="windowText" lastClr="000000"/>
                </a:solidFill>
                <a:latin typeface="Arial"/>
                <a:cs typeface="Arial"/>
              </a:rPr>
              <a:t>in</a:t>
            </a:r>
            <a:r>
              <a:rPr sz="1000" kern="0" spc="-20" dirty="0">
                <a:solidFill>
                  <a:sysClr val="windowText" lastClr="000000"/>
                </a:solidFill>
                <a:latin typeface="Arial"/>
                <a:cs typeface="Arial"/>
              </a:rPr>
              <a:t> </a:t>
            </a:r>
            <a:r>
              <a:rPr sz="1000" kern="0" spc="-10" dirty="0">
                <a:solidFill>
                  <a:sysClr val="windowText" lastClr="000000"/>
                </a:solidFill>
                <a:latin typeface="Arial"/>
                <a:cs typeface="Arial"/>
              </a:rPr>
              <a:t>Oneida</a:t>
            </a:r>
            <a:endParaRPr sz="1000" kern="0">
              <a:solidFill>
                <a:sysClr val="windowText" lastClr="000000"/>
              </a:solidFill>
              <a:latin typeface="Arial"/>
              <a:cs typeface="Arial"/>
            </a:endParaRPr>
          </a:p>
        </p:txBody>
      </p:sp>
      <p:sp>
        <p:nvSpPr>
          <p:cNvPr id="102" name="object 102"/>
          <p:cNvSpPr txBox="1"/>
          <p:nvPr/>
        </p:nvSpPr>
        <p:spPr>
          <a:xfrm>
            <a:off x="4957953" y="3158694"/>
            <a:ext cx="457200" cy="166071"/>
          </a:xfrm>
          <a:prstGeom prst="rect">
            <a:avLst/>
          </a:prstGeom>
        </p:spPr>
        <p:txBody>
          <a:bodyPr vert="horz" wrap="square" lIns="0" tIns="12065" rIns="0" bIns="0" rtlCol="0">
            <a:spAutoFit/>
          </a:bodyPr>
          <a:lstStyle/>
          <a:p>
            <a:pPr marL="12700" defTabSz="914400">
              <a:spcBef>
                <a:spcPts val="95"/>
              </a:spcBef>
            </a:pPr>
            <a:r>
              <a:rPr sz="1000" kern="0" spc="-10" dirty="0">
                <a:solidFill>
                  <a:sysClr val="windowText" lastClr="000000"/>
                </a:solidFill>
                <a:latin typeface="Arial"/>
                <a:cs typeface="Arial"/>
              </a:rPr>
              <a:t>County.</a:t>
            </a:r>
            <a:endParaRPr sz="1000" kern="0">
              <a:solidFill>
                <a:sysClr val="windowText" lastClr="000000"/>
              </a:solidFill>
              <a:latin typeface="Arial"/>
              <a:cs typeface="Arial"/>
            </a:endParaRPr>
          </a:p>
        </p:txBody>
      </p:sp>
      <p:grpSp>
        <p:nvGrpSpPr>
          <p:cNvPr id="103" name="object 103"/>
          <p:cNvGrpSpPr/>
          <p:nvPr/>
        </p:nvGrpSpPr>
        <p:grpSpPr>
          <a:xfrm>
            <a:off x="4494276" y="3773398"/>
            <a:ext cx="1318260" cy="730250"/>
            <a:chOff x="2970276" y="3773398"/>
            <a:chExt cx="1318260" cy="730250"/>
          </a:xfrm>
        </p:grpSpPr>
        <p:pic>
          <p:nvPicPr>
            <p:cNvPr id="104" name="object 104"/>
            <p:cNvPicPr/>
            <p:nvPr/>
          </p:nvPicPr>
          <p:blipFill>
            <a:blip r:embed="rId31" cstate="print"/>
            <a:stretch>
              <a:fillRect/>
            </a:stretch>
          </p:blipFill>
          <p:spPr>
            <a:xfrm>
              <a:off x="2970276" y="3773398"/>
              <a:ext cx="1318260" cy="705637"/>
            </a:xfrm>
            <a:prstGeom prst="rect">
              <a:avLst/>
            </a:prstGeom>
          </p:spPr>
        </p:pic>
        <p:pic>
          <p:nvPicPr>
            <p:cNvPr id="105" name="object 105"/>
            <p:cNvPicPr/>
            <p:nvPr/>
          </p:nvPicPr>
          <p:blipFill>
            <a:blip r:embed="rId34" cstate="print"/>
            <a:stretch>
              <a:fillRect/>
            </a:stretch>
          </p:blipFill>
          <p:spPr>
            <a:xfrm>
              <a:off x="3012948" y="3810025"/>
              <a:ext cx="1196327" cy="693394"/>
            </a:xfrm>
            <a:prstGeom prst="rect">
              <a:avLst/>
            </a:prstGeom>
          </p:spPr>
        </p:pic>
        <p:sp>
          <p:nvSpPr>
            <p:cNvPr id="106" name="object 106"/>
            <p:cNvSpPr/>
            <p:nvPr/>
          </p:nvSpPr>
          <p:spPr>
            <a:xfrm>
              <a:off x="3002280" y="3805428"/>
              <a:ext cx="1203960" cy="591820"/>
            </a:xfrm>
            <a:custGeom>
              <a:avLst/>
              <a:gdLst/>
              <a:ahLst/>
              <a:cxnLst/>
              <a:rect l="l" t="t" r="r" b="b"/>
              <a:pathLst>
                <a:path w="1203960" h="591820">
                  <a:moveTo>
                    <a:pt x="1105408" y="0"/>
                  </a:moveTo>
                  <a:lnTo>
                    <a:pt x="98551" y="0"/>
                  </a:lnTo>
                  <a:lnTo>
                    <a:pt x="60168" y="7737"/>
                  </a:lnTo>
                  <a:lnTo>
                    <a:pt x="28844" y="28844"/>
                  </a:lnTo>
                  <a:lnTo>
                    <a:pt x="7737" y="60168"/>
                  </a:lnTo>
                  <a:lnTo>
                    <a:pt x="0" y="98552"/>
                  </a:lnTo>
                  <a:lnTo>
                    <a:pt x="0" y="492760"/>
                  </a:lnTo>
                  <a:lnTo>
                    <a:pt x="7737" y="531143"/>
                  </a:lnTo>
                  <a:lnTo>
                    <a:pt x="28844" y="562467"/>
                  </a:lnTo>
                  <a:lnTo>
                    <a:pt x="60168" y="583574"/>
                  </a:lnTo>
                  <a:lnTo>
                    <a:pt x="98551" y="591312"/>
                  </a:lnTo>
                  <a:lnTo>
                    <a:pt x="1105408" y="591312"/>
                  </a:lnTo>
                  <a:lnTo>
                    <a:pt x="1143791" y="583574"/>
                  </a:lnTo>
                  <a:lnTo>
                    <a:pt x="1175115" y="562467"/>
                  </a:lnTo>
                  <a:lnTo>
                    <a:pt x="1196222" y="531143"/>
                  </a:lnTo>
                  <a:lnTo>
                    <a:pt x="1203959" y="492760"/>
                  </a:lnTo>
                  <a:lnTo>
                    <a:pt x="1203959" y="98552"/>
                  </a:lnTo>
                  <a:lnTo>
                    <a:pt x="1196222" y="60168"/>
                  </a:lnTo>
                  <a:lnTo>
                    <a:pt x="1175115" y="28844"/>
                  </a:lnTo>
                  <a:lnTo>
                    <a:pt x="1143791" y="7737"/>
                  </a:lnTo>
                  <a:lnTo>
                    <a:pt x="1105408" y="0"/>
                  </a:lnTo>
                  <a:close/>
                </a:path>
              </a:pathLst>
            </a:custGeom>
            <a:solidFill>
              <a:srgbClr val="F8CAAC"/>
            </a:solidFill>
          </p:spPr>
          <p:txBody>
            <a:bodyPr wrap="square" lIns="0" tIns="0" rIns="0" bIns="0" rtlCol="0"/>
            <a:lstStyle/>
            <a:p>
              <a:pPr defTabSz="914400"/>
              <a:endParaRPr kern="0">
                <a:solidFill>
                  <a:sysClr val="windowText" lastClr="000000"/>
                </a:solidFill>
              </a:endParaRPr>
            </a:p>
          </p:txBody>
        </p:sp>
        <p:sp>
          <p:nvSpPr>
            <p:cNvPr id="107" name="object 107"/>
            <p:cNvSpPr/>
            <p:nvPr/>
          </p:nvSpPr>
          <p:spPr>
            <a:xfrm>
              <a:off x="3002280" y="3805428"/>
              <a:ext cx="1203960" cy="591820"/>
            </a:xfrm>
            <a:custGeom>
              <a:avLst/>
              <a:gdLst/>
              <a:ahLst/>
              <a:cxnLst/>
              <a:rect l="l" t="t" r="r" b="b"/>
              <a:pathLst>
                <a:path w="1203960" h="591820">
                  <a:moveTo>
                    <a:pt x="0" y="98552"/>
                  </a:moveTo>
                  <a:lnTo>
                    <a:pt x="7737" y="60168"/>
                  </a:lnTo>
                  <a:lnTo>
                    <a:pt x="28844" y="28844"/>
                  </a:lnTo>
                  <a:lnTo>
                    <a:pt x="60168" y="7737"/>
                  </a:lnTo>
                  <a:lnTo>
                    <a:pt x="98551" y="0"/>
                  </a:lnTo>
                  <a:lnTo>
                    <a:pt x="1105408" y="0"/>
                  </a:lnTo>
                  <a:lnTo>
                    <a:pt x="1143791" y="7737"/>
                  </a:lnTo>
                  <a:lnTo>
                    <a:pt x="1175115" y="28844"/>
                  </a:lnTo>
                  <a:lnTo>
                    <a:pt x="1196222" y="60168"/>
                  </a:lnTo>
                  <a:lnTo>
                    <a:pt x="1203959" y="98552"/>
                  </a:lnTo>
                  <a:lnTo>
                    <a:pt x="1203959" y="492760"/>
                  </a:lnTo>
                  <a:lnTo>
                    <a:pt x="1196222" y="531143"/>
                  </a:lnTo>
                  <a:lnTo>
                    <a:pt x="1175115" y="562467"/>
                  </a:lnTo>
                  <a:lnTo>
                    <a:pt x="1143791" y="583574"/>
                  </a:lnTo>
                  <a:lnTo>
                    <a:pt x="1105408" y="591312"/>
                  </a:lnTo>
                  <a:lnTo>
                    <a:pt x="98551" y="591312"/>
                  </a:lnTo>
                  <a:lnTo>
                    <a:pt x="60168" y="583574"/>
                  </a:lnTo>
                  <a:lnTo>
                    <a:pt x="28844" y="562467"/>
                  </a:lnTo>
                  <a:lnTo>
                    <a:pt x="7737" y="531143"/>
                  </a:lnTo>
                  <a:lnTo>
                    <a:pt x="0" y="492760"/>
                  </a:lnTo>
                  <a:lnTo>
                    <a:pt x="0" y="98552"/>
                  </a:lnTo>
                  <a:close/>
                </a:path>
              </a:pathLst>
            </a:custGeom>
            <a:ln w="12192">
              <a:solidFill>
                <a:srgbClr val="000000"/>
              </a:solidFill>
            </a:ln>
          </p:spPr>
          <p:txBody>
            <a:bodyPr wrap="square" lIns="0" tIns="0" rIns="0" bIns="0" rtlCol="0"/>
            <a:lstStyle/>
            <a:p>
              <a:pPr defTabSz="914400"/>
              <a:endParaRPr kern="0">
                <a:solidFill>
                  <a:sysClr val="windowText" lastClr="000000"/>
                </a:solidFill>
              </a:endParaRPr>
            </a:p>
          </p:txBody>
        </p:sp>
      </p:grpSp>
      <p:sp>
        <p:nvSpPr>
          <p:cNvPr id="108" name="object 108"/>
          <p:cNvSpPr txBox="1"/>
          <p:nvPr/>
        </p:nvSpPr>
        <p:spPr>
          <a:xfrm>
            <a:off x="4634611" y="3863467"/>
            <a:ext cx="951865" cy="182101"/>
          </a:xfrm>
          <a:prstGeom prst="rect">
            <a:avLst/>
          </a:prstGeom>
        </p:spPr>
        <p:txBody>
          <a:bodyPr vert="horz" wrap="square" lIns="0" tIns="12700" rIns="0" bIns="0" rtlCol="0">
            <a:spAutoFit/>
          </a:bodyPr>
          <a:lstStyle/>
          <a:p>
            <a:pPr marL="12700" defTabSz="914400">
              <a:spcBef>
                <a:spcPts val="100"/>
              </a:spcBef>
            </a:pPr>
            <a:r>
              <a:rPr sz="1100" b="1" kern="0" dirty="0">
                <a:solidFill>
                  <a:sysClr val="windowText" lastClr="000000"/>
                </a:solidFill>
                <a:latin typeface="Arial"/>
                <a:cs typeface="Arial"/>
              </a:rPr>
              <a:t>New</a:t>
            </a:r>
            <a:r>
              <a:rPr sz="1100" b="1" kern="0" spc="-25" dirty="0">
                <a:solidFill>
                  <a:sysClr val="windowText" lastClr="000000"/>
                </a:solidFill>
                <a:latin typeface="Arial"/>
                <a:cs typeface="Arial"/>
              </a:rPr>
              <a:t> </a:t>
            </a:r>
            <a:r>
              <a:rPr sz="1100" b="1" kern="0" spc="-10" dirty="0">
                <a:solidFill>
                  <a:sysClr val="windowText" lastClr="000000"/>
                </a:solidFill>
                <a:latin typeface="Arial"/>
                <a:cs typeface="Arial"/>
              </a:rPr>
              <a:t>Hartford:</a:t>
            </a:r>
            <a:endParaRPr sz="1100" kern="0">
              <a:solidFill>
                <a:sysClr val="windowText" lastClr="000000"/>
              </a:solidFill>
              <a:latin typeface="Arial"/>
              <a:cs typeface="Arial"/>
            </a:endParaRPr>
          </a:p>
        </p:txBody>
      </p:sp>
      <p:sp>
        <p:nvSpPr>
          <p:cNvPr id="109" name="object 109"/>
          <p:cNvSpPr/>
          <p:nvPr/>
        </p:nvSpPr>
        <p:spPr>
          <a:xfrm>
            <a:off x="4646929" y="4030726"/>
            <a:ext cx="927100" cy="15240"/>
          </a:xfrm>
          <a:custGeom>
            <a:avLst/>
            <a:gdLst/>
            <a:ahLst/>
            <a:cxnLst/>
            <a:rect l="l" t="t" r="r" b="b"/>
            <a:pathLst>
              <a:path w="927100" h="15239">
                <a:moveTo>
                  <a:pt x="926592" y="0"/>
                </a:moveTo>
                <a:lnTo>
                  <a:pt x="0" y="0"/>
                </a:lnTo>
                <a:lnTo>
                  <a:pt x="0" y="15240"/>
                </a:lnTo>
                <a:lnTo>
                  <a:pt x="926592" y="15240"/>
                </a:lnTo>
                <a:lnTo>
                  <a:pt x="926592" y="0"/>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
        <p:nvSpPr>
          <p:cNvPr id="110" name="object 110"/>
          <p:cNvSpPr txBox="1"/>
          <p:nvPr/>
        </p:nvSpPr>
        <p:spPr>
          <a:xfrm>
            <a:off x="4634611" y="4032630"/>
            <a:ext cx="898525" cy="330200"/>
          </a:xfrm>
          <a:prstGeom prst="rect">
            <a:avLst/>
          </a:prstGeom>
        </p:spPr>
        <p:txBody>
          <a:bodyPr vert="horz" wrap="square" lIns="0" tIns="12065" rIns="0" bIns="0" rtlCol="0">
            <a:spAutoFit/>
          </a:bodyPr>
          <a:lstStyle/>
          <a:p>
            <a:pPr marL="12700" marR="5080" defTabSz="914400">
              <a:spcBef>
                <a:spcPts val="95"/>
              </a:spcBef>
            </a:pPr>
            <a:r>
              <a:rPr sz="1000" kern="0" dirty="0">
                <a:solidFill>
                  <a:sysClr val="windowText" lastClr="000000"/>
                </a:solidFill>
                <a:latin typeface="Arial"/>
                <a:cs typeface="Arial"/>
              </a:rPr>
              <a:t>8%</a:t>
            </a:r>
            <a:r>
              <a:rPr sz="1000" kern="0" spc="-20" dirty="0">
                <a:solidFill>
                  <a:sysClr val="windowText" lastClr="000000"/>
                </a:solidFill>
                <a:latin typeface="Arial"/>
                <a:cs typeface="Arial"/>
              </a:rPr>
              <a:t> </a:t>
            </a:r>
            <a:r>
              <a:rPr sz="1000" kern="0" dirty="0">
                <a:solidFill>
                  <a:sysClr val="windowText" lastClr="000000"/>
                </a:solidFill>
                <a:latin typeface="Arial"/>
                <a:cs typeface="Arial"/>
              </a:rPr>
              <a:t>of</a:t>
            </a:r>
            <a:r>
              <a:rPr sz="1000" kern="0" spc="-35" dirty="0">
                <a:solidFill>
                  <a:sysClr val="windowText" lastClr="000000"/>
                </a:solidFill>
                <a:latin typeface="Arial"/>
                <a:cs typeface="Arial"/>
              </a:rPr>
              <a:t> </a:t>
            </a:r>
            <a:r>
              <a:rPr sz="1000" kern="0" dirty="0">
                <a:solidFill>
                  <a:sysClr val="windowText" lastClr="000000"/>
                </a:solidFill>
                <a:latin typeface="Arial"/>
                <a:cs typeface="Arial"/>
              </a:rPr>
              <a:t>OD’s</a:t>
            </a:r>
            <a:r>
              <a:rPr sz="1000" kern="0" spc="-5" dirty="0">
                <a:solidFill>
                  <a:sysClr val="windowText" lastClr="000000"/>
                </a:solidFill>
                <a:latin typeface="Arial"/>
                <a:cs typeface="Arial"/>
              </a:rPr>
              <a:t> </a:t>
            </a:r>
            <a:r>
              <a:rPr sz="1000" kern="0" spc="-25" dirty="0">
                <a:solidFill>
                  <a:sysClr val="windowText" lastClr="000000"/>
                </a:solidFill>
                <a:latin typeface="Arial"/>
                <a:cs typeface="Arial"/>
              </a:rPr>
              <a:t>in </a:t>
            </a:r>
            <a:r>
              <a:rPr sz="1000" kern="0" dirty="0">
                <a:solidFill>
                  <a:sysClr val="windowText" lastClr="000000"/>
                </a:solidFill>
                <a:latin typeface="Arial"/>
                <a:cs typeface="Arial"/>
              </a:rPr>
              <a:t>Oneida</a:t>
            </a:r>
            <a:r>
              <a:rPr sz="1000" kern="0" spc="-50" dirty="0">
                <a:solidFill>
                  <a:sysClr val="windowText" lastClr="000000"/>
                </a:solidFill>
                <a:latin typeface="Arial"/>
                <a:cs typeface="Arial"/>
              </a:rPr>
              <a:t> </a:t>
            </a:r>
            <a:r>
              <a:rPr sz="1000" kern="0" spc="-10" dirty="0">
                <a:solidFill>
                  <a:sysClr val="windowText" lastClr="000000"/>
                </a:solidFill>
                <a:latin typeface="Arial"/>
                <a:cs typeface="Arial"/>
              </a:rPr>
              <a:t>County.</a:t>
            </a:r>
            <a:endParaRPr sz="1000" kern="0">
              <a:solidFill>
                <a:sysClr val="windowText" lastClr="000000"/>
              </a:solidFill>
              <a:latin typeface="Arial"/>
              <a:cs typeface="Arial"/>
            </a:endParaRPr>
          </a:p>
        </p:txBody>
      </p:sp>
      <p:sp>
        <p:nvSpPr>
          <p:cNvPr id="111" name="object 111"/>
          <p:cNvSpPr/>
          <p:nvPr/>
        </p:nvSpPr>
        <p:spPr>
          <a:xfrm>
            <a:off x="4325112" y="1981961"/>
            <a:ext cx="4110354" cy="2113280"/>
          </a:xfrm>
          <a:custGeom>
            <a:avLst/>
            <a:gdLst/>
            <a:ahLst/>
            <a:cxnLst/>
            <a:rect l="l" t="t" r="r" b="b"/>
            <a:pathLst>
              <a:path w="4110354" h="2113279">
                <a:moveTo>
                  <a:pt x="207518" y="2108454"/>
                </a:moveTo>
                <a:lnTo>
                  <a:pt x="57035" y="1707908"/>
                </a:lnTo>
                <a:lnTo>
                  <a:pt x="64363" y="1703324"/>
                </a:lnTo>
                <a:lnTo>
                  <a:pt x="72809" y="1691424"/>
                </a:lnTo>
                <a:lnTo>
                  <a:pt x="76187" y="1677187"/>
                </a:lnTo>
                <a:lnTo>
                  <a:pt x="75692" y="1674101"/>
                </a:lnTo>
                <a:lnTo>
                  <a:pt x="75565" y="1673352"/>
                </a:lnTo>
                <a:lnTo>
                  <a:pt x="73787" y="1662176"/>
                </a:lnTo>
                <a:lnTo>
                  <a:pt x="65786" y="1649374"/>
                </a:lnTo>
                <a:lnTo>
                  <a:pt x="53873" y="1640928"/>
                </a:lnTo>
                <a:lnTo>
                  <a:pt x="39636" y="1637550"/>
                </a:lnTo>
                <a:lnTo>
                  <a:pt x="24638" y="1639951"/>
                </a:lnTo>
                <a:lnTo>
                  <a:pt x="11823" y="1647952"/>
                </a:lnTo>
                <a:lnTo>
                  <a:pt x="3378" y="1659864"/>
                </a:lnTo>
                <a:lnTo>
                  <a:pt x="0" y="1674101"/>
                </a:lnTo>
                <a:lnTo>
                  <a:pt x="2413" y="1689100"/>
                </a:lnTo>
                <a:lnTo>
                  <a:pt x="10414" y="1701914"/>
                </a:lnTo>
                <a:lnTo>
                  <a:pt x="22313" y="1710359"/>
                </a:lnTo>
                <a:lnTo>
                  <a:pt x="36550" y="1713738"/>
                </a:lnTo>
                <a:lnTo>
                  <a:pt x="45072" y="1712366"/>
                </a:lnTo>
                <a:lnTo>
                  <a:pt x="195707" y="2112899"/>
                </a:lnTo>
                <a:lnTo>
                  <a:pt x="207518" y="2108454"/>
                </a:lnTo>
                <a:close/>
              </a:path>
              <a:path w="4110354" h="2113279">
                <a:moveTo>
                  <a:pt x="529336" y="1089533"/>
                </a:moveTo>
                <a:lnTo>
                  <a:pt x="228638" y="698195"/>
                </a:lnTo>
                <a:lnTo>
                  <a:pt x="234315" y="691667"/>
                </a:lnTo>
                <a:lnTo>
                  <a:pt x="238950" y="677824"/>
                </a:lnTo>
                <a:lnTo>
                  <a:pt x="238404" y="669036"/>
                </a:lnTo>
                <a:lnTo>
                  <a:pt x="238048" y="663232"/>
                </a:lnTo>
                <a:lnTo>
                  <a:pt x="231394" y="649605"/>
                </a:lnTo>
                <a:lnTo>
                  <a:pt x="219976" y="639699"/>
                </a:lnTo>
                <a:lnTo>
                  <a:pt x="206133" y="635063"/>
                </a:lnTo>
                <a:lnTo>
                  <a:pt x="191541" y="635965"/>
                </a:lnTo>
                <a:lnTo>
                  <a:pt x="177927" y="642620"/>
                </a:lnTo>
                <a:lnTo>
                  <a:pt x="168008" y="654037"/>
                </a:lnTo>
                <a:lnTo>
                  <a:pt x="163372" y="667880"/>
                </a:lnTo>
                <a:lnTo>
                  <a:pt x="164274" y="682472"/>
                </a:lnTo>
                <a:lnTo>
                  <a:pt x="170942" y="696087"/>
                </a:lnTo>
                <a:lnTo>
                  <a:pt x="182346" y="706005"/>
                </a:lnTo>
                <a:lnTo>
                  <a:pt x="196189" y="710641"/>
                </a:lnTo>
                <a:lnTo>
                  <a:pt x="210781" y="709739"/>
                </a:lnTo>
                <a:lnTo>
                  <a:pt x="218414" y="706005"/>
                </a:lnTo>
                <a:lnTo>
                  <a:pt x="218617" y="706005"/>
                </a:lnTo>
                <a:lnTo>
                  <a:pt x="519176" y="1097280"/>
                </a:lnTo>
                <a:lnTo>
                  <a:pt x="529336" y="1089533"/>
                </a:lnTo>
                <a:close/>
              </a:path>
              <a:path w="4110354" h="2113279">
                <a:moveTo>
                  <a:pt x="4109847" y="10668"/>
                </a:moveTo>
                <a:lnTo>
                  <a:pt x="4102735" y="0"/>
                </a:lnTo>
                <a:lnTo>
                  <a:pt x="3686251" y="277736"/>
                </a:lnTo>
                <a:lnTo>
                  <a:pt x="3680129" y="271640"/>
                </a:lnTo>
                <a:lnTo>
                  <a:pt x="3666591" y="266103"/>
                </a:lnTo>
                <a:lnTo>
                  <a:pt x="3651834" y="266103"/>
                </a:lnTo>
                <a:lnTo>
                  <a:pt x="3638042" y="271780"/>
                </a:lnTo>
                <a:lnTo>
                  <a:pt x="3627336" y="282448"/>
                </a:lnTo>
                <a:lnTo>
                  <a:pt x="3621748" y="295960"/>
                </a:lnTo>
                <a:lnTo>
                  <a:pt x="3621646" y="310591"/>
                </a:lnTo>
                <a:lnTo>
                  <a:pt x="3627297" y="324434"/>
                </a:lnTo>
                <a:lnTo>
                  <a:pt x="3627374" y="324612"/>
                </a:lnTo>
                <a:lnTo>
                  <a:pt x="3638105" y="335254"/>
                </a:lnTo>
                <a:lnTo>
                  <a:pt x="3651872" y="340893"/>
                </a:lnTo>
                <a:lnTo>
                  <a:pt x="3666248" y="340893"/>
                </a:lnTo>
                <a:lnTo>
                  <a:pt x="3679977" y="335254"/>
                </a:lnTo>
                <a:lnTo>
                  <a:pt x="3680104" y="335254"/>
                </a:lnTo>
                <a:lnTo>
                  <a:pt x="3690899" y="324434"/>
                </a:lnTo>
                <a:lnTo>
                  <a:pt x="3696487" y="310934"/>
                </a:lnTo>
                <a:lnTo>
                  <a:pt x="3696500" y="308737"/>
                </a:lnTo>
                <a:lnTo>
                  <a:pt x="3696589" y="296329"/>
                </a:lnTo>
                <a:lnTo>
                  <a:pt x="3693312" y="288315"/>
                </a:lnTo>
                <a:lnTo>
                  <a:pt x="4109847" y="10668"/>
                </a:lnTo>
                <a:close/>
              </a:path>
            </a:pathLst>
          </a:custGeom>
          <a:solidFill>
            <a:srgbClr val="000000"/>
          </a:solidFill>
        </p:spPr>
        <p:txBody>
          <a:bodyPr wrap="square" lIns="0" tIns="0" rIns="0" bIns="0" rtlCol="0"/>
          <a:lstStyle/>
          <a:p>
            <a:pPr defTabSz="914400"/>
            <a:endParaRPr kern="0">
              <a:solidFill>
                <a:sysClr val="windowText" lastClr="000000"/>
              </a:solidFill>
            </a:endParaRPr>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ood Typ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4.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Bembo"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Nova Light"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2121</TotalTime>
  <Words>2111</Words>
  <Application>Microsoft Office PowerPoint</Application>
  <PresentationFormat>Widescreen</PresentationFormat>
  <Paragraphs>515</Paragraphs>
  <Slides>35</Slides>
  <Notes>7</Notes>
  <HiddenSlides>0</HiddenSlides>
  <MMClips>0</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35</vt:i4>
      </vt:variant>
    </vt:vector>
  </HeadingPairs>
  <TitlesOfParts>
    <vt:vector size="54" baseType="lpstr">
      <vt:lpstr>Arial</vt:lpstr>
      <vt:lpstr>Arial Nova Light</vt:lpstr>
      <vt:lpstr>Bembo</vt:lpstr>
      <vt:lpstr>Calibri</vt:lpstr>
      <vt:lpstr>Courier New</vt:lpstr>
      <vt:lpstr>Gill Sans MT</vt:lpstr>
      <vt:lpstr>Rockwell</vt:lpstr>
      <vt:lpstr>Rockwell Condensed</vt:lpstr>
      <vt:lpstr>Rockwell Extra Bold</vt:lpstr>
      <vt:lpstr>Times New Roman</vt:lpstr>
      <vt:lpstr>Ubuntu</vt:lpstr>
      <vt:lpstr>Ubuntu Bold</vt:lpstr>
      <vt:lpstr>Ubuntu Italics</vt:lpstr>
      <vt:lpstr>Verdana</vt:lpstr>
      <vt:lpstr>Wingdings</vt:lpstr>
      <vt:lpstr>Gallery</vt:lpstr>
      <vt:lpstr>Office Theme</vt:lpstr>
      <vt:lpstr>Wood Type</vt:lpstr>
      <vt:lpstr>RetrospectVTI</vt:lpstr>
      <vt:lpstr>PowerPoint Presentation</vt:lpstr>
      <vt:lpstr>Welcome &amp; Introductions </vt:lpstr>
      <vt:lpstr>Trends &amp; partner updates</vt:lpstr>
      <vt:lpstr>DATA ANALYSIS SUBTEAM</vt:lpstr>
      <vt:lpstr>DATA ANALYSIS SUBTEAM</vt:lpstr>
      <vt:lpstr>DATA ANALYSIS SUBTEAM</vt:lpstr>
      <vt:lpstr>DATA ANALYSIS SUBTEAM</vt:lpstr>
      <vt:lpstr>DATA ANALYSIS SUBTEAM</vt:lpstr>
      <vt:lpstr>DATA ANALYSIS SUBTEAM</vt:lpstr>
      <vt:lpstr>DATA ANALYSIS SUBTEAM</vt:lpstr>
      <vt:lpstr>Oneida County Opioid Response Awardees </vt:lpstr>
      <vt:lpstr>Oneida county opioid response project #1  Heather campbell</vt:lpstr>
      <vt:lpstr>PowerPoint Presentation</vt:lpstr>
      <vt:lpstr>PowerPoint Presentation</vt:lpstr>
      <vt:lpstr>Oneida county opioid response project #2  Rebeccah campbell</vt:lpstr>
      <vt:lpstr>PowerPoint Presentation</vt:lpstr>
      <vt:lpstr>PowerPoint Presentation</vt:lpstr>
      <vt:lpstr>PowerPoint Presentation</vt:lpstr>
      <vt:lpstr>Oneida county opioid response project #3  natalie zumpano</vt:lpstr>
      <vt:lpstr>PowerPoint Presentation</vt:lpstr>
      <vt:lpstr>PowerPoint Presentation</vt:lpstr>
      <vt:lpstr>PowerPoint Presentation</vt:lpstr>
      <vt:lpstr>PowerPoint Presentation</vt:lpstr>
      <vt:lpstr>Oneida county opioid response project #4  Colleen Callaghan-Kirkland KATIE RODRIGUEZ</vt:lpstr>
      <vt:lpstr>Personal Testimonial</vt:lpstr>
      <vt:lpstr>Wellness Topics </vt:lpstr>
      <vt:lpstr>Peer Alliance Education Group </vt:lpstr>
      <vt:lpstr>Additional Information About Programs</vt:lpstr>
      <vt:lpstr>Oneida county opioid response project #5  camila saez</vt:lpstr>
      <vt:lpstr>PowerPoint Presentation</vt:lpstr>
      <vt:lpstr>PowerPoint Presentation</vt:lpstr>
      <vt:lpstr>PowerPoint Presentation</vt:lpstr>
      <vt:lpstr>PowerPoint Presentation</vt:lpstr>
      <vt:lpstr>Questions &amp; answers</vt:lpstr>
      <vt:lpstr>Closing remarks</vt:lpstr>
    </vt:vector>
  </TitlesOfParts>
  <Company>Oneida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Overdose Awareness Day</dc:title>
  <dc:creator>Graziano, Megan E..</dc:creator>
  <cp:lastModifiedBy>Ofalt, Emily</cp:lastModifiedBy>
  <cp:revision>114</cp:revision>
  <cp:lastPrinted>2023-08-24T18:41:02Z</cp:lastPrinted>
  <dcterms:created xsi:type="dcterms:W3CDTF">2023-08-16T16:54:34Z</dcterms:created>
  <dcterms:modified xsi:type="dcterms:W3CDTF">2024-10-18T14:59:14Z</dcterms:modified>
</cp:coreProperties>
</file>